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3" r:id="rId5"/>
    <p:sldId id="262" r:id="rId6"/>
    <p:sldId id="261" r:id="rId7"/>
    <p:sldId id="266" r:id="rId8"/>
    <p:sldId id="274" r:id="rId9"/>
    <p:sldId id="284" r:id="rId10"/>
    <p:sldId id="276" r:id="rId11"/>
    <p:sldId id="277" r:id="rId12"/>
    <p:sldId id="278" r:id="rId13"/>
    <p:sldId id="273" r:id="rId14"/>
    <p:sldId id="283" r:id="rId15"/>
    <p:sldId id="310" r:id="rId16"/>
    <p:sldId id="312" r:id="rId17"/>
    <p:sldId id="313" r:id="rId18"/>
    <p:sldId id="282" r:id="rId19"/>
    <p:sldId id="303" r:id="rId20"/>
    <p:sldId id="304" r:id="rId21"/>
    <p:sldId id="314" r:id="rId22"/>
    <p:sldId id="316" r:id="rId23"/>
    <p:sldId id="315" r:id="rId24"/>
    <p:sldId id="318" r:id="rId25"/>
    <p:sldId id="317" r:id="rId26"/>
    <p:sldId id="319" r:id="rId27"/>
    <p:sldId id="320" r:id="rId28"/>
    <p:sldId id="321" r:id="rId29"/>
    <p:sldId id="322" r:id="rId30"/>
    <p:sldId id="323" r:id="rId31"/>
    <p:sldId id="324" r:id="rId32"/>
    <p:sldId id="325" r:id="rId33"/>
    <p:sldId id="326" r:id="rId34"/>
    <p:sldId id="327" r:id="rId35"/>
    <p:sldId id="328" r:id="rId36"/>
    <p:sldId id="329" r:id="rId37"/>
    <p:sldId id="305" r:id="rId38"/>
    <p:sldId id="306" r:id="rId39"/>
    <p:sldId id="330" r:id="rId40"/>
    <p:sldId id="331" r:id="rId41"/>
    <p:sldId id="332" r:id="rId42"/>
    <p:sldId id="333" r:id="rId43"/>
    <p:sldId id="307" r:id="rId44"/>
    <p:sldId id="308" r:id="rId45"/>
    <p:sldId id="334" r:id="rId4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20232"/>
    <a:srgbClr val="7E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ลักษณะ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ไม่มีลักษณะ ไม่มีเส้นตาราง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สไตล์สีอ่อน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ไม่มีสไตล์, เส้นตาราง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614" autoAdjust="0"/>
    <p:restoredTop sz="94301" autoAdjust="0"/>
  </p:normalViewPr>
  <p:slideViewPr>
    <p:cSldViewPr snapToGrid="0">
      <p:cViewPr varScale="1">
        <p:scale>
          <a:sx n="68" d="100"/>
          <a:sy n="68" d="100"/>
        </p:scale>
        <p:origin x="900" y="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61757" y="2661562"/>
            <a:ext cx="7647214" cy="1075646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61757" y="3851504"/>
            <a:ext cx="7647214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038352" y="6429147"/>
            <a:ext cx="2743200" cy="365125"/>
          </a:xfrm>
        </p:spPr>
        <p:txBody>
          <a:bodyPr/>
          <a:lstStyle/>
          <a:p>
            <a:fld id="{C43F4C9C-C035-447E-8ED1-649BF68FB2D4}" type="datetimeFigureOut">
              <a:rPr lang="en-US" smtClean="0"/>
              <a:t>3/2/2022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953003" y="6429148"/>
            <a:ext cx="4114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65771" y="6429148"/>
            <a:ext cx="2743200" cy="365125"/>
          </a:xfrm>
        </p:spPr>
        <p:txBody>
          <a:bodyPr/>
          <a:lstStyle/>
          <a:p>
            <a:fld id="{4C913804-F2F4-40E3-89CD-A0C413C2BA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85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1886" y="491221"/>
            <a:ext cx="9274628" cy="875846"/>
          </a:xfrm>
        </p:spPr>
        <p:txBody>
          <a:bodyPr/>
          <a:lstStyle>
            <a:lvl1pPr>
              <a:defRPr>
                <a:solidFill>
                  <a:srgbClr val="72023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1886" y="1518559"/>
            <a:ext cx="11315700" cy="45393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91886" y="6209392"/>
            <a:ext cx="2743200" cy="365125"/>
          </a:xfrm>
        </p:spPr>
        <p:txBody>
          <a:bodyPr/>
          <a:lstStyle/>
          <a:p>
            <a:fld id="{C43F4C9C-C035-447E-8ED1-649BF68FB2D4}" type="datetimeFigureOut">
              <a:rPr lang="en-US" smtClean="0"/>
              <a:t>3/2/2022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31128" y="6209391"/>
            <a:ext cx="4114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64386" y="6209393"/>
            <a:ext cx="2743200" cy="365125"/>
          </a:xfrm>
        </p:spPr>
        <p:txBody>
          <a:bodyPr/>
          <a:lstStyle/>
          <a:p>
            <a:fld id="{4C913804-F2F4-40E3-89CD-A0C413C2BA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151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rgbClr val="72023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F4C9C-C035-447E-8ED1-649BF68FB2D4}" type="datetimeFigureOut">
              <a:rPr lang="en-US" smtClean="0"/>
              <a:t>3/2/2022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13804-F2F4-40E3-89CD-A0C413C2BA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8405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92807"/>
            <a:ext cx="8811986" cy="1153431"/>
          </a:xfrm>
        </p:spPr>
        <p:txBody>
          <a:bodyPr/>
          <a:lstStyle>
            <a:lvl1pPr>
              <a:defRPr>
                <a:solidFill>
                  <a:srgbClr val="72023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F4C9C-C035-447E-8ED1-649BF68FB2D4}" type="datetimeFigureOut">
              <a:rPr lang="en-US" smtClean="0"/>
              <a:t>3/2/2022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13804-F2F4-40E3-89CD-A0C413C2BA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4259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8108269" cy="1006475"/>
          </a:xfrm>
        </p:spPr>
        <p:txBody>
          <a:bodyPr/>
          <a:lstStyle>
            <a:lvl1pPr>
              <a:defRPr>
                <a:solidFill>
                  <a:srgbClr val="72023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F4C9C-C035-447E-8ED1-649BF68FB2D4}" type="datetimeFigureOut">
              <a:rPr lang="en-US" smtClean="0"/>
              <a:t>3/2/2022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13804-F2F4-40E3-89CD-A0C413C2BA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7948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72023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F4C9C-C035-447E-8ED1-649BF68FB2D4}" type="datetimeFigureOut">
              <a:rPr lang="en-US" smtClean="0"/>
              <a:t>3/2/2022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13804-F2F4-40E3-89CD-A0C413C2BA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5011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F4C9C-C035-447E-8ED1-649BF68FB2D4}" type="datetimeFigureOut">
              <a:rPr lang="en-US" smtClean="0"/>
              <a:t>3/2/2022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13804-F2F4-40E3-89CD-A0C413C2BA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5427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72023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F4C9C-C035-447E-8ED1-649BF68FB2D4}" type="datetimeFigureOut">
              <a:rPr lang="en-US" smtClean="0"/>
              <a:t>3/2/2022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13804-F2F4-40E3-89CD-A0C413C2BA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9648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72023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F4C9C-C035-447E-8ED1-649BF68FB2D4}" type="datetimeFigureOut">
              <a:rPr lang="en-US" smtClean="0"/>
              <a:t>3/2/2022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13804-F2F4-40E3-89CD-A0C413C2BA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329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655083"/>
            <a:ext cx="10515600" cy="19535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3788229"/>
            <a:ext cx="10515600" cy="18662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3F4C9C-C035-447E-8ED1-649BF68FB2D4}" type="datetimeFigureOut">
              <a:rPr lang="en-US" smtClean="0"/>
              <a:t>3/2/2022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913804-F2F4-40E3-89CD-A0C413C2BA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233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ln>
            <a:noFill/>
          </a:ln>
          <a:solidFill>
            <a:srgbClr val="C0000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3.jpeg"/><Relationship Id="rId4" Type="http://schemas.openxmlformats.org/officeDocument/2006/relationships/image" Target="../media/image7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6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61757" y="2196867"/>
            <a:ext cx="7647214" cy="1075646"/>
          </a:xfrm>
        </p:spPr>
        <p:txBody>
          <a:bodyPr>
            <a:normAutofit/>
          </a:bodyPr>
          <a:lstStyle/>
          <a:p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เทคโนโลยีสารสนเทศและการสื่อสาร</a:t>
            </a:r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7875" y="3429000"/>
            <a:ext cx="8671096" cy="828207"/>
          </a:xfrm>
        </p:spPr>
        <p:txBody>
          <a:bodyPr>
            <a:normAutofit/>
          </a:bodyPr>
          <a:lstStyle/>
          <a:p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สื่อการสอนชุดที่ </a:t>
            </a:r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7 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การใช้งานตารางคำนวณเบื้องต้น</a:t>
            </a:r>
            <a:endParaRPr lang="en-US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058FC66C-0D76-466B-9114-CBDB43C41BE6}"/>
              </a:ext>
            </a:extLst>
          </p:cNvPr>
          <p:cNvSpPr txBox="1">
            <a:spLocks/>
          </p:cNvSpPr>
          <p:nvPr/>
        </p:nvSpPr>
        <p:spPr>
          <a:xfrm>
            <a:off x="3237875" y="4257207"/>
            <a:ext cx="7315200" cy="145683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อาจารย์ โสภณ  มหาเจริญ</a:t>
            </a:r>
          </a:p>
          <a:p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สาขาอุตสาหกรรมศิลป์</a:t>
            </a:r>
          </a:p>
          <a:p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คณะวิทยาศาสตร์และเทคโนโลยี</a:t>
            </a:r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0345699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88D912F0-DF7F-4B39-AC77-5019D19CBBC5}"/>
              </a:ext>
            </a:extLst>
          </p:cNvPr>
          <p:cNvSpPr txBox="1">
            <a:spLocks/>
          </p:cNvSpPr>
          <p:nvPr/>
        </p:nvSpPr>
        <p:spPr>
          <a:xfrm>
            <a:off x="645273" y="1007176"/>
            <a:ext cx="10664174" cy="8758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ln>
                  <a:noFill/>
                </a:ln>
                <a:solidFill>
                  <a:srgbClr val="72023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Font typeface="Wingdings" panose="05000000000000000000" pitchFamily="2" charset="2"/>
              <a:buChar char="§"/>
            </a:pPr>
            <a:r>
              <a:rPr lang="th-TH" sz="2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หน้าแรก </a:t>
            </a:r>
            <a:r>
              <a:rPr lang="th-TH" sz="2800" b="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แท็บเครื่องมือ คลิปบอร์ด, ฟอน</a:t>
            </a:r>
            <a:r>
              <a:rPr lang="th-TH" sz="2800" b="0" dirty="0" err="1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ต์</a:t>
            </a:r>
            <a:r>
              <a:rPr lang="th-TH" sz="2800" b="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, การจัดแนว, ตัวเลข, สไตล์, เซลล์, และการแก้ไข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E1E6F21-8A22-4383-B4E5-179EBCA1F82B}"/>
              </a:ext>
            </a:extLst>
          </p:cNvPr>
          <p:cNvSpPr txBox="1">
            <a:spLocks/>
          </p:cNvSpPr>
          <p:nvPr/>
        </p:nvSpPr>
        <p:spPr>
          <a:xfrm>
            <a:off x="645272" y="3555694"/>
            <a:ext cx="11013327" cy="8758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ln>
                  <a:noFill/>
                </a:ln>
                <a:solidFill>
                  <a:srgbClr val="72023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Font typeface="Wingdings" panose="05000000000000000000" pitchFamily="2" charset="2"/>
              <a:buChar char="§"/>
            </a:pPr>
            <a:r>
              <a:rPr lang="th-TH" sz="24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แทรก </a:t>
            </a:r>
            <a:r>
              <a:rPr lang="th-TH" sz="2400" b="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แท็บเครื่องมือกลุ่มแทรกออบ</a:t>
            </a:r>
            <a:r>
              <a:rPr lang="th-TH" sz="2400" b="0" dirty="0" err="1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เจ็ก</a:t>
            </a:r>
            <a:r>
              <a:rPr lang="th-TH" sz="2400" b="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ต่าง ๆ เช่น ตาราง, ภาพประกอบ, </a:t>
            </a:r>
            <a:r>
              <a:rPr lang="en-US" sz="2400" b="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Add in </a:t>
            </a:r>
            <a:r>
              <a:rPr lang="th-TH" sz="2400" b="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,แผนภูมิ, การนำเสนอ, เส้นแบบประกายไฟ, ลิงก์, ตัวกรอง, ข้อความ และ สัญลักษณ์</a:t>
            </a:r>
          </a:p>
        </p:txBody>
      </p:sp>
      <p:sp>
        <p:nvSpPr>
          <p:cNvPr id="10" name="กล่องข้อความ 9">
            <a:extLst>
              <a:ext uri="{FF2B5EF4-FFF2-40B4-BE49-F238E27FC236}">
                <a16:creationId xmlns:a16="http://schemas.microsoft.com/office/drawing/2014/main" id="{D5FEC7A7-370A-4EB8-9323-2668D4FC0A6B}"/>
              </a:ext>
            </a:extLst>
          </p:cNvPr>
          <p:cNvSpPr txBox="1"/>
          <p:nvPr/>
        </p:nvSpPr>
        <p:spPr>
          <a:xfrm>
            <a:off x="1655618" y="6579565"/>
            <a:ext cx="8880763" cy="307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600" dirty="0">
                <a:solidFill>
                  <a:schemeClr val="bg1"/>
                </a:solidFill>
              </a:rPr>
              <a:t>หากพบว่ามีการคัดลอกผลงานจากที่ใดๆ โดยไม่มีการอ้างอิงในสื่อการสอนนี้ ข้าพเจ้า นายโสภณ มหาเจริญ ขอเป็นผู้รับผิดชอบแต่เพียงผู้เดียว</a:t>
            </a:r>
          </a:p>
        </p:txBody>
      </p:sp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9FE59145-4BDF-47F9-8CB5-6FE4CA2D8C0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9848" y="1883022"/>
            <a:ext cx="10847026" cy="987166"/>
          </a:xfrm>
          <a:prstGeom prst="rect">
            <a:avLst/>
          </a:prstGeom>
        </p:spPr>
      </p:pic>
      <p:pic>
        <p:nvPicPr>
          <p:cNvPr id="11" name="รูปภาพ 10">
            <a:extLst>
              <a:ext uri="{FF2B5EF4-FFF2-40B4-BE49-F238E27FC236}">
                <a16:creationId xmlns:a16="http://schemas.microsoft.com/office/drawing/2014/main" id="{65068BE8-0519-4286-9142-E6038CD175C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5272" y="4623989"/>
            <a:ext cx="11013327" cy="127007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616403D3-6E03-44D8-887B-DE5F03CB00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417" y="376577"/>
            <a:ext cx="9274175" cy="876300"/>
          </a:xfrm>
        </p:spPr>
        <p:txBody>
          <a:bodyPr/>
          <a:lstStyle/>
          <a:p>
            <a:r>
              <a:rPr lang="en-US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7.3 </a:t>
            </a:r>
            <a:r>
              <a:rPr lang="th-TH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แท็บ </a:t>
            </a:r>
            <a:r>
              <a:rPr lang="en-US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Ribbon </a:t>
            </a:r>
            <a:r>
              <a:rPr lang="th-TH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พื้นฐานของ </a:t>
            </a:r>
            <a:r>
              <a:rPr lang="en-US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excel</a:t>
            </a:r>
          </a:p>
        </p:txBody>
      </p:sp>
    </p:spTree>
    <p:extLst>
      <p:ext uri="{BB962C8B-B14F-4D97-AF65-F5344CB8AC3E}">
        <p14:creationId xmlns:p14="http://schemas.microsoft.com/office/powerpoint/2010/main" val="1714673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88D912F0-DF7F-4B39-AC77-5019D19CBBC5}"/>
              </a:ext>
            </a:extLst>
          </p:cNvPr>
          <p:cNvSpPr txBox="1">
            <a:spLocks/>
          </p:cNvSpPr>
          <p:nvPr/>
        </p:nvSpPr>
        <p:spPr>
          <a:xfrm>
            <a:off x="645273" y="1007176"/>
            <a:ext cx="10664174" cy="8758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ln>
                  <a:noFill/>
                </a:ln>
                <a:solidFill>
                  <a:srgbClr val="72023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Font typeface="Wingdings" panose="05000000000000000000" pitchFamily="2" charset="2"/>
              <a:buChar char="§"/>
            </a:pPr>
            <a:r>
              <a:rPr lang="th-TH" sz="24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เค้าโครงหน้ากระดาษ  </a:t>
            </a:r>
            <a:r>
              <a:rPr lang="th-TH" sz="2400" b="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เครื่องมือนี้จะประกอบด้วย ธีม, ตั้งค่าหน้ากระดาษ, ปรับพอดี, ตัวเลือกแผ่นงาน, จัดเรียง </a:t>
            </a:r>
            <a:endParaRPr lang="en-US" sz="2400" b="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E1E6F21-8A22-4383-B4E5-179EBCA1F82B}"/>
              </a:ext>
            </a:extLst>
          </p:cNvPr>
          <p:cNvSpPr txBox="1">
            <a:spLocks/>
          </p:cNvSpPr>
          <p:nvPr/>
        </p:nvSpPr>
        <p:spPr>
          <a:xfrm>
            <a:off x="645272" y="3720886"/>
            <a:ext cx="10901453" cy="8758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ln>
                  <a:noFill/>
                </a:ln>
                <a:solidFill>
                  <a:srgbClr val="72023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Font typeface="Wingdings" panose="05000000000000000000" pitchFamily="2" charset="2"/>
              <a:buChar char="§"/>
            </a:pPr>
            <a:r>
              <a:rPr lang="th-TH" sz="2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สูตร  </a:t>
            </a:r>
            <a:r>
              <a:rPr lang="th-TH" sz="2800" b="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ประกอบด้วยเครื่องมือที่สำคัญ เช่น ไลบรารีฟังก์ชัน, ชื่อที่กำหนด, ตรวจสอบสูตร, การคำนวณ</a:t>
            </a:r>
            <a:endParaRPr lang="en-US" sz="2800" b="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" name="กล่องข้อความ 7">
            <a:extLst>
              <a:ext uri="{FF2B5EF4-FFF2-40B4-BE49-F238E27FC236}">
                <a16:creationId xmlns:a16="http://schemas.microsoft.com/office/drawing/2014/main" id="{3A2C9562-6C37-4DF0-BB37-594A7353D08B}"/>
              </a:ext>
            </a:extLst>
          </p:cNvPr>
          <p:cNvSpPr txBox="1"/>
          <p:nvPr/>
        </p:nvSpPr>
        <p:spPr>
          <a:xfrm>
            <a:off x="1655618" y="6579565"/>
            <a:ext cx="8880763" cy="307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600" dirty="0">
                <a:solidFill>
                  <a:schemeClr val="bg1"/>
                </a:solidFill>
              </a:rPr>
              <a:t>หากพบว่ามีการคัดลอกผลงานจากที่ใดๆ โดยไม่มีการอ้างอิงในสื่อการสอนนี้ ข้าพเจ้า นายโสภณ มหาเจริญ ขอเป็นผู้รับผิดชอบแต่เพียงผู้เดียว</a:t>
            </a:r>
          </a:p>
        </p:txBody>
      </p:sp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14CC31BF-0287-4FD7-BA1F-22B63F10E26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6862" y="1986330"/>
            <a:ext cx="11293509" cy="1334124"/>
          </a:xfrm>
          <a:prstGeom prst="rect">
            <a:avLst/>
          </a:prstGeom>
        </p:spPr>
      </p:pic>
      <p:pic>
        <p:nvPicPr>
          <p:cNvPr id="9" name="รูปภาพ 8">
            <a:extLst>
              <a:ext uri="{FF2B5EF4-FFF2-40B4-BE49-F238E27FC236}">
                <a16:creationId xmlns:a16="http://schemas.microsoft.com/office/drawing/2014/main" id="{147FBEE5-A931-406D-9793-46D30D02B81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6862" y="4859225"/>
            <a:ext cx="11293509" cy="1350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611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88D912F0-DF7F-4B39-AC77-5019D19CBBC5}"/>
              </a:ext>
            </a:extLst>
          </p:cNvPr>
          <p:cNvSpPr txBox="1">
            <a:spLocks/>
          </p:cNvSpPr>
          <p:nvPr/>
        </p:nvSpPr>
        <p:spPr>
          <a:xfrm>
            <a:off x="645273" y="1007176"/>
            <a:ext cx="10664174" cy="8758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ln>
                  <a:noFill/>
                </a:ln>
                <a:solidFill>
                  <a:srgbClr val="72023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Font typeface="Wingdings" panose="05000000000000000000" pitchFamily="2" charset="2"/>
              <a:buChar char="§"/>
            </a:pPr>
            <a:r>
              <a:rPr lang="th-TH" sz="24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แท็ปข้อมูล </a:t>
            </a:r>
            <a:r>
              <a:rPr lang="th-TH" sz="2400" b="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ประกอบด้วยเครื่องมือ  ขอรับ</a:t>
            </a:r>
            <a:r>
              <a:rPr lang="en-US" sz="2400" b="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&amp;</a:t>
            </a:r>
            <a:r>
              <a:rPr lang="th-TH" sz="2400" b="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การแปลง, การเชื่อมต่อ, เรียงลำดับและกรอง, เครื่องมือข้อมูล, การพยากรณ์, เค้าร่าง</a:t>
            </a:r>
            <a:endParaRPr lang="en-US" sz="2400" b="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E1E6F21-8A22-4383-B4E5-179EBCA1F82B}"/>
              </a:ext>
            </a:extLst>
          </p:cNvPr>
          <p:cNvSpPr txBox="1">
            <a:spLocks/>
          </p:cNvSpPr>
          <p:nvPr/>
        </p:nvSpPr>
        <p:spPr>
          <a:xfrm>
            <a:off x="645273" y="3720886"/>
            <a:ext cx="11076674" cy="8758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ln>
                  <a:noFill/>
                </a:ln>
                <a:solidFill>
                  <a:srgbClr val="72023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Font typeface="Wingdings" panose="05000000000000000000" pitchFamily="2" charset="2"/>
              <a:buChar char="§"/>
            </a:pPr>
            <a:r>
              <a:rPr lang="th-TH" sz="24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รีวิว </a:t>
            </a:r>
            <a:r>
              <a:rPr lang="th-TH" sz="2400" b="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ประกอบด้วยเครื่องมือประเภทเพิ่มคุณสมบัติเช่น การพิสูตจน์อักษร, การช่วยสำหรับการเข้าถึง, ข้อมูลเชิงลึก,ภาษา, ข้อคิดเห็น, ป้องกัน, หมึก </a:t>
            </a:r>
            <a:endParaRPr lang="en-US" sz="2400" b="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" name="กล่องข้อความ 7">
            <a:extLst>
              <a:ext uri="{FF2B5EF4-FFF2-40B4-BE49-F238E27FC236}">
                <a16:creationId xmlns:a16="http://schemas.microsoft.com/office/drawing/2014/main" id="{3C29F233-DCB5-4C27-A918-49C576992AEE}"/>
              </a:ext>
            </a:extLst>
          </p:cNvPr>
          <p:cNvSpPr txBox="1"/>
          <p:nvPr/>
        </p:nvSpPr>
        <p:spPr>
          <a:xfrm>
            <a:off x="1655618" y="6579565"/>
            <a:ext cx="8880763" cy="307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600" dirty="0">
                <a:solidFill>
                  <a:schemeClr val="bg1"/>
                </a:solidFill>
              </a:rPr>
              <a:t>หากพบว่ามีการคัดลอกผลงานจากที่ใดๆ โดยไม่มีการอ้างอิงในสื่อการสอนนี้ ข้าพเจ้า นายโสภณ มหาเจริญ ขอเป็นผู้รับผิดชอบแต่เพียงผู้เดียว</a:t>
            </a:r>
          </a:p>
        </p:txBody>
      </p:sp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BC23E7C4-1FD3-409E-AAED-0C66CDF6CF1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9277" y="1883023"/>
            <a:ext cx="11496151" cy="1391226"/>
          </a:xfrm>
          <a:prstGeom prst="rect">
            <a:avLst/>
          </a:prstGeom>
        </p:spPr>
      </p:pic>
      <p:pic>
        <p:nvPicPr>
          <p:cNvPr id="10" name="รูปภาพ 9">
            <a:extLst>
              <a:ext uri="{FF2B5EF4-FFF2-40B4-BE49-F238E27FC236}">
                <a16:creationId xmlns:a16="http://schemas.microsoft.com/office/drawing/2014/main" id="{8FD813DB-AF1F-4EAC-95E3-86EB9290208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9277" y="4870793"/>
            <a:ext cx="11496151" cy="1352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9801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F7189B9B-F8BC-4BA7-8AED-3DB213569009}"/>
              </a:ext>
            </a:extLst>
          </p:cNvPr>
          <p:cNvSpPr txBox="1">
            <a:spLocks/>
          </p:cNvSpPr>
          <p:nvPr/>
        </p:nvSpPr>
        <p:spPr>
          <a:xfrm>
            <a:off x="645272" y="1007176"/>
            <a:ext cx="11078641" cy="8758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ln>
                  <a:noFill/>
                </a:ln>
                <a:solidFill>
                  <a:srgbClr val="72023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Font typeface="Wingdings" panose="05000000000000000000" pitchFamily="2" charset="2"/>
              <a:buChar char="§"/>
            </a:pPr>
            <a:r>
              <a:rPr lang="th-TH" sz="2400" b="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มุมมอง ประกอบด้วยเครื่องมือที่ช่วยในเรื่อง รูปแบบการมองของแผ่นงาน ได้แก่ มุมมอง</a:t>
            </a:r>
            <a:r>
              <a:rPr lang="th-TH" sz="2400" b="0" dirty="0" err="1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เวิร์ก</a:t>
            </a:r>
            <a:r>
              <a:rPr lang="th-TH" sz="2400" b="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บุ</a:t>
            </a:r>
            <a:r>
              <a:rPr lang="th-TH" sz="2400" b="0" dirty="0" err="1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๊ก</a:t>
            </a:r>
            <a:r>
              <a:rPr lang="th-TH" sz="2400" b="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, แสดง, ย่อ/ขยาย, หน้าต่าง,มาโคร</a:t>
            </a:r>
            <a:endParaRPr lang="en-US" sz="2400" b="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id="{03F8D04C-3CE5-44B3-92ED-E091463E1FF1}"/>
              </a:ext>
            </a:extLst>
          </p:cNvPr>
          <p:cNvSpPr txBox="1"/>
          <p:nvPr/>
        </p:nvSpPr>
        <p:spPr>
          <a:xfrm>
            <a:off x="1655618" y="6579565"/>
            <a:ext cx="8880763" cy="307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600" dirty="0">
                <a:solidFill>
                  <a:schemeClr val="bg1"/>
                </a:solidFill>
              </a:rPr>
              <a:t>หากพบว่ามีการคัดลอกผลงานจากที่ใดๆ โดยไม่มีการอ้างอิงในสื่อการสอนนี้ ข้าพเจ้า นายโสภณ มหาเจริญ ขอเป็นผู้รับผิดชอบแต่เพียงผู้เดียว</a:t>
            </a:r>
          </a:p>
        </p:txBody>
      </p:sp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515462DF-5BA9-493D-AAA7-835F326BF19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5492" y="2105499"/>
            <a:ext cx="11641016" cy="1408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555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26EFCC90-0C28-4FCE-B779-C9AB87F1941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25795" y="912463"/>
            <a:ext cx="7121237" cy="5447257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865338AE-6104-4BEA-A949-EE60E71E3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129" y="259183"/>
            <a:ext cx="4142745" cy="876300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7.4 </a:t>
            </a:r>
            <a:r>
              <a:rPr lang="th-TH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การป้อนข้อมูล </a:t>
            </a:r>
            <a:endParaRPr lang="en-US" sz="3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14" name="ลูกศรเชื่อมต่อแบบตรง 13">
            <a:extLst>
              <a:ext uri="{FF2B5EF4-FFF2-40B4-BE49-F238E27FC236}">
                <a16:creationId xmlns:a16="http://schemas.microsoft.com/office/drawing/2014/main" id="{9A4E2EE9-5528-45A4-80A0-FAA087798209}"/>
              </a:ext>
            </a:extLst>
          </p:cNvPr>
          <p:cNvCxnSpPr>
            <a:cxnSpLocks/>
          </p:cNvCxnSpPr>
          <p:nvPr/>
        </p:nvCxnSpPr>
        <p:spPr>
          <a:xfrm>
            <a:off x="5748262" y="4287819"/>
            <a:ext cx="1" cy="597478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สี่เหลี่ยมผืนผ้า 14">
            <a:extLst>
              <a:ext uri="{FF2B5EF4-FFF2-40B4-BE49-F238E27FC236}">
                <a16:creationId xmlns:a16="http://schemas.microsoft.com/office/drawing/2014/main" id="{5C66C447-3B4E-49FF-8338-9C3BCE95457A}"/>
              </a:ext>
            </a:extLst>
          </p:cNvPr>
          <p:cNvSpPr/>
          <p:nvPr/>
        </p:nvSpPr>
        <p:spPr>
          <a:xfrm>
            <a:off x="7878089" y="1263585"/>
            <a:ext cx="357260" cy="33953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4AB81070-631B-45CC-B939-EE0D9498B932}"/>
              </a:ext>
            </a:extLst>
          </p:cNvPr>
          <p:cNvSpPr txBox="1">
            <a:spLocks/>
          </p:cNvSpPr>
          <p:nvPr/>
        </p:nvSpPr>
        <p:spPr>
          <a:xfrm>
            <a:off x="647067" y="1332508"/>
            <a:ext cx="3898807" cy="230358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thaiDist">
              <a:buFont typeface="Wingdings" panose="05000000000000000000" pitchFamily="2" charset="2"/>
              <a:buChar char="q"/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การป้อนข้อความ 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การป้อนข้อความในตาราง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excel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ผู้เรียนสามารถคลิกเซลล์ที่ต้องการป้อนจากนั้นพิมพ์ข้อความที่ต้องการลงไป เมื่อต้องการพิมพ์ข้อความในเซลล์ถัดไปด้านล่างให้กดคีย์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Enter</a:t>
            </a:r>
          </a:p>
        </p:txBody>
      </p:sp>
      <p:sp>
        <p:nvSpPr>
          <p:cNvPr id="11" name="กล่องข้อความ 10">
            <a:extLst>
              <a:ext uri="{FF2B5EF4-FFF2-40B4-BE49-F238E27FC236}">
                <a16:creationId xmlns:a16="http://schemas.microsoft.com/office/drawing/2014/main" id="{21E91F9F-35BD-42FB-9987-DDC6B853EE39}"/>
              </a:ext>
            </a:extLst>
          </p:cNvPr>
          <p:cNvSpPr txBox="1"/>
          <p:nvPr/>
        </p:nvSpPr>
        <p:spPr>
          <a:xfrm>
            <a:off x="1655618" y="6579565"/>
            <a:ext cx="8880763" cy="307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600" dirty="0">
                <a:solidFill>
                  <a:schemeClr val="bg1"/>
                </a:solidFill>
              </a:rPr>
              <a:t>หากพบว่ามีการคัดลอกผลงานจากที่ใดๆ โดยไม่มีการอ้างอิงในสื่อการสอนนี้ ข้าพเจ้า นายโสภณ มหาเจริญ ขอเป็นผู้รับผิดชอบแต่เพียงผู้เดียว</a:t>
            </a:r>
          </a:p>
        </p:txBody>
      </p:sp>
      <p:graphicFrame>
        <p:nvGraphicFramePr>
          <p:cNvPr id="16" name="ตาราง 2">
            <a:extLst>
              <a:ext uri="{FF2B5EF4-FFF2-40B4-BE49-F238E27FC236}">
                <a16:creationId xmlns:a16="http://schemas.microsoft.com/office/drawing/2014/main" id="{14447A22-7E24-4A9D-B72E-3935AFF6A5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9611632"/>
              </p:ext>
            </p:extLst>
          </p:nvPr>
        </p:nvGraphicFramePr>
        <p:xfrm>
          <a:off x="708502" y="3801458"/>
          <a:ext cx="3291938" cy="1828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45553">
                  <a:extLst>
                    <a:ext uri="{9D8B030D-6E8A-4147-A177-3AD203B41FA5}">
                      <a16:colId xmlns:a16="http://schemas.microsoft.com/office/drawing/2014/main" val="507980326"/>
                    </a:ext>
                  </a:extLst>
                </a:gridCol>
                <a:gridCol w="1846385">
                  <a:extLst>
                    <a:ext uri="{9D8B030D-6E8A-4147-A177-3AD203B41FA5}">
                      <a16:colId xmlns:a16="http://schemas.microsoft.com/office/drawing/2014/main" val="3901112753"/>
                    </a:ext>
                  </a:extLst>
                </a:gridCol>
              </a:tblGrid>
              <a:tr h="339861">
                <a:tc>
                  <a:txBody>
                    <a:bodyPr/>
                    <a:lstStyle/>
                    <a:p>
                      <a:pPr algn="l"/>
                      <a:r>
                        <a:rPr lang="th-TH" dirty="0"/>
                        <a:t>รายการรายจ่าย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/>
                        <a:t>จำนวนเงิน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2615009"/>
                  </a:ext>
                </a:extLst>
              </a:tr>
              <a:tr h="339861">
                <a:tc>
                  <a:txBody>
                    <a:bodyPr/>
                    <a:lstStyle/>
                    <a:p>
                      <a:pPr algn="l"/>
                      <a:r>
                        <a:rPr lang="th-TH" dirty="0"/>
                        <a:t>ค่าเช่าบ้าน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4,500</a:t>
                      </a:r>
                      <a:endParaRPr lang="th-T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1544390"/>
                  </a:ext>
                </a:extLst>
              </a:tr>
              <a:tr h="339861">
                <a:tc>
                  <a:txBody>
                    <a:bodyPr/>
                    <a:lstStyle/>
                    <a:p>
                      <a:pPr algn="l"/>
                      <a:r>
                        <a:rPr lang="th-TH" dirty="0"/>
                        <a:t>ค่าอาหาร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8,000</a:t>
                      </a:r>
                      <a:endParaRPr lang="th-T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6280305"/>
                  </a:ext>
                </a:extLst>
              </a:tr>
              <a:tr h="339861">
                <a:tc>
                  <a:txBody>
                    <a:bodyPr/>
                    <a:lstStyle/>
                    <a:p>
                      <a:pPr algn="l"/>
                      <a:r>
                        <a:rPr lang="th-TH" dirty="0"/>
                        <a:t>ค่าน้ำมันเชื้อเพลิง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2,000</a:t>
                      </a:r>
                      <a:endParaRPr lang="th-T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4164469"/>
                  </a:ext>
                </a:extLst>
              </a:tr>
              <a:tr h="339861">
                <a:tc>
                  <a:txBody>
                    <a:bodyPr/>
                    <a:lstStyle/>
                    <a:p>
                      <a:pPr algn="l"/>
                      <a:r>
                        <a:rPr lang="th-TH" dirty="0"/>
                        <a:t>รวม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5290915"/>
                  </a:ext>
                </a:extLst>
              </a:tr>
            </a:tbl>
          </a:graphicData>
        </a:graphic>
      </p:graphicFrame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id="{2F2E67D3-8746-4535-BE9B-DE925E909C54}"/>
              </a:ext>
            </a:extLst>
          </p:cNvPr>
          <p:cNvSpPr txBox="1"/>
          <p:nvPr/>
        </p:nvSpPr>
        <p:spPr>
          <a:xfrm>
            <a:off x="8605277" y="4304418"/>
            <a:ext cx="2781239" cy="14773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th-TH" dirty="0"/>
              <a:t>คลิกเซลล์ที่ต้องการป้อนข้อความ</a:t>
            </a:r>
          </a:p>
          <a:p>
            <a:pPr marL="342900" indent="-342900">
              <a:buAutoNum type="arabicPeriod"/>
            </a:pPr>
            <a:r>
              <a:rPr lang="th-TH" dirty="0"/>
              <a:t>พิมพ์ข้อความ </a:t>
            </a:r>
          </a:p>
          <a:p>
            <a:pPr marL="342900" indent="-342900">
              <a:buAutoNum type="arabicPeriod"/>
            </a:pPr>
            <a:r>
              <a:rPr lang="th-TH" dirty="0"/>
              <a:t>กด </a:t>
            </a:r>
            <a:r>
              <a:rPr lang="en-US" dirty="0"/>
              <a:t>Enter </a:t>
            </a:r>
            <a:r>
              <a:rPr lang="th-TH" dirty="0"/>
              <a:t>เพื่อเลื่อนการพิมพ์ลง</a:t>
            </a:r>
          </a:p>
          <a:p>
            <a:pPr marL="342900" indent="-342900">
              <a:buAutoNum type="arabicPeriod"/>
            </a:pPr>
            <a:r>
              <a:rPr lang="th-TH" dirty="0"/>
              <a:t>กด</a:t>
            </a:r>
            <a:r>
              <a:rPr lang="en-US" dirty="0"/>
              <a:t>Tab </a:t>
            </a:r>
            <a:r>
              <a:rPr lang="th-TH" dirty="0"/>
              <a:t>เพื่อเลื่อนการพิมพ์ไปทางขวา</a:t>
            </a:r>
          </a:p>
        </p:txBody>
      </p:sp>
      <p:cxnSp>
        <p:nvCxnSpPr>
          <p:cNvPr id="18" name="ลูกศรเชื่อมต่อแบบตรง 17">
            <a:extLst>
              <a:ext uri="{FF2B5EF4-FFF2-40B4-BE49-F238E27FC236}">
                <a16:creationId xmlns:a16="http://schemas.microsoft.com/office/drawing/2014/main" id="{78CCBF5B-BE3E-4E61-9230-A34C389F90EF}"/>
              </a:ext>
            </a:extLst>
          </p:cNvPr>
          <p:cNvCxnSpPr>
            <a:cxnSpLocks/>
          </p:cNvCxnSpPr>
          <p:nvPr/>
        </p:nvCxnSpPr>
        <p:spPr>
          <a:xfrm>
            <a:off x="6541329" y="3839924"/>
            <a:ext cx="683931" cy="0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กล่องข้อความ 18">
            <a:extLst>
              <a:ext uri="{FF2B5EF4-FFF2-40B4-BE49-F238E27FC236}">
                <a16:creationId xmlns:a16="http://schemas.microsoft.com/office/drawing/2014/main" id="{2024B077-B37F-41F0-A210-544B7E96B2FC}"/>
              </a:ext>
            </a:extLst>
          </p:cNvPr>
          <p:cNvSpPr txBox="1"/>
          <p:nvPr/>
        </p:nvSpPr>
        <p:spPr>
          <a:xfrm>
            <a:off x="7225260" y="3636091"/>
            <a:ext cx="58566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Tab</a:t>
            </a:r>
            <a:endParaRPr lang="th-TH" dirty="0"/>
          </a:p>
        </p:txBody>
      </p:sp>
      <p:sp>
        <p:nvSpPr>
          <p:cNvPr id="20" name="กล่องข้อความ 19">
            <a:extLst>
              <a:ext uri="{FF2B5EF4-FFF2-40B4-BE49-F238E27FC236}">
                <a16:creationId xmlns:a16="http://schemas.microsoft.com/office/drawing/2014/main" id="{C2D8B8FB-2B83-405A-9B6C-C0A280841F1E}"/>
              </a:ext>
            </a:extLst>
          </p:cNvPr>
          <p:cNvSpPr txBox="1"/>
          <p:nvPr/>
        </p:nvSpPr>
        <p:spPr>
          <a:xfrm>
            <a:off x="5281562" y="4904582"/>
            <a:ext cx="93339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Enter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9275691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รูปภาพ 20">
            <a:extLst>
              <a:ext uri="{FF2B5EF4-FFF2-40B4-BE49-F238E27FC236}">
                <a16:creationId xmlns:a16="http://schemas.microsoft.com/office/drawing/2014/main" id="{2609313A-0534-4FCC-AB75-8ADD51D1D8E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80708" y="1510146"/>
            <a:ext cx="6765436" cy="3976496"/>
          </a:xfrm>
          <a:prstGeom prst="rect">
            <a:avLst/>
          </a:prstGeom>
        </p:spPr>
      </p:pic>
      <p:sp>
        <p:nvSpPr>
          <p:cNvPr id="15" name="สี่เหลี่ยมผืนผ้า 14">
            <a:extLst>
              <a:ext uri="{FF2B5EF4-FFF2-40B4-BE49-F238E27FC236}">
                <a16:creationId xmlns:a16="http://schemas.microsoft.com/office/drawing/2014/main" id="{5C66C447-3B4E-49FF-8338-9C3BCE95457A}"/>
              </a:ext>
            </a:extLst>
          </p:cNvPr>
          <p:cNvSpPr/>
          <p:nvPr/>
        </p:nvSpPr>
        <p:spPr>
          <a:xfrm>
            <a:off x="7297635" y="2311549"/>
            <a:ext cx="357260" cy="33953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4AB81070-631B-45CC-B939-EE0D9498B932}"/>
              </a:ext>
            </a:extLst>
          </p:cNvPr>
          <p:cNvSpPr txBox="1">
            <a:spLocks/>
          </p:cNvSpPr>
          <p:nvPr/>
        </p:nvSpPr>
        <p:spPr>
          <a:xfrm>
            <a:off x="405067" y="633746"/>
            <a:ext cx="3898807" cy="501291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thaiDist">
              <a:buFont typeface="Wingdings" panose="05000000000000000000" pitchFamily="2" charset="2"/>
              <a:buChar char="q"/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การขยายความกว้างของเซลล์  </a:t>
            </a:r>
          </a:p>
          <a:p>
            <a:pPr marL="0" indent="0" algn="thaiDist">
              <a:buNone/>
            </a:pP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ในการพิมพ์ข้อความหรือตัวเลขหากมีความยาวเกินกว่าความกว้างของเซลล์ สามารถขยายได้ด้วยการนำเมาส์พอย-เตอร์วางตำแหน่งระหว่างเซลล์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2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เซลล์ที่ต้องการขยาย แล้วกดปุ่มซ้ายของเมาส์ค้างไว้พร้อมกับลากเมาส์ไปด้าน ขวา/ซ้าย เพื่อเพิ่มหรือลดความกว้าง</a:t>
            </a:r>
          </a:p>
          <a:p>
            <a:pPr marL="0" indent="0" algn="thaiDist">
              <a:buNone/>
            </a:pP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>
              <a:buFont typeface="Wingdings" panose="05000000000000000000" pitchFamily="2" charset="2"/>
              <a:buChar char="q"/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การป้อนตัวเลข   </a:t>
            </a:r>
          </a:p>
          <a:p>
            <a:pPr marL="0" indent="0" algn="thaiDist">
              <a:buNone/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การพิมพ์ตัวเลขใน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Excel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ไม่จำเป็น ต้องใส่เครื่องหมายจุดไตรภาค หรือ “,” เพราะ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Excel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จะคิดว่าเป็นข้อความ ให้ทำการจัดรูปแบบทีหลังด้วยเครื่องมือ ตัวเลข จุดไตรภาค </a:t>
            </a:r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1" name="กล่องข้อความ 10">
            <a:extLst>
              <a:ext uri="{FF2B5EF4-FFF2-40B4-BE49-F238E27FC236}">
                <a16:creationId xmlns:a16="http://schemas.microsoft.com/office/drawing/2014/main" id="{21E91F9F-35BD-42FB-9987-DDC6B853EE39}"/>
              </a:ext>
            </a:extLst>
          </p:cNvPr>
          <p:cNvSpPr txBox="1"/>
          <p:nvPr/>
        </p:nvSpPr>
        <p:spPr>
          <a:xfrm>
            <a:off x="1655618" y="6579565"/>
            <a:ext cx="8880763" cy="307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600" dirty="0">
                <a:solidFill>
                  <a:schemeClr val="bg1"/>
                </a:solidFill>
              </a:rPr>
              <a:t>หากพบว่ามีการคัดลอกผลงานจากที่ใดๆ โดยไม่มีการอ้างอิงในสื่อการสอนนี้ ข้าพเจ้า นายโสภณ มหาเจริญ ขอเป็นผู้รับผิดชอบแต่เพียงผู้เดียว</a:t>
            </a:r>
          </a:p>
        </p:txBody>
      </p:sp>
      <p:cxnSp>
        <p:nvCxnSpPr>
          <p:cNvPr id="18" name="ลูกศรเชื่อมต่อแบบตรง 17">
            <a:extLst>
              <a:ext uri="{FF2B5EF4-FFF2-40B4-BE49-F238E27FC236}">
                <a16:creationId xmlns:a16="http://schemas.microsoft.com/office/drawing/2014/main" id="{78CCBF5B-BE3E-4E61-9230-A34C389F90EF}"/>
              </a:ext>
            </a:extLst>
          </p:cNvPr>
          <p:cNvCxnSpPr>
            <a:cxnSpLocks/>
          </p:cNvCxnSpPr>
          <p:nvPr/>
        </p:nvCxnSpPr>
        <p:spPr>
          <a:xfrm flipH="1" flipV="1">
            <a:off x="7476265" y="2484832"/>
            <a:ext cx="971234" cy="363812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กล่องข้อความ 18">
            <a:extLst>
              <a:ext uri="{FF2B5EF4-FFF2-40B4-BE49-F238E27FC236}">
                <a16:creationId xmlns:a16="http://schemas.microsoft.com/office/drawing/2014/main" id="{2024B077-B37F-41F0-A210-544B7E96B2FC}"/>
              </a:ext>
            </a:extLst>
          </p:cNvPr>
          <p:cNvSpPr txBox="1"/>
          <p:nvPr/>
        </p:nvSpPr>
        <p:spPr>
          <a:xfrm>
            <a:off x="8291506" y="2848644"/>
            <a:ext cx="170439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dirty="0"/>
              <a:t>นำเมาส์พอยต์เตอร์ไว้จุดนี้ แล้วลากซ้าย/ขวา</a:t>
            </a:r>
          </a:p>
        </p:txBody>
      </p:sp>
      <p:pic>
        <p:nvPicPr>
          <p:cNvPr id="9" name="รูปภาพ 8">
            <a:extLst>
              <a:ext uri="{FF2B5EF4-FFF2-40B4-BE49-F238E27FC236}">
                <a16:creationId xmlns:a16="http://schemas.microsoft.com/office/drawing/2014/main" id="{EB7B8F87-7D9D-4073-B0EA-C6663319126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44316" y="4308763"/>
            <a:ext cx="2380122" cy="20781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3" name="สี่เหลี่ยมผืนผ้า 22">
            <a:extLst>
              <a:ext uri="{FF2B5EF4-FFF2-40B4-BE49-F238E27FC236}">
                <a16:creationId xmlns:a16="http://schemas.microsoft.com/office/drawing/2014/main" id="{41F478D0-957F-4E8B-B5C0-B4DDAC69C765}"/>
              </a:ext>
            </a:extLst>
          </p:cNvPr>
          <p:cNvSpPr/>
          <p:nvPr/>
        </p:nvSpPr>
        <p:spPr>
          <a:xfrm>
            <a:off x="5194938" y="4525513"/>
            <a:ext cx="357260" cy="33953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4" name="สี่เหลี่ยมผืนผ้า 23">
            <a:extLst>
              <a:ext uri="{FF2B5EF4-FFF2-40B4-BE49-F238E27FC236}">
                <a16:creationId xmlns:a16="http://schemas.microsoft.com/office/drawing/2014/main" id="{38C8F745-A29D-4C19-9DD8-2CE3EA6CD5DB}"/>
              </a:ext>
            </a:extLst>
          </p:cNvPr>
          <p:cNvSpPr/>
          <p:nvPr/>
        </p:nvSpPr>
        <p:spPr>
          <a:xfrm>
            <a:off x="5194938" y="5362470"/>
            <a:ext cx="1497371" cy="66425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159600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E8BCBA7F-758A-42F3-8BE6-128081FF9CD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77690" y="5111963"/>
            <a:ext cx="1853552" cy="14416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0C5A9601-CBA5-4254-B161-DA346C593F6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44130" y="1025236"/>
            <a:ext cx="6671201" cy="5029200"/>
          </a:xfrm>
          <a:prstGeom prst="rect">
            <a:avLst/>
          </a:prstGeom>
        </p:spPr>
      </p:pic>
      <p:sp>
        <p:nvSpPr>
          <p:cNvPr id="15" name="สี่เหลี่ยมผืนผ้า 14">
            <a:extLst>
              <a:ext uri="{FF2B5EF4-FFF2-40B4-BE49-F238E27FC236}">
                <a16:creationId xmlns:a16="http://schemas.microsoft.com/office/drawing/2014/main" id="{5C66C447-3B4E-49FF-8338-9C3BCE95457A}"/>
              </a:ext>
            </a:extLst>
          </p:cNvPr>
          <p:cNvSpPr/>
          <p:nvPr/>
        </p:nvSpPr>
        <p:spPr>
          <a:xfrm>
            <a:off x="5738739" y="1895912"/>
            <a:ext cx="357260" cy="33953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4AB81070-631B-45CC-B939-EE0D9498B932}"/>
              </a:ext>
            </a:extLst>
          </p:cNvPr>
          <p:cNvSpPr txBox="1">
            <a:spLocks/>
          </p:cNvSpPr>
          <p:nvPr/>
        </p:nvSpPr>
        <p:spPr>
          <a:xfrm>
            <a:off x="389950" y="1070471"/>
            <a:ext cx="3898807" cy="42291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thaiDist">
              <a:buFont typeface="Wingdings" panose="05000000000000000000" pitchFamily="2" charset="2"/>
              <a:buChar char="q"/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การกำหนดเส้นขอบของตาราง สามารถทำได้โดยการเลือกบริเวณที่ต้องการจะทำเส้นขอบ จากนั้น คลิกเครื่องมือเส้นขอบ เลือกเส้นขอบทั้งหมดหรือ บางเส้นตามความต้องการ </a:t>
            </a:r>
          </a:p>
          <a:p>
            <a:pPr algn="thaiDist">
              <a:buFont typeface="Wingdings" panose="05000000000000000000" pitchFamily="2" charset="2"/>
              <a:buChar char="q"/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การกำหนดตัวหนา บาง เอียง สามารถใช้เครื่องมือฟอน</a:t>
            </a:r>
            <a:r>
              <a:rPr lang="th-TH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ต์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ภายในการระบายช่วงเซลล์ที่ต้องการกำหนด</a:t>
            </a:r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1" name="กล่องข้อความ 10">
            <a:extLst>
              <a:ext uri="{FF2B5EF4-FFF2-40B4-BE49-F238E27FC236}">
                <a16:creationId xmlns:a16="http://schemas.microsoft.com/office/drawing/2014/main" id="{21E91F9F-35BD-42FB-9987-DDC6B853EE39}"/>
              </a:ext>
            </a:extLst>
          </p:cNvPr>
          <p:cNvSpPr txBox="1"/>
          <p:nvPr/>
        </p:nvSpPr>
        <p:spPr>
          <a:xfrm>
            <a:off x="1655618" y="6579565"/>
            <a:ext cx="8880763" cy="307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600" dirty="0">
                <a:solidFill>
                  <a:schemeClr val="bg1"/>
                </a:solidFill>
              </a:rPr>
              <a:t>หากพบว่ามีการคัดลอกผลงานจากที่ใดๆ โดยไม่มีการอ้างอิงในสื่อการสอนนี้ ข้าพเจ้า นายโสภณ มหาเจริญ ขอเป็นผู้รับผิดชอบแต่เพียงผู้เดียว</a:t>
            </a:r>
          </a:p>
        </p:txBody>
      </p:sp>
      <p:cxnSp>
        <p:nvCxnSpPr>
          <p:cNvPr id="18" name="ลูกศรเชื่อมต่อแบบตรง 17">
            <a:extLst>
              <a:ext uri="{FF2B5EF4-FFF2-40B4-BE49-F238E27FC236}">
                <a16:creationId xmlns:a16="http://schemas.microsoft.com/office/drawing/2014/main" id="{78CCBF5B-BE3E-4E61-9230-A34C389F90EF}"/>
              </a:ext>
            </a:extLst>
          </p:cNvPr>
          <p:cNvCxnSpPr>
            <a:cxnSpLocks/>
          </p:cNvCxnSpPr>
          <p:nvPr/>
        </p:nvCxnSpPr>
        <p:spPr>
          <a:xfrm flipH="1" flipV="1">
            <a:off x="6095999" y="2316108"/>
            <a:ext cx="971234" cy="363812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กล่องข้อความ 18">
            <a:extLst>
              <a:ext uri="{FF2B5EF4-FFF2-40B4-BE49-F238E27FC236}">
                <a16:creationId xmlns:a16="http://schemas.microsoft.com/office/drawing/2014/main" id="{2024B077-B37F-41F0-A210-544B7E96B2FC}"/>
              </a:ext>
            </a:extLst>
          </p:cNvPr>
          <p:cNvSpPr txBox="1"/>
          <p:nvPr/>
        </p:nvSpPr>
        <p:spPr>
          <a:xfrm>
            <a:off x="7095614" y="2498014"/>
            <a:ext cx="1411077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dirty="0"/>
              <a:t>เครื่องมือจัดรูปแบบเส้นขอบ</a:t>
            </a:r>
          </a:p>
        </p:txBody>
      </p:sp>
      <p:sp>
        <p:nvSpPr>
          <p:cNvPr id="24" name="สี่เหลี่ยมผืนผ้า 23">
            <a:extLst>
              <a:ext uri="{FF2B5EF4-FFF2-40B4-BE49-F238E27FC236}">
                <a16:creationId xmlns:a16="http://schemas.microsoft.com/office/drawing/2014/main" id="{38C8F745-A29D-4C19-9DD8-2CE3EA6CD5DB}"/>
              </a:ext>
            </a:extLst>
          </p:cNvPr>
          <p:cNvSpPr/>
          <p:nvPr/>
        </p:nvSpPr>
        <p:spPr>
          <a:xfrm>
            <a:off x="2877690" y="5111964"/>
            <a:ext cx="1853552" cy="38338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0E4E84AA-AA0B-4448-8D7D-8DB9B7CF562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628"/>
          <a:stretch/>
        </p:blipFill>
        <p:spPr>
          <a:xfrm>
            <a:off x="9062967" y="1634836"/>
            <a:ext cx="2178520" cy="4197928"/>
          </a:xfrm>
          <a:prstGeom prst="rect">
            <a:avLst/>
          </a:prstGeom>
        </p:spPr>
      </p:pic>
      <p:sp>
        <p:nvSpPr>
          <p:cNvPr id="23" name="สี่เหลี่ยมผืนผ้า 22">
            <a:extLst>
              <a:ext uri="{FF2B5EF4-FFF2-40B4-BE49-F238E27FC236}">
                <a16:creationId xmlns:a16="http://schemas.microsoft.com/office/drawing/2014/main" id="{41F478D0-957F-4E8B-B5C0-B4DDAC69C765}"/>
              </a:ext>
            </a:extLst>
          </p:cNvPr>
          <p:cNvSpPr/>
          <p:nvPr/>
        </p:nvSpPr>
        <p:spPr>
          <a:xfrm flipH="1" flipV="1">
            <a:off x="8935644" y="3733800"/>
            <a:ext cx="2178521" cy="28630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10" name="รูปภาพ 9">
            <a:extLst>
              <a:ext uri="{FF2B5EF4-FFF2-40B4-BE49-F238E27FC236}">
                <a16:creationId xmlns:a16="http://schemas.microsoft.com/office/drawing/2014/main" id="{BC8DB686-CAEB-4513-A051-87505E1605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0090" y="4503035"/>
            <a:ext cx="1822559" cy="12607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20" name="ลูกศรเชื่อมต่อแบบตรง 19">
            <a:extLst>
              <a:ext uri="{FF2B5EF4-FFF2-40B4-BE49-F238E27FC236}">
                <a16:creationId xmlns:a16="http://schemas.microsoft.com/office/drawing/2014/main" id="{895955AD-45BE-43C3-8A94-A9E99BFE98F2}"/>
              </a:ext>
            </a:extLst>
          </p:cNvPr>
          <p:cNvCxnSpPr>
            <a:cxnSpLocks/>
          </p:cNvCxnSpPr>
          <p:nvPr/>
        </p:nvCxnSpPr>
        <p:spPr>
          <a:xfrm flipV="1">
            <a:off x="2267853" y="5431583"/>
            <a:ext cx="540966" cy="63761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itle 1">
            <a:extLst>
              <a:ext uri="{FF2B5EF4-FFF2-40B4-BE49-F238E27FC236}">
                <a16:creationId xmlns:a16="http://schemas.microsoft.com/office/drawing/2014/main" id="{A43E63FF-93A1-4335-AB8F-FD6EFF721A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129" y="259183"/>
            <a:ext cx="4142745" cy="876300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7.5 </a:t>
            </a:r>
            <a:r>
              <a:rPr lang="th-TH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การจัดรูปแบบเบื้องต้น </a:t>
            </a:r>
            <a:endParaRPr lang="en-US" sz="3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1662935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1928589C-0ED1-4193-8667-A05D02284F5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72486" y="1220554"/>
            <a:ext cx="7429564" cy="4948780"/>
          </a:xfrm>
          <a:prstGeom prst="rect">
            <a:avLst/>
          </a:prstGeom>
        </p:spPr>
      </p:pic>
      <p:sp>
        <p:nvSpPr>
          <p:cNvPr id="15" name="สี่เหลี่ยมผืนผ้า 14">
            <a:extLst>
              <a:ext uri="{FF2B5EF4-FFF2-40B4-BE49-F238E27FC236}">
                <a16:creationId xmlns:a16="http://schemas.microsoft.com/office/drawing/2014/main" id="{5C66C447-3B4E-49FF-8338-9C3BCE95457A}"/>
              </a:ext>
            </a:extLst>
          </p:cNvPr>
          <p:cNvSpPr/>
          <p:nvPr/>
        </p:nvSpPr>
        <p:spPr>
          <a:xfrm>
            <a:off x="11114165" y="1658713"/>
            <a:ext cx="357260" cy="33953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4AB81070-631B-45CC-B939-EE0D9498B932}"/>
              </a:ext>
            </a:extLst>
          </p:cNvPr>
          <p:cNvSpPr txBox="1">
            <a:spLocks/>
          </p:cNvSpPr>
          <p:nvPr/>
        </p:nvSpPr>
        <p:spPr>
          <a:xfrm>
            <a:off x="389950" y="1070470"/>
            <a:ext cx="3898807" cy="50988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thaiDist">
              <a:buFont typeface="Wingdings" panose="05000000000000000000" pitchFamily="2" charset="2"/>
              <a:buChar char="q"/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ในโปรแกรม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Excel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มีเครื่องมือที่ช่วยในการหาผลรวมง่ายๆ ดังนี้</a:t>
            </a:r>
          </a:p>
          <a:p>
            <a:pPr marL="514350" indent="-514350" algn="thaiDist">
              <a:buAutoNum type="arabicPeriod"/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คลิกที่เซลล์ที่ต้องการใส่ผลรวม</a:t>
            </a:r>
          </a:p>
          <a:p>
            <a:pPr marL="514350" indent="-514350" algn="thaiDist">
              <a:buAutoNum type="arabicPeriod"/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คลิกปุ่ม Ʃ ที่ เมนูหน้าแรก/เครื่องมือแก้ไข ..</a:t>
            </a:r>
          </a:p>
          <a:p>
            <a:pPr marL="514350" indent="-514350" algn="thaiDist">
              <a:buAutoNum type="arabicPeriod"/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จะปรากฏเส้นประ คลุมบริเวณที่คาดว่าเป็นข้อมูลที่ต้องการรวม </a:t>
            </a:r>
          </a:p>
          <a:p>
            <a:pPr marL="514350" indent="-514350" algn="thaiDist">
              <a:buAutoNum type="arabicPeriod"/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หากใช้ให้กดปุ่ม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Enter </a:t>
            </a:r>
          </a:p>
          <a:p>
            <a:pPr marL="0" indent="0" algn="thaiDist">
              <a:buNone/>
            </a:pPr>
            <a:r>
              <a:rPr lang="th-TH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ให้ผู้เรียนทดสอบ เปลี่ยนจำนวนเงิน สังเกตว่าผลรวมจะเปลี่ยนไปตาม</a:t>
            </a:r>
            <a:endParaRPr lang="en-US" i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1" name="กล่องข้อความ 10">
            <a:extLst>
              <a:ext uri="{FF2B5EF4-FFF2-40B4-BE49-F238E27FC236}">
                <a16:creationId xmlns:a16="http://schemas.microsoft.com/office/drawing/2014/main" id="{21E91F9F-35BD-42FB-9987-DDC6B853EE39}"/>
              </a:ext>
            </a:extLst>
          </p:cNvPr>
          <p:cNvSpPr txBox="1"/>
          <p:nvPr/>
        </p:nvSpPr>
        <p:spPr>
          <a:xfrm>
            <a:off x="1655618" y="6579565"/>
            <a:ext cx="8880763" cy="307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600" dirty="0">
                <a:solidFill>
                  <a:schemeClr val="bg1"/>
                </a:solidFill>
              </a:rPr>
              <a:t>หากพบว่ามีการคัดลอกผลงานจากที่ใดๆ โดยไม่มีการอ้างอิงในสื่อการสอนนี้ ข้าพเจ้า นายโสภณ มหาเจริญ ขอเป็นผู้รับผิดชอบแต่เพียงผู้เดียว</a:t>
            </a:r>
          </a:p>
        </p:txBody>
      </p:sp>
      <p:cxnSp>
        <p:nvCxnSpPr>
          <p:cNvPr id="18" name="ลูกศรเชื่อมต่อแบบตรง 17">
            <a:extLst>
              <a:ext uri="{FF2B5EF4-FFF2-40B4-BE49-F238E27FC236}">
                <a16:creationId xmlns:a16="http://schemas.microsoft.com/office/drawing/2014/main" id="{78CCBF5B-BE3E-4E61-9230-A34C389F90EF}"/>
              </a:ext>
            </a:extLst>
          </p:cNvPr>
          <p:cNvCxnSpPr>
            <a:cxnSpLocks/>
          </p:cNvCxnSpPr>
          <p:nvPr/>
        </p:nvCxnSpPr>
        <p:spPr>
          <a:xfrm flipV="1">
            <a:off x="10668000" y="1998252"/>
            <a:ext cx="362436" cy="384730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itle 1">
            <a:extLst>
              <a:ext uri="{FF2B5EF4-FFF2-40B4-BE49-F238E27FC236}">
                <a16:creationId xmlns:a16="http://schemas.microsoft.com/office/drawing/2014/main" id="{A43E63FF-93A1-4335-AB8F-FD6EFF721A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129" y="259183"/>
            <a:ext cx="4142745" cy="876300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7.6 </a:t>
            </a:r>
            <a:r>
              <a:rPr lang="th-TH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การหาผลรวมอัตโนมัติ</a:t>
            </a:r>
            <a:endParaRPr lang="en-US" sz="3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4" name="รูปภาพ 13">
            <a:extLst>
              <a:ext uri="{FF2B5EF4-FFF2-40B4-BE49-F238E27FC236}">
                <a16:creationId xmlns:a16="http://schemas.microsoft.com/office/drawing/2014/main" id="{CC543B5F-131E-4D49-B2E0-977DDE091DD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69928" y="4250351"/>
            <a:ext cx="2522868" cy="21240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5" name="วงรี 24">
            <a:extLst>
              <a:ext uri="{FF2B5EF4-FFF2-40B4-BE49-F238E27FC236}">
                <a16:creationId xmlns:a16="http://schemas.microsoft.com/office/drawing/2014/main" id="{3C4AEA04-746F-4D43-95B9-E201ADAD5D3E}"/>
              </a:ext>
            </a:extLst>
          </p:cNvPr>
          <p:cNvSpPr/>
          <p:nvPr/>
        </p:nvSpPr>
        <p:spPr>
          <a:xfrm>
            <a:off x="7616852" y="4250351"/>
            <a:ext cx="542000" cy="523220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1</a:t>
            </a:r>
            <a:endParaRPr lang="th-TH" b="1" dirty="0">
              <a:solidFill>
                <a:schemeClr val="tx1"/>
              </a:solidFill>
            </a:endParaRPr>
          </a:p>
        </p:txBody>
      </p:sp>
      <p:sp>
        <p:nvSpPr>
          <p:cNvPr id="26" name="วงรี 25">
            <a:extLst>
              <a:ext uri="{FF2B5EF4-FFF2-40B4-BE49-F238E27FC236}">
                <a16:creationId xmlns:a16="http://schemas.microsoft.com/office/drawing/2014/main" id="{9A29AE10-5CFC-4342-97A3-6E1EC78B118B}"/>
              </a:ext>
            </a:extLst>
          </p:cNvPr>
          <p:cNvSpPr/>
          <p:nvPr/>
        </p:nvSpPr>
        <p:spPr>
          <a:xfrm>
            <a:off x="10259301" y="2340739"/>
            <a:ext cx="542000" cy="523220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2</a:t>
            </a:r>
            <a:endParaRPr lang="th-TH" b="1" dirty="0">
              <a:solidFill>
                <a:schemeClr val="tx1"/>
              </a:solidFill>
            </a:endParaRPr>
          </a:p>
        </p:txBody>
      </p:sp>
      <p:cxnSp>
        <p:nvCxnSpPr>
          <p:cNvPr id="27" name="ลูกศรเชื่อมต่อแบบตรง 26">
            <a:extLst>
              <a:ext uri="{FF2B5EF4-FFF2-40B4-BE49-F238E27FC236}">
                <a16:creationId xmlns:a16="http://schemas.microsoft.com/office/drawing/2014/main" id="{8941BE56-7DB6-4A45-9FC2-BCEDCB34D644}"/>
              </a:ext>
            </a:extLst>
          </p:cNvPr>
          <p:cNvCxnSpPr>
            <a:cxnSpLocks/>
          </p:cNvCxnSpPr>
          <p:nvPr/>
        </p:nvCxnSpPr>
        <p:spPr>
          <a:xfrm flipH="1">
            <a:off x="7331272" y="4668982"/>
            <a:ext cx="285580" cy="238153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รูปภาพ 28">
            <a:extLst>
              <a:ext uri="{FF2B5EF4-FFF2-40B4-BE49-F238E27FC236}">
                <a16:creationId xmlns:a16="http://schemas.microsoft.com/office/drawing/2014/main" id="{76E2B6C3-1F59-4DE7-99F8-C80ED1BA4CE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08403" y="1080751"/>
            <a:ext cx="3080819" cy="16401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8" name="วงรี 27">
            <a:extLst>
              <a:ext uri="{FF2B5EF4-FFF2-40B4-BE49-F238E27FC236}">
                <a16:creationId xmlns:a16="http://schemas.microsoft.com/office/drawing/2014/main" id="{01AF0F3B-DB29-471F-948C-C0838F794500}"/>
              </a:ext>
            </a:extLst>
          </p:cNvPr>
          <p:cNvSpPr/>
          <p:nvPr/>
        </p:nvSpPr>
        <p:spPr>
          <a:xfrm>
            <a:off x="7118087" y="1566872"/>
            <a:ext cx="542000" cy="523220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3</a:t>
            </a:r>
            <a:endParaRPr lang="th-TH" b="1" dirty="0">
              <a:solidFill>
                <a:schemeClr val="tx1"/>
              </a:solidFill>
            </a:endParaRPr>
          </a:p>
        </p:txBody>
      </p:sp>
      <p:cxnSp>
        <p:nvCxnSpPr>
          <p:cNvPr id="30" name="ลูกศรเชื่อมต่อแบบตรง 29">
            <a:extLst>
              <a:ext uri="{FF2B5EF4-FFF2-40B4-BE49-F238E27FC236}">
                <a16:creationId xmlns:a16="http://schemas.microsoft.com/office/drawing/2014/main" id="{C7FFAFE2-EBF3-474A-BF4C-0613F33480D2}"/>
              </a:ext>
            </a:extLst>
          </p:cNvPr>
          <p:cNvCxnSpPr>
            <a:cxnSpLocks/>
          </p:cNvCxnSpPr>
          <p:nvPr/>
        </p:nvCxnSpPr>
        <p:spPr>
          <a:xfrm flipH="1">
            <a:off x="6779659" y="1835657"/>
            <a:ext cx="287876" cy="0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วงรี 30">
            <a:extLst>
              <a:ext uri="{FF2B5EF4-FFF2-40B4-BE49-F238E27FC236}">
                <a16:creationId xmlns:a16="http://schemas.microsoft.com/office/drawing/2014/main" id="{E8DDF5B2-DDF8-434C-AFAC-137586EE7D27}"/>
              </a:ext>
            </a:extLst>
          </p:cNvPr>
          <p:cNvSpPr/>
          <p:nvPr/>
        </p:nvSpPr>
        <p:spPr>
          <a:xfrm>
            <a:off x="8769928" y="5851228"/>
            <a:ext cx="542000" cy="523220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4</a:t>
            </a:r>
            <a:endParaRPr lang="th-TH" b="1" dirty="0">
              <a:solidFill>
                <a:schemeClr val="tx1"/>
              </a:solidFill>
            </a:endParaRPr>
          </a:p>
        </p:txBody>
      </p:sp>
      <p:cxnSp>
        <p:nvCxnSpPr>
          <p:cNvPr id="32" name="ลูกศรเชื่อมต่อแบบตรง 31">
            <a:extLst>
              <a:ext uri="{FF2B5EF4-FFF2-40B4-BE49-F238E27FC236}">
                <a16:creationId xmlns:a16="http://schemas.microsoft.com/office/drawing/2014/main" id="{CB994437-E248-4798-993F-970201E2C36C}"/>
              </a:ext>
            </a:extLst>
          </p:cNvPr>
          <p:cNvCxnSpPr>
            <a:cxnSpLocks/>
            <a:stCxn id="31" idx="6"/>
          </p:cNvCxnSpPr>
          <p:nvPr/>
        </p:nvCxnSpPr>
        <p:spPr>
          <a:xfrm flipV="1">
            <a:off x="9311928" y="5893756"/>
            <a:ext cx="830641" cy="219082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71966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B3A16DF8-2C7B-4E5C-B869-E70E5E0D041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92247" y="718129"/>
            <a:ext cx="3365621" cy="4449616"/>
          </a:xfrm>
          <a:prstGeom prst="rect">
            <a:avLst/>
          </a:prstGeom>
        </p:spPr>
      </p:pic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621CC738-FED5-4CE2-AE06-2EAA6AADA04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33594" y="2432082"/>
            <a:ext cx="5157367" cy="3904330"/>
          </a:xfrm>
          <a:prstGeom prst="rect">
            <a:avLst/>
          </a:prstGeom>
        </p:spPr>
      </p:pic>
      <p:sp>
        <p:nvSpPr>
          <p:cNvPr id="12" name="ชื่อเรื่อง 11">
            <a:extLst>
              <a:ext uri="{FF2B5EF4-FFF2-40B4-BE49-F238E27FC236}">
                <a16:creationId xmlns:a16="http://schemas.microsoft.com/office/drawing/2014/main" id="{74793F09-EAD3-41CC-BEE9-6C7994C994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548" y="280206"/>
            <a:ext cx="9274628" cy="875846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7.7 </a:t>
            </a:r>
            <a:r>
              <a:rPr lang="th-TH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การบันทึก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703176CE-ED16-415D-A859-5E2B53EAA88C}"/>
              </a:ext>
            </a:extLst>
          </p:cNvPr>
          <p:cNvSpPr txBox="1">
            <a:spLocks/>
          </p:cNvSpPr>
          <p:nvPr/>
        </p:nvSpPr>
        <p:spPr>
          <a:xfrm>
            <a:off x="501163" y="1135484"/>
            <a:ext cx="3848768" cy="529144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thaiDist">
              <a:buNone/>
            </a:pP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การจัดเก็บเอกสารของ </a:t>
            </a:r>
            <a:r>
              <a:rPr lang="en-US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excel 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สามารถเข้าสู่คำสั่งบันทึกได้จากเมนู ไฟล์</a:t>
            </a:r>
            <a:r>
              <a:rPr lang="en-US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โดยสามารถเลือกใช้คำสั่งบันทึก หรือบันทึกเป็น ได้ทั้ง 2 แบบ ถ้าเคยบันทึกมาก่อนระบบจะบันทึกตามชื่อเดิมอีกครั้ง แต่ถ้าไม่เคยบันทึก คำสั่งบันทึกเป็น ระบบจะกำหนดให้ตั้งชื่อไฟล์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สามารถทำได้ดังนี้</a:t>
            </a:r>
          </a:p>
          <a:p>
            <a:pPr marL="290513" indent="-290513" algn="thaiDist">
              <a:buAutoNum type="arabicPeriod"/>
            </a:pP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จากเมนูไฟล์ เลือก “บันทึกหรือบันทึกเป็น”</a:t>
            </a:r>
          </a:p>
          <a:p>
            <a:pPr marL="290513" indent="-290513" algn="thaiDist">
              <a:buAutoNum type="arabicPeriod"/>
            </a:pP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เลือกแหล่งบันทึก</a:t>
            </a:r>
          </a:p>
          <a:p>
            <a:pPr marL="290513" indent="-290513" algn="thaiDist">
              <a:buAutoNum type="arabicPeriod"/>
            </a:pP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เลือกโฟลเดอร์ที่จะเก็บไฟล์ </a:t>
            </a:r>
          </a:p>
          <a:p>
            <a:pPr marL="290513" indent="-290513" algn="thaiDist">
              <a:buAutoNum type="arabicPeriod"/>
            </a:pP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ตั้งชื่อไฟล์ที่เหมะสม </a:t>
            </a:r>
          </a:p>
          <a:p>
            <a:pPr marL="290513" indent="-290513" algn="thaiDist">
              <a:buAutoNum type="arabicPeriod"/>
            </a:pP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คลิกปุ่ม “บันทึก” </a:t>
            </a:r>
          </a:p>
          <a:p>
            <a:pPr marL="0" indent="0" algn="thaiDist">
              <a:buNone/>
            </a:pP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</a:t>
            </a:r>
          </a:p>
        </p:txBody>
      </p:sp>
      <p:cxnSp>
        <p:nvCxnSpPr>
          <p:cNvPr id="29" name="ตัวเชื่อมต่อตรง 28">
            <a:extLst>
              <a:ext uri="{FF2B5EF4-FFF2-40B4-BE49-F238E27FC236}">
                <a16:creationId xmlns:a16="http://schemas.microsoft.com/office/drawing/2014/main" id="{AEBBE1BD-5B31-4912-9BEF-4E72B09DB0E4}"/>
              </a:ext>
            </a:extLst>
          </p:cNvPr>
          <p:cNvCxnSpPr>
            <a:cxnSpLocks/>
          </p:cNvCxnSpPr>
          <p:nvPr/>
        </p:nvCxnSpPr>
        <p:spPr>
          <a:xfrm flipH="1">
            <a:off x="10662888" y="5727156"/>
            <a:ext cx="192983" cy="198306"/>
          </a:xfrm>
          <a:prstGeom prst="line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วงรี 30">
            <a:extLst>
              <a:ext uri="{FF2B5EF4-FFF2-40B4-BE49-F238E27FC236}">
                <a16:creationId xmlns:a16="http://schemas.microsoft.com/office/drawing/2014/main" id="{FD1DE049-9124-4482-BA51-FF0A318A2FC8}"/>
              </a:ext>
            </a:extLst>
          </p:cNvPr>
          <p:cNvSpPr/>
          <p:nvPr/>
        </p:nvSpPr>
        <p:spPr>
          <a:xfrm>
            <a:off x="10759380" y="5280666"/>
            <a:ext cx="542000" cy="523220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5</a:t>
            </a:r>
            <a:endParaRPr lang="th-TH" b="1" dirty="0">
              <a:solidFill>
                <a:schemeClr val="tx1"/>
              </a:solidFill>
            </a:endParaRPr>
          </a:p>
        </p:txBody>
      </p:sp>
      <p:cxnSp>
        <p:nvCxnSpPr>
          <p:cNvPr id="35" name="ตัวเชื่อมต่อตรง 34">
            <a:extLst>
              <a:ext uri="{FF2B5EF4-FFF2-40B4-BE49-F238E27FC236}">
                <a16:creationId xmlns:a16="http://schemas.microsoft.com/office/drawing/2014/main" id="{F4B4A0F2-3A82-4BA9-BC3B-94E9DC3CE14C}"/>
              </a:ext>
            </a:extLst>
          </p:cNvPr>
          <p:cNvCxnSpPr>
            <a:cxnSpLocks/>
          </p:cNvCxnSpPr>
          <p:nvPr/>
        </p:nvCxnSpPr>
        <p:spPr>
          <a:xfrm flipV="1">
            <a:off x="8076484" y="5130429"/>
            <a:ext cx="515038" cy="495484"/>
          </a:xfrm>
          <a:prstGeom prst="line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วงรี 36">
            <a:extLst>
              <a:ext uri="{FF2B5EF4-FFF2-40B4-BE49-F238E27FC236}">
                <a16:creationId xmlns:a16="http://schemas.microsoft.com/office/drawing/2014/main" id="{24A19625-D548-4851-99FB-F2693963600B}"/>
              </a:ext>
            </a:extLst>
          </p:cNvPr>
          <p:cNvSpPr/>
          <p:nvPr/>
        </p:nvSpPr>
        <p:spPr>
          <a:xfrm>
            <a:off x="7558983" y="5516942"/>
            <a:ext cx="542000" cy="523220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4</a:t>
            </a:r>
            <a:endParaRPr lang="th-TH" b="1" dirty="0">
              <a:solidFill>
                <a:schemeClr val="tx1"/>
              </a:solidFill>
            </a:endParaRPr>
          </a:p>
        </p:txBody>
      </p:sp>
      <p:cxnSp>
        <p:nvCxnSpPr>
          <p:cNvPr id="38" name="ตัวเชื่อมต่อตรง 37">
            <a:extLst>
              <a:ext uri="{FF2B5EF4-FFF2-40B4-BE49-F238E27FC236}">
                <a16:creationId xmlns:a16="http://schemas.microsoft.com/office/drawing/2014/main" id="{D902A501-31CF-4E6C-98BC-1272C54A7305}"/>
              </a:ext>
            </a:extLst>
          </p:cNvPr>
          <p:cNvCxnSpPr>
            <a:cxnSpLocks/>
            <a:stCxn id="39" idx="1"/>
          </p:cNvCxnSpPr>
          <p:nvPr/>
        </p:nvCxnSpPr>
        <p:spPr>
          <a:xfrm flipH="1" flipV="1">
            <a:off x="5347511" y="3091424"/>
            <a:ext cx="559368" cy="318722"/>
          </a:xfrm>
          <a:prstGeom prst="line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วงรี 38">
            <a:extLst>
              <a:ext uri="{FF2B5EF4-FFF2-40B4-BE49-F238E27FC236}">
                <a16:creationId xmlns:a16="http://schemas.microsoft.com/office/drawing/2014/main" id="{95851B25-C756-44A5-92B6-B9C480D0CE30}"/>
              </a:ext>
            </a:extLst>
          </p:cNvPr>
          <p:cNvSpPr/>
          <p:nvPr/>
        </p:nvSpPr>
        <p:spPr>
          <a:xfrm>
            <a:off x="5827505" y="3333522"/>
            <a:ext cx="542000" cy="523220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1</a:t>
            </a:r>
            <a:endParaRPr lang="th-TH" b="1" dirty="0">
              <a:solidFill>
                <a:schemeClr val="tx1"/>
              </a:solidFill>
            </a:endParaRPr>
          </a:p>
        </p:txBody>
      </p:sp>
      <p:cxnSp>
        <p:nvCxnSpPr>
          <p:cNvPr id="40" name="ตัวเชื่อมต่อตรง 39">
            <a:extLst>
              <a:ext uri="{FF2B5EF4-FFF2-40B4-BE49-F238E27FC236}">
                <a16:creationId xmlns:a16="http://schemas.microsoft.com/office/drawing/2014/main" id="{03934BCB-9581-4561-8DC6-230D78205886}"/>
              </a:ext>
            </a:extLst>
          </p:cNvPr>
          <p:cNvCxnSpPr>
            <a:cxnSpLocks/>
          </p:cNvCxnSpPr>
          <p:nvPr/>
        </p:nvCxnSpPr>
        <p:spPr>
          <a:xfrm flipH="1">
            <a:off x="6713823" y="1310620"/>
            <a:ext cx="703586" cy="336760"/>
          </a:xfrm>
          <a:prstGeom prst="line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วงรี 40">
            <a:extLst>
              <a:ext uri="{FF2B5EF4-FFF2-40B4-BE49-F238E27FC236}">
                <a16:creationId xmlns:a16="http://schemas.microsoft.com/office/drawing/2014/main" id="{AC6DA0DD-4A4D-4A08-A982-FFFE3CF060D6}"/>
              </a:ext>
            </a:extLst>
          </p:cNvPr>
          <p:cNvSpPr/>
          <p:nvPr/>
        </p:nvSpPr>
        <p:spPr>
          <a:xfrm>
            <a:off x="7417409" y="894442"/>
            <a:ext cx="542000" cy="523220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2</a:t>
            </a:r>
            <a:endParaRPr lang="th-TH" b="1" dirty="0">
              <a:solidFill>
                <a:schemeClr val="tx1"/>
              </a:solidFill>
            </a:endParaRPr>
          </a:p>
        </p:txBody>
      </p:sp>
      <p:sp>
        <p:nvSpPr>
          <p:cNvPr id="42" name="สี่เหลี่ยมผืนผ้า 41">
            <a:extLst>
              <a:ext uri="{FF2B5EF4-FFF2-40B4-BE49-F238E27FC236}">
                <a16:creationId xmlns:a16="http://schemas.microsoft.com/office/drawing/2014/main" id="{461DF731-14EA-4500-A526-034936D89D5D}"/>
              </a:ext>
            </a:extLst>
          </p:cNvPr>
          <p:cNvSpPr/>
          <p:nvPr/>
        </p:nvSpPr>
        <p:spPr>
          <a:xfrm>
            <a:off x="5761236" y="1310620"/>
            <a:ext cx="892743" cy="158497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4" name="วงรี 43">
            <a:extLst>
              <a:ext uri="{FF2B5EF4-FFF2-40B4-BE49-F238E27FC236}">
                <a16:creationId xmlns:a16="http://schemas.microsoft.com/office/drawing/2014/main" id="{0ECC5448-2262-42F1-8363-55574941281A}"/>
              </a:ext>
            </a:extLst>
          </p:cNvPr>
          <p:cNvSpPr/>
          <p:nvPr/>
        </p:nvSpPr>
        <p:spPr>
          <a:xfrm>
            <a:off x="9325176" y="2088598"/>
            <a:ext cx="542000" cy="523220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3</a:t>
            </a:r>
            <a:endParaRPr lang="th-TH" b="1" dirty="0">
              <a:solidFill>
                <a:schemeClr val="tx1"/>
              </a:solidFill>
            </a:endParaRPr>
          </a:p>
        </p:txBody>
      </p:sp>
      <p:cxnSp>
        <p:nvCxnSpPr>
          <p:cNvPr id="47" name="ตัวเชื่อมต่อตรง 46">
            <a:extLst>
              <a:ext uri="{FF2B5EF4-FFF2-40B4-BE49-F238E27FC236}">
                <a16:creationId xmlns:a16="http://schemas.microsoft.com/office/drawing/2014/main" id="{C3E862CA-3BCB-4FC4-ABA3-A6FB269AB5E3}"/>
              </a:ext>
            </a:extLst>
          </p:cNvPr>
          <p:cNvCxnSpPr>
            <a:cxnSpLocks/>
          </p:cNvCxnSpPr>
          <p:nvPr/>
        </p:nvCxnSpPr>
        <p:spPr>
          <a:xfrm flipH="1">
            <a:off x="8814418" y="2565015"/>
            <a:ext cx="510758" cy="278161"/>
          </a:xfrm>
          <a:prstGeom prst="line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กล่องข้อความ 16">
            <a:extLst>
              <a:ext uri="{FF2B5EF4-FFF2-40B4-BE49-F238E27FC236}">
                <a16:creationId xmlns:a16="http://schemas.microsoft.com/office/drawing/2014/main" id="{EEF44A81-3D41-4385-A08D-D5E6D820A910}"/>
              </a:ext>
            </a:extLst>
          </p:cNvPr>
          <p:cNvSpPr txBox="1"/>
          <p:nvPr/>
        </p:nvSpPr>
        <p:spPr>
          <a:xfrm>
            <a:off x="1655618" y="6579565"/>
            <a:ext cx="8880763" cy="307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600" dirty="0">
                <a:solidFill>
                  <a:schemeClr val="bg1"/>
                </a:solidFill>
              </a:rPr>
              <a:t>หากพบว่ามีการคัดลอกผลงานจากที่ใดๆ โดยไม่มีการอ้างอิงในสื่อการสอนนี้ ข้าพเจ้า นายโสภณ มหาเจริญ ขอเป็นผู้รับผิดชอบแต่เพียงผู้เดียว</a:t>
            </a:r>
          </a:p>
        </p:txBody>
      </p:sp>
    </p:spTree>
    <p:extLst>
      <p:ext uri="{BB962C8B-B14F-4D97-AF65-F5344CB8AC3E}">
        <p14:creationId xmlns:p14="http://schemas.microsoft.com/office/powerpoint/2010/main" val="23203942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B0EABA98-A735-4B8C-9974-5D48A545E27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32006" y="1058506"/>
            <a:ext cx="6983687" cy="4542411"/>
          </a:xfrm>
          <a:prstGeom prst="rect">
            <a:avLst/>
          </a:prstGeom>
        </p:spPr>
      </p:pic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840C3957-114D-4FB5-8B31-6EF89A5DF35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39539" y="3172970"/>
            <a:ext cx="4898627" cy="3507615"/>
          </a:xfrm>
          <a:prstGeom prst="rect">
            <a:avLst/>
          </a:prstGeom>
        </p:spPr>
      </p:pic>
      <p:sp>
        <p:nvSpPr>
          <p:cNvPr id="12" name="ชื่อเรื่อง 11">
            <a:extLst>
              <a:ext uri="{FF2B5EF4-FFF2-40B4-BE49-F238E27FC236}">
                <a16:creationId xmlns:a16="http://schemas.microsoft.com/office/drawing/2014/main" id="{74793F09-EAD3-41CC-BEE9-6C7994C994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548" y="280206"/>
            <a:ext cx="9274628" cy="875846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7.8 </a:t>
            </a:r>
            <a:r>
              <a:rPr lang="th-TH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การเปิดไฟล์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703176CE-ED16-415D-A859-5E2B53EAA88C}"/>
              </a:ext>
            </a:extLst>
          </p:cNvPr>
          <p:cNvSpPr txBox="1">
            <a:spLocks/>
          </p:cNvSpPr>
          <p:nvPr/>
        </p:nvSpPr>
        <p:spPr>
          <a:xfrm>
            <a:off x="501163" y="1135484"/>
            <a:ext cx="4208370" cy="529144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thaiDist">
              <a:buNone/>
            </a:pP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การเปิดไฟล์เอกสารของ</a:t>
            </a:r>
            <a:r>
              <a:rPr lang="en-US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Excel 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สามารถมีหลายแนวทาง แบบค้นหาไฟล์แล้วดับเบิลคลิกที่ไฟล์ หรือจากเมนูเปิดไฟล์ สามารถเลือกได้ </a:t>
            </a:r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2 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แนวทางดังนี้</a:t>
            </a:r>
          </a:p>
          <a:p>
            <a:pPr algn="thaiDist">
              <a:buFont typeface="Wingdings" panose="05000000000000000000" pitchFamily="2" charset="2"/>
              <a:buChar char="q"/>
            </a:pP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เปิดไฟล์ที่เคยทำงานมาแล้ว  การเปิดไฟล์ที่เคยทำงานมาแล้ว </a:t>
            </a:r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Excel 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จะนำไฟล์ที่เคยทำงานมาแล้ว ไว้ในหมวดรายการล่าสุด ผู้เรียนสามารถเลือกคลิกไฟล์ที่มีชื่อที่ตนเคยทำงานก่อนหน้านี้ โดยดูจากหน้ารายการด้านขวา </a:t>
            </a:r>
          </a:p>
          <a:p>
            <a:pPr algn="thaiDist">
              <a:buFont typeface="Wingdings" panose="05000000000000000000" pitchFamily="2" charset="2"/>
              <a:buChar char="q"/>
            </a:pP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ค้นหาไฟล์ในแหล่งเก็บไฟล์  </a:t>
            </a:r>
          </a:p>
          <a:p>
            <a:pPr marL="290513" indent="-290513" algn="thaiDist">
              <a:buAutoNum type="arabicPeriod"/>
            </a:pP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จากเมนูไฟล์ เลือก “เปิด”</a:t>
            </a:r>
          </a:p>
          <a:p>
            <a:pPr marL="290513" indent="-290513" algn="thaiDist">
              <a:buAutoNum type="arabicPeriod"/>
            </a:pP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เลือกรายการ ล่าสุด หรือ เรียกดู</a:t>
            </a:r>
          </a:p>
          <a:p>
            <a:pPr marL="290513" indent="-290513" algn="thaiDist">
              <a:buAutoNum type="arabicPeriod"/>
            </a:pP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เลือกโฟลเดอร์ที่อยู่ของไฟล์ </a:t>
            </a:r>
          </a:p>
          <a:p>
            <a:pPr marL="290513" indent="-290513" algn="thaiDist">
              <a:buAutoNum type="arabicPeriod"/>
            </a:pP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เลือกไฟล์</a:t>
            </a:r>
          </a:p>
          <a:p>
            <a:pPr marL="290513" indent="-290513" algn="thaiDist">
              <a:buAutoNum type="arabicPeriod"/>
            </a:pP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คลิกปุ่ม “เปิดไฟล์” 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</a:t>
            </a:r>
          </a:p>
        </p:txBody>
      </p:sp>
      <p:cxnSp>
        <p:nvCxnSpPr>
          <p:cNvPr id="29" name="ตัวเชื่อมต่อตรง 28">
            <a:extLst>
              <a:ext uri="{FF2B5EF4-FFF2-40B4-BE49-F238E27FC236}">
                <a16:creationId xmlns:a16="http://schemas.microsoft.com/office/drawing/2014/main" id="{AEBBE1BD-5B31-4912-9BEF-4E72B09DB0E4}"/>
              </a:ext>
            </a:extLst>
          </p:cNvPr>
          <p:cNvCxnSpPr>
            <a:cxnSpLocks/>
          </p:cNvCxnSpPr>
          <p:nvPr/>
        </p:nvCxnSpPr>
        <p:spPr>
          <a:xfrm flipH="1">
            <a:off x="10764982" y="5883955"/>
            <a:ext cx="1" cy="392154"/>
          </a:xfrm>
          <a:prstGeom prst="line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วงรี 30">
            <a:extLst>
              <a:ext uri="{FF2B5EF4-FFF2-40B4-BE49-F238E27FC236}">
                <a16:creationId xmlns:a16="http://schemas.microsoft.com/office/drawing/2014/main" id="{FD1DE049-9124-4482-BA51-FF0A318A2FC8}"/>
              </a:ext>
            </a:extLst>
          </p:cNvPr>
          <p:cNvSpPr/>
          <p:nvPr/>
        </p:nvSpPr>
        <p:spPr>
          <a:xfrm>
            <a:off x="10493982" y="5339307"/>
            <a:ext cx="542000" cy="523220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5</a:t>
            </a:r>
            <a:endParaRPr lang="th-TH" b="1" dirty="0">
              <a:solidFill>
                <a:schemeClr val="tx1"/>
              </a:solidFill>
            </a:endParaRPr>
          </a:p>
        </p:txBody>
      </p:sp>
      <p:cxnSp>
        <p:nvCxnSpPr>
          <p:cNvPr id="38" name="ตัวเชื่อมต่อตรง 37">
            <a:extLst>
              <a:ext uri="{FF2B5EF4-FFF2-40B4-BE49-F238E27FC236}">
                <a16:creationId xmlns:a16="http://schemas.microsoft.com/office/drawing/2014/main" id="{D902A501-31CF-4E6C-98BC-1272C54A7305}"/>
              </a:ext>
            </a:extLst>
          </p:cNvPr>
          <p:cNvCxnSpPr>
            <a:cxnSpLocks/>
          </p:cNvCxnSpPr>
          <p:nvPr/>
        </p:nvCxnSpPr>
        <p:spPr>
          <a:xfrm flipH="1">
            <a:off x="5535402" y="2147249"/>
            <a:ext cx="162296" cy="263473"/>
          </a:xfrm>
          <a:prstGeom prst="line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วงรี 38">
            <a:extLst>
              <a:ext uri="{FF2B5EF4-FFF2-40B4-BE49-F238E27FC236}">
                <a16:creationId xmlns:a16="http://schemas.microsoft.com/office/drawing/2014/main" id="{95851B25-C756-44A5-92B6-B9C480D0CE30}"/>
              </a:ext>
            </a:extLst>
          </p:cNvPr>
          <p:cNvSpPr/>
          <p:nvPr/>
        </p:nvSpPr>
        <p:spPr>
          <a:xfrm>
            <a:off x="5596255" y="1641377"/>
            <a:ext cx="489688" cy="493324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1</a:t>
            </a:r>
            <a:endParaRPr lang="th-TH" b="1" dirty="0">
              <a:solidFill>
                <a:schemeClr val="tx1"/>
              </a:solidFill>
            </a:endParaRPr>
          </a:p>
        </p:txBody>
      </p:sp>
      <p:cxnSp>
        <p:nvCxnSpPr>
          <p:cNvPr id="40" name="ตัวเชื่อมต่อตรง 39">
            <a:extLst>
              <a:ext uri="{FF2B5EF4-FFF2-40B4-BE49-F238E27FC236}">
                <a16:creationId xmlns:a16="http://schemas.microsoft.com/office/drawing/2014/main" id="{03934BCB-9581-4561-8DC6-230D78205886}"/>
              </a:ext>
            </a:extLst>
          </p:cNvPr>
          <p:cNvCxnSpPr>
            <a:cxnSpLocks/>
          </p:cNvCxnSpPr>
          <p:nvPr/>
        </p:nvCxnSpPr>
        <p:spPr>
          <a:xfrm flipH="1">
            <a:off x="6978686" y="1310620"/>
            <a:ext cx="438723" cy="330756"/>
          </a:xfrm>
          <a:prstGeom prst="line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วงรี 40">
            <a:extLst>
              <a:ext uri="{FF2B5EF4-FFF2-40B4-BE49-F238E27FC236}">
                <a16:creationId xmlns:a16="http://schemas.microsoft.com/office/drawing/2014/main" id="{AC6DA0DD-4A4D-4A08-A982-FFFE3CF060D6}"/>
              </a:ext>
            </a:extLst>
          </p:cNvPr>
          <p:cNvSpPr/>
          <p:nvPr/>
        </p:nvSpPr>
        <p:spPr>
          <a:xfrm>
            <a:off x="7351821" y="881684"/>
            <a:ext cx="542000" cy="523220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2</a:t>
            </a:r>
            <a:endParaRPr lang="th-TH" b="1" dirty="0">
              <a:solidFill>
                <a:schemeClr val="tx1"/>
              </a:solidFill>
            </a:endParaRPr>
          </a:p>
        </p:txBody>
      </p:sp>
      <p:sp>
        <p:nvSpPr>
          <p:cNvPr id="42" name="สี่เหลี่ยมผืนผ้า 41">
            <a:extLst>
              <a:ext uri="{FF2B5EF4-FFF2-40B4-BE49-F238E27FC236}">
                <a16:creationId xmlns:a16="http://schemas.microsoft.com/office/drawing/2014/main" id="{461DF731-14EA-4500-A526-034936D89D5D}"/>
              </a:ext>
            </a:extLst>
          </p:cNvPr>
          <p:cNvSpPr/>
          <p:nvPr/>
        </p:nvSpPr>
        <p:spPr>
          <a:xfrm>
            <a:off x="6085943" y="1249742"/>
            <a:ext cx="892743" cy="192797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cxnSp>
        <p:nvCxnSpPr>
          <p:cNvPr id="27" name="ตัวเชื่อมต่อตรง 26">
            <a:extLst>
              <a:ext uri="{FF2B5EF4-FFF2-40B4-BE49-F238E27FC236}">
                <a16:creationId xmlns:a16="http://schemas.microsoft.com/office/drawing/2014/main" id="{D7072430-3FEB-4B5C-923E-A12055374785}"/>
              </a:ext>
            </a:extLst>
          </p:cNvPr>
          <p:cNvCxnSpPr>
            <a:cxnSpLocks/>
          </p:cNvCxnSpPr>
          <p:nvPr/>
        </p:nvCxnSpPr>
        <p:spPr>
          <a:xfrm>
            <a:off x="6583678" y="3632742"/>
            <a:ext cx="819556" cy="15069"/>
          </a:xfrm>
          <a:prstGeom prst="line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วงรี 43">
            <a:extLst>
              <a:ext uri="{FF2B5EF4-FFF2-40B4-BE49-F238E27FC236}">
                <a16:creationId xmlns:a16="http://schemas.microsoft.com/office/drawing/2014/main" id="{0ECC5448-2262-42F1-8363-55574941281A}"/>
              </a:ext>
            </a:extLst>
          </p:cNvPr>
          <p:cNvSpPr/>
          <p:nvPr/>
        </p:nvSpPr>
        <p:spPr>
          <a:xfrm>
            <a:off x="8116301" y="2410722"/>
            <a:ext cx="542000" cy="523220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3</a:t>
            </a:r>
            <a:endParaRPr lang="th-TH" b="1" dirty="0">
              <a:solidFill>
                <a:schemeClr val="tx1"/>
              </a:solidFill>
            </a:endParaRPr>
          </a:p>
        </p:txBody>
      </p:sp>
      <p:cxnSp>
        <p:nvCxnSpPr>
          <p:cNvPr id="30" name="ตัวเชื่อมต่อตรง 29">
            <a:extLst>
              <a:ext uri="{FF2B5EF4-FFF2-40B4-BE49-F238E27FC236}">
                <a16:creationId xmlns:a16="http://schemas.microsoft.com/office/drawing/2014/main" id="{4F2874AC-DF33-4FD8-8C11-E6F9AE73E1D7}"/>
              </a:ext>
            </a:extLst>
          </p:cNvPr>
          <p:cNvCxnSpPr>
            <a:cxnSpLocks/>
          </p:cNvCxnSpPr>
          <p:nvPr/>
        </p:nvCxnSpPr>
        <p:spPr>
          <a:xfrm flipH="1">
            <a:off x="8858611" y="4665167"/>
            <a:ext cx="361380" cy="261610"/>
          </a:xfrm>
          <a:prstGeom prst="line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วงรี 31">
            <a:extLst>
              <a:ext uri="{FF2B5EF4-FFF2-40B4-BE49-F238E27FC236}">
                <a16:creationId xmlns:a16="http://schemas.microsoft.com/office/drawing/2014/main" id="{CCD19A69-3C91-482B-BEEF-49272F9885B8}"/>
              </a:ext>
            </a:extLst>
          </p:cNvPr>
          <p:cNvSpPr/>
          <p:nvPr/>
        </p:nvSpPr>
        <p:spPr>
          <a:xfrm>
            <a:off x="9217852" y="4257256"/>
            <a:ext cx="542000" cy="523220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4</a:t>
            </a:r>
            <a:endParaRPr lang="th-TH" b="1" dirty="0">
              <a:solidFill>
                <a:schemeClr val="tx1"/>
              </a:solidFill>
            </a:endParaRPr>
          </a:p>
        </p:txBody>
      </p:sp>
      <p:sp>
        <p:nvSpPr>
          <p:cNvPr id="21" name="กล่องข้อความ 20">
            <a:extLst>
              <a:ext uri="{FF2B5EF4-FFF2-40B4-BE49-F238E27FC236}">
                <a16:creationId xmlns:a16="http://schemas.microsoft.com/office/drawing/2014/main" id="{017122B1-CDE9-41D3-BB7E-42AD1B92B877}"/>
              </a:ext>
            </a:extLst>
          </p:cNvPr>
          <p:cNvSpPr txBox="1"/>
          <p:nvPr/>
        </p:nvSpPr>
        <p:spPr>
          <a:xfrm>
            <a:off x="1655618" y="6579565"/>
            <a:ext cx="8880763" cy="307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600" dirty="0">
                <a:solidFill>
                  <a:schemeClr val="bg1"/>
                </a:solidFill>
              </a:rPr>
              <a:t>หากพบว่ามีการคัดลอกผลงานจากที่ใดๆ โดยไม่มีการอ้างอิงในสื่อการสอนนี้ ข้าพเจ้า นายโสภณ มหาเจริญ ขอเป็นผู้รับผิดชอบแต่เพียงผู้เดียว</a:t>
            </a:r>
          </a:p>
        </p:txBody>
      </p:sp>
      <p:cxnSp>
        <p:nvCxnSpPr>
          <p:cNvPr id="47" name="ตัวเชื่อมต่อตรง 46">
            <a:extLst>
              <a:ext uri="{FF2B5EF4-FFF2-40B4-BE49-F238E27FC236}">
                <a16:creationId xmlns:a16="http://schemas.microsoft.com/office/drawing/2014/main" id="{C3E862CA-3BCB-4FC4-ABA3-A6FB269AB5E3}"/>
              </a:ext>
            </a:extLst>
          </p:cNvPr>
          <p:cNvCxnSpPr>
            <a:cxnSpLocks/>
          </p:cNvCxnSpPr>
          <p:nvPr/>
        </p:nvCxnSpPr>
        <p:spPr>
          <a:xfrm>
            <a:off x="8526707" y="2924118"/>
            <a:ext cx="263188" cy="519358"/>
          </a:xfrm>
          <a:prstGeom prst="line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58231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หัวข้อสำหรับสื่อการสอนชุดที่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7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1886" y="1518559"/>
            <a:ext cx="5019563" cy="484822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7.1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การเริ่มต้นการใช้งานโปรแกรม</a:t>
            </a:r>
          </a:p>
          <a:p>
            <a:pPr marL="0" indent="0">
              <a:buNone/>
            </a:pP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7.2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การเปิดเอกสารเปล่า</a:t>
            </a:r>
          </a:p>
          <a:p>
            <a:pPr marL="0" indent="0">
              <a:buNone/>
            </a:pP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7.3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แท็ป </a:t>
            </a:r>
            <a:r>
              <a:rPr lang="en-US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Ribon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พื้นฐานของ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Excel</a:t>
            </a:r>
          </a:p>
          <a:p>
            <a:pPr marL="0" indent="0">
              <a:buNone/>
            </a:pP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7.4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การป้อนข้อมูล</a:t>
            </a:r>
          </a:p>
          <a:p>
            <a:pPr marL="0" indent="0">
              <a:buNone/>
            </a:pP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7.5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การจัดรูปแบบเบื้องต้น</a:t>
            </a:r>
          </a:p>
          <a:p>
            <a:pPr marL="0" indent="0">
              <a:buNone/>
            </a:pP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7.6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การหาผลรวมอัตโนมัติ</a:t>
            </a:r>
          </a:p>
          <a:p>
            <a:pPr marL="0" indent="0">
              <a:buNone/>
            </a:pP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7.7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การบันทึก</a:t>
            </a:r>
          </a:p>
          <a:p>
            <a:pPr marL="0" indent="0">
              <a:buNone/>
            </a:pP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7.8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การเปิดไฟล์</a:t>
            </a:r>
          </a:p>
          <a:p>
            <a:pPr marL="0" indent="0">
              <a:buNone/>
            </a:pP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7.9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การปิดไฟล์</a:t>
            </a:r>
          </a:p>
          <a:p>
            <a:pPr marL="0" indent="0">
              <a:buNone/>
            </a:pP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7.10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การสร้างใบส่งของ</a:t>
            </a:r>
          </a:p>
          <a:p>
            <a:pPr marL="0" indent="0">
              <a:buNone/>
            </a:pP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2248EA4-1BD0-48B8-AE64-5F7C37088697}"/>
              </a:ext>
            </a:extLst>
          </p:cNvPr>
          <p:cNvSpPr txBox="1">
            <a:spLocks/>
          </p:cNvSpPr>
          <p:nvPr/>
        </p:nvSpPr>
        <p:spPr>
          <a:xfrm>
            <a:off x="5411449" y="1518559"/>
            <a:ext cx="5019563" cy="45393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7.11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การปริ</a:t>
            </a:r>
            <a:r>
              <a:rPr lang="th-TH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้น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ไฟล์ออกสู่เครื่องพิมพ์</a:t>
            </a:r>
          </a:p>
          <a:p>
            <a:pPr marL="0" indent="0">
              <a:buNone/>
            </a:pP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7.12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การสร้างแผนภูมิ</a:t>
            </a:r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7.13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สรุป</a:t>
            </a:r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7.14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แบบฝึกหัด</a:t>
            </a:r>
          </a:p>
          <a:p>
            <a:pPr marL="0" indent="0">
              <a:buNone/>
            </a:pP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7.15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บรรณ</a:t>
            </a:r>
            <a:r>
              <a:rPr lang="th-TH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านุ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กรรม</a:t>
            </a:r>
          </a:p>
        </p:txBody>
      </p:sp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id="{F931A9C4-7273-42AC-8E89-4D0D12CF7368}"/>
              </a:ext>
            </a:extLst>
          </p:cNvPr>
          <p:cNvSpPr txBox="1"/>
          <p:nvPr/>
        </p:nvSpPr>
        <p:spPr>
          <a:xfrm>
            <a:off x="1655618" y="6579565"/>
            <a:ext cx="8880763" cy="307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600" dirty="0">
                <a:solidFill>
                  <a:schemeClr val="bg1"/>
                </a:solidFill>
              </a:rPr>
              <a:t>หากพบว่ามีการคัดลอกผลงานจากที่ใดๆ โดยไม่มีการอ้างอิงในสื่อการสอนนี้ ข้าพเจ้า นายโสภณ มหาเจริญ ขอเป็นผู้รับผิดชอบแต่เพียงผู้เดียว</a:t>
            </a:r>
          </a:p>
        </p:txBody>
      </p:sp>
    </p:spTree>
    <p:extLst>
      <p:ext uri="{BB962C8B-B14F-4D97-AF65-F5344CB8AC3E}">
        <p14:creationId xmlns:p14="http://schemas.microsoft.com/office/powerpoint/2010/main" val="2473036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B5D876AA-AAD3-40A2-A279-D96B230F7FB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85953" y="1571481"/>
            <a:ext cx="6957705" cy="4611190"/>
          </a:xfrm>
          <a:prstGeom prst="rect">
            <a:avLst/>
          </a:prstGeom>
        </p:spPr>
      </p:pic>
      <p:sp>
        <p:nvSpPr>
          <p:cNvPr id="12" name="ชื่อเรื่อง 11">
            <a:extLst>
              <a:ext uri="{FF2B5EF4-FFF2-40B4-BE49-F238E27FC236}">
                <a16:creationId xmlns:a16="http://schemas.microsoft.com/office/drawing/2014/main" id="{74793F09-EAD3-41CC-BEE9-6C7994C994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548" y="280206"/>
            <a:ext cx="9274628" cy="875846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7.9 </a:t>
            </a:r>
            <a:r>
              <a:rPr lang="th-TH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การปิดไฟล์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703176CE-ED16-415D-A859-5E2B53EAA88C}"/>
              </a:ext>
            </a:extLst>
          </p:cNvPr>
          <p:cNvSpPr txBox="1">
            <a:spLocks/>
          </p:cNvSpPr>
          <p:nvPr/>
        </p:nvSpPr>
        <p:spPr>
          <a:xfrm>
            <a:off x="501163" y="1135484"/>
            <a:ext cx="4066124" cy="52914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thaiDist">
              <a:buNone/>
            </a:pP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การปิดไฟล์เอกสารของโปรแกรม</a:t>
            </a:r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excel  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อาจหมายถึงการพิมพ์งานไฟล์งานนั้นเสร็จเรียบร้อยแล้ว และไม่ต้องการใช้ในตอนนี้  หากการปิดไฟล์นั้นปิดหลังจากการใช้คำสั่งบันทึก โปรแกรมจะปิดไฟล์นั้นทันที แต่หากหลังจากการบันทึกครั้งสุดท้ายยังมีการแก้ไขงาน โปรแกรมจะขึ้นหน้าจอสอบถามว่า ต้องการบันทึกไฟล์นี้ในชื่อเดิมหรือไม่  ผู้เรียนสามารถเลือก บันทึก หรือไม่ ได้ตามความต้องการ</a:t>
            </a:r>
          </a:p>
          <a:p>
            <a:pPr marL="0" indent="0" algn="thaiDist">
              <a:buNone/>
            </a:pP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การปิดไฟล์เอกสารในโปรแกรม </a:t>
            </a:r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excel 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สามารถเลือกคำสั่งปิดในรายการเมนู หรือโดยการคลิกที่ปุ่มกากบาท  </a:t>
            </a:r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X 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มุมบนด้านขวาของหน้าต่างที่ต้องการปิดซึ่งวิธีนี้จะเป็นการปิดไฟล์พร้อมปิดโปรแกรมอย่างเดียว </a:t>
            </a:r>
          </a:p>
        </p:txBody>
      </p:sp>
      <p:sp>
        <p:nvSpPr>
          <p:cNvPr id="28" name="กล่องข้อความ 27">
            <a:extLst>
              <a:ext uri="{FF2B5EF4-FFF2-40B4-BE49-F238E27FC236}">
                <a16:creationId xmlns:a16="http://schemas.microsoft.com/office/drawing/2014/main" id="{AA80081F-60FD-482D-A633-BE254F4CBA51}"/>
              </a:ext>
            </a:extLst>
          </p:cNvPr>
          <p:cNvSpPr txBox="1"/>
          <p:nvPr/>
        </p:nvSpPr>
        <p:spPr>
          <a:xfrm>
            <a:off x="6205608" y="730916"/>
            <a:ext cx="1486043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h-TH" sz="20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จากเมนูไฟล์จะไม่มีคำสั่งปิดไฟล์</a:t>
            </a:r>
          </a:p>
        </p:txBody>
      </p:sp>
      <p:sp>
        <p:nvSpPr>
          <p:cNvPr id="34" name="กล่องข้อความ 33">
            <a:extLst>
              <a:ext uri="{FF2B5EF4-FFF2-40B4-BE49-F238E27FC236}">
                <a16:creationId xmlns:a16="http://schemas.microsoft.com/office/drawing/2014/main" id="{425A05FE-0A70-4ED1-A10F-7B1E661F7F10}"/>
              </a:ext>
            </a:extLst>
          </p:cNvPr>
          <p:cNvSpPr txBox="1"/>
          <p:nvPr/>
        </p:nvSpPr>
        <p:spPr>
          <a:xfrm>
            <a:off x="9499084" y="1038692"/>
            <a:ext cx="1904525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คลิก </a:t>
            </a:r>
            <a:r>
              <a:rPr lang="en-US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x 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เพื่อต้องการปิด</a:t>
            </a:r>
          </a:p>
        </p:txBody>
      </p:sp>
      <p:sp>
        <p:nvSpPr>
          <p:cNvPr id="11" name="กล่องข้อความ 10">
            <a:extLst>
              <a:ext uri="{FF2B5EF4-FFF2-40B4-BE49-F238E27FC236}">
                <a16:creationId xmlns:a16="http://schemas.microsoft.com/office/drawing/2014/main" id="{2205114C-2BA4-49D3-8FA5-2A68B5E65AA3}"/>
              </a:ext>
            </a:extLst>
          </p:cNvPr>
          <p:cNvSpPr txBox="1"/>
          <p:nvPr/>
        </p:nvSpPr>
        <p:spPr>
          <a:xfrm>
            <a:off x="1655618" y="6579565"/>
            <a:ext cx="8880763" cy="307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600" dirty="0">
                <a:solidFill>
                  <a:schemeClr val="bg1"/>
                </a:solidFill>
              </a:rPr>
              <a:t>หากพบว่ามีการคัดลอกผลงานจากที่ใดๆ โดยไม่มีการอ้างอิงในสื่อการสอนนี้ ข้าพเจ้า นายโสภณ มหาเจริญ ขอเป็นผู้รับผิดชอบแต่เพียงผู้เดียว</a:t>
            </a:r>
          </a:p>
        </p:txBody>
      </p:sp>
      <p:cxnSp>
        <p:nvCxnSpPr>
          <p:cNvPr id="38" name="ตัวเชื่อมต่อตรง 37">
            <a:extLst>
              <a:ext uri="{FF2B5EF4-FFF2-40B4-BE49-F238E27FC236}">
                <a16:creationId xmlns:a16="http://schemas.microsoft.com/office/drawing/2014/main" id="{D902A501-31CF-4E6C-98BC-1272C54A7305}"/>
              </a:ext>
            </a:extLst>
          </p:cNvPr>
          <p:cNvCxnSpPr>
            <a:cxnSpLocks/>
          </p:cNvCxnSpPr>
          <p:nvPr/>
        </p:nvCxnSpPr>
        <p:spPr>
          <a:xfrm>
            <a:off x="11152909" y="1302327"/>
            <a:ext cx="478237" cy="282336"/>
          </a:xfrm>
          <a:prstGeom prst="line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0A233D07-DC1C-4151-9E42-57DD979084B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95008" y="561377"/>
            <a:ext cx="2996643" cy="6016417"/>
          </a:xfrm>
          <a:prstGeom prst="rect">
            <a:avLst/>
          </a:prstGeom>
        </p:spPr>
      </p:pic>
      <p:cxnSp>
        <p:nvCxnSpPr>
          <p:cNvPr id="13" name="ตัวเชื่อมต่อตรง 12">
            <a:extLst>
              <a:ext uri="{FF2B5EF4-FFF2-40B4-BE49-F238E27FC236}">
                <a16:creationId xmlns:a16="http://schemas.microsoft.com/office/drawing/2014/main" id="{449AA1E4-0165-4035-BCF4-14C0C0083AED}"/>
              </a:ext>
            </a:extLst>
          </p:cNvPr>
          <p:cNvCxnSpPr>
            <a:cxnSpLocks/>
          </p:cNvCxnSpPr>
          <p:nvPr/>
        </p:nvCxnSpPr>
        <p:spPr>
          <a:xfrm flipH="1">
            <a:off x="5768936" y="4682836"/>
            <a:ext cx="582903" cy="742228"/>
          </a:xfrm>
          <a:prstGeom prst="line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กล่องข้อความ 13">
            <a:extLst>
              <a:ext uri="{FF2B5EF4-FFF2-40B4-BE49-F238E27FC236}">
                <a16:creationId xmlns:a16="http://schemas.microsoft.com/office/drawing/2014/main" id="{826AC8A7-7F34-460D-BC33-582C9C6B76F1}"/>
              </a:ext>
            </a:extLst>
          </p:cNvPr>
          <p:cNvSpPr txBox="1"/>
          <p:nvPr/>
        </p:nvSpPr>
        <p:spPr>
          <a:xfrm>
            <a:off x="5914847" y="4323684"/>
            <a:ext cx="1904525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คลิก  </a:t>
            </a: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ปิด 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เพื่อต้องการปิด</a:t>
            </a:r>
          </a:p>
        </p:txBody>
      </p:sp>
    </p:spTree>
    <p:extLst>
      <p:ext uri="{BB962C8B-B14F-4D97-AF65-F5344CB8AC3E}">
        <p14:creationId xmlns:p14="http://schemas.microsoft.com/office/powerpoint/2010/main" val="21258760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ชื่อเรื่อง 11">
            <a:extLst>
              <a:ext uri="{FF2B5EF4-FFF2-40B4-BE49-F238E27FC236}">
                <a16:creationId xmlns:a16="http://schemas.microsoft.com/office/drawing/2014/main" id="{74793F09-EAD3-41CC-BEE9-6C7994C994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548" y="280206"/>
            <a:ext cx="6387479" cy="875846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7.10 </a:t>
            </a:r>
            <a:r>
              <a:rPr lang="th-TH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การสร้างใบส่งของ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703176CE-ED16-415D-A859-5E2B53EAA88C}"/>
              </a:ext>
            </a:extLst>
          </p:cNvPr>
          <p:cNvSpPr txBox="1">
            <a:spLocks/>
          </p:cNvSpPr>
          <p:nvPr/>
        </p:nvSpPr>
        <p:spPr>
          <a:xfrm>
            <a:off x="501163" y="1135483"/>
            <a:ext cx="4981812" cy="536776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thaiDist">
              <a:buNone/>
            </a:pPr>
            <a:r>
              <a:rPr lang="th-TH" dirty="0">
                <a:solidFill>
                  <a:srgbClr val="3B3B3B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การสร้างใบส่งของ สำเนาใบส่งของ ใบเสร็จรับเงินและสำเนาใบเสร็จรับเงิน สำหรับร้านค้า </a:t>
            </a:r>
            <a:r>
              <a:rPr lang="en-US" dirty="0">
                <a:solidFill>
                  <a:srgbClr val="3B3B3B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SME</a:t>
            </a:r>
            <a:r>
              <a:rPr lang="th-TH" dirty="0">
                <a:solidFill>
                  <a:srgbClr val="3B3B3B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รายย่อยที่ไม่ได้จัดพิมพ์เอกสารนี้จากโรงพิมพ์ สามารถทำได้ด้วยตนเองโดยใช้โปรแกรม </a:t>
            </a:r>
            <a:r>
              <a:rPr lang="en-US" dirty="0">
                <a:solidFill>
                  <a:srgbClr val="3B3B3B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Excel </a:t>
            </a:r>
            <a:r>
              <a:rPr lang="th-TH" dirty="0">
                <a:solidFill>
                  <a:srgbClr val="3B3B3B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ออกแบบ ซึ่งจะเพิ่มความสะดวกสบายในหลายด้าน ที่เห็นเด่นชัดได้แก่ การคำนวณราคาต่อชิ้น คำนวณราคาจำนวนชิ้นของสินค้าที่ซื้อ หรือการแยกภาษี รวมภาษีมูลค่าเพิ่มของรายการสินค้า และ</a:t>
            </a:r>
            <a:r>
              <a:rPr lang="th-TH" dirty="0" err="1">
                <a:solidFill>
                  <a:srgbClr val="3B3B3B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การทำ</a:t>
            </a:r>
            <a:r>
              <a:rPr lang="th-TH" dirty="0">
                <a:solidFill>
                  <a:srgbClr val="3B3B3B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สำเนาเอกสารเพื่อเป็นหลักฐานทางภาษี </a:t>
            </a:r>
          </a:p>
          <a:p>
            <a:pPr marL="0" indent="0" algn="thaiDist">
              <a:buNone/>
            </a:pPr>
            <a:r>
              <a:rPr lang="th-TH" dirty="0">
                <a:solidFill>
                  <a:srgbClr val="3B3B3B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ในการสร้างใบส่งของหรือเอกสารทางการเงิน ด้วยโปรแกรม </a:t>
            </a:r>
            <a:r>
              <a:rPr lang="en-US" dirty="0">
                <a:solidFill>
                  <a:srgbClr val="3B3B3B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Excel </a:t>
            </a:r>
            <a:r>
              <a:rPr lang="th-TH" dirty="0">
                <a:solidFill>
                  <a:srgbClr val="3B3B3B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ผู้สร้างสามารถทำได้หลากหลายวิธี ซึ่งโปรแกรม </a:t>
            </a:r>
            <a:r>
              <a:rPr lang="en-US" dirty="0">
                <a:solidFill>
                  <a:srgbClr val="3B3B3B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Excel </a:t>
            </a:r>
            <a:r>
              <a:rPr lang="th-TH" dirty="0">
                <a:solidFill>
                  <a:srgbClr val="3B3B3B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ีฟังก์ชันทางการเงินเตรียมไว้ช่วยเหลืออย่างเพรียบพร้อมรวมถึงการเชื่อมโยงข้อความในแต่ละเซลล์เพื่อสะดวกในการสร้างสำเนาเอกสารโดยเราสามารถพิมพ์ข้อความต่างๆ ได้ที่ใบต้นฉบับเพียงใบเดียวส่วนที่เหลือสามารถใช้ฟังก์ชันข้อความอัตโนมัติในสำเนาแผ่นอื่นได้ </a:t>
            </a:r>
          </a:p>
        </p:txBody>
      </p:sp>
      <p:cxnSp>
        <p:nvCxnSpPr>
          <p:cNvPr id="29" name="ตัวเชื่อมต่อตรง 28">
            <a:extLst>
              <a:ext uri="{FF2B5EF4-FFF2-40B4-BE49-F238E27FC236}">
                <a16:creationId xmlns:a16="http://schemas.microsoft.com/office/drawing/2014/main" id="{AEBBE1BD-5B31-4912-9BEF-4E72B09DB0E4}"/>
              </a:ext>
            </a:extLst>
          </p:cNvPr>
          <p:cNvCxnSpPr>
            <a:cxnSpLocks/>
          </p:cNvCxnSpPr>
          <p:nvPr/>
        </p:nvCxnSpPr>
        <p:spPr>
          <a:xfrm flipH="1">
            <a:off x="10662888" y="5727156"/>
            <a:ext cx="192983" cy="198306"/>
          </a:xfrm>
          <a:prstGeom prst="line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วงรี 30">
            <a:extLst>
              <a:ext uri="{FF2B5EF4-FFF2-40B4-BE49-F238E27FC236}">
                <a16:creationId xmlns:a16="http://schemas.microsoft.com/office/drawing/2014/main" id="{FD1DE049-9124-4482-BA51-FF0A318A2FC8}"/>
              </a:ext>
            </a:extLst>
          </p:cNvPr>
          <p:cNvSpPr/>
          <p:nvPr/>
        </p:nvSpPr>
        <p:spPr>
          <a:xfrm>
            <a:off x="10759380" y="5280666"/>
            <a:ext cx="542000" cy="523220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5</a:t>
            </a:r>
            <a:endParaRPr lang="th-TH" b="1" dirty="0">
              <a:solidFill>
                <a:schemeClr val="tx1"/>
              </a:solidFill>
            </a:endParaRPr>
          </a:p>
        </p:txBody>
      </p:sp>
      <p:cxnSp>
        <p:nvCxnSpPr>
          <p:cNvPr id="35" name="ตัวเชื่อมต่อตรง 34">
            <a:extLst>
              <a:ext uri="{FF2B5EF4-FFF2-40B4-BE49-F238E27FC236}">
                <a16:creationId xmlns:a16="http://schemas.microsoft.com/office/drawing/2014/main" id="{F4B4A0F2-3A82-4BA9-BC3B-94E9DC3CE14C}"/>
              </a:ext>
            </a:extLst>
          </p:cNvPr>
          <p:cNvCxnSpPr>
            <a:cxnSpLocks/>
          </p:cNvCxnSpPr>
          <p:nvPr/>
        </p:nvCxnSpPr>
        <p:spPr>
          <a:xfrm flipV="1">
            <a:off x="8076484" y="5130429"/>
            <a:ext cx="515038" cy="495484"/>
          </a:xfrm>
          <a:prstGeom prst="line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วงรี 36">
            <a:extLst>
              <a:ext uri="{FF2B5EF4-FFF2-40B4-BE49-F238E27FC236}">
                <a16:creationId xmlns:a16="http://schemas.microsoft.com/office/drawing/2014/main" id="{24A19625-D548-4851-99FB-F2693963600B}"/>
              </a:ext>
            </a:extLst>
          </p:cNvPr>
          <p:cNvSpPr/>
          <p:nvPr/>
        </p:nvSpPr>
        <p:spPr>
          <a:xfrm>
            <a:off x="7558983" y="5516942"/>
            <a:ext cx="542000" cy="523220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4</a:t>
            </a:r>
            <a:endParaRPr lang="th-TH" b="1" dirty="0">
              <a:solidFill>
                <a:schemeClr val="tx1"/>
              </a:solidFill>
            </a:endParaRPr>
          </a:p>
        </p:txBody>
      </p:sp>
      <p:sp>
        <p:nvSpPr>
          <p:cNvPr id="44" name="วงรี 43">
            <a:extLst>
              <a:ext uri="{FF2B5EF4-FFF2-40B4-BE49-F238E27FC236}">
                <a16:creationId xmlns:a16="http://schemas.microsoft.com/office/drawing/2014/main" id="{0ECC5448-2262-42F1-8363-55574941281A}"/>
              </a:ext>
            </a:extLst>
          </p:cNvPr>
          <p:cNvSpPr/>
          <p:nvPr/>
        </p:nvSpPr>
        <p:spPr>
          <a:xfrm>
            <a:off x="9325176" y="2088598"/>
            <a:ext cx="542000" cy="523220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3</a:t>
            </a:r>
            <a:endParaRPr lang="th-TH" b="1" dirty="0">
              <a:solidFill>
                <a:schemeClr val="tx1"/>
              </a:solidFill>
            </a:endParaRPr>
          </a:p>
        </p:txBody>
      </p:sp>
      <p:cxnSp>
        <p:nvCxnSpPr>
          <p:cNvPr id="47" name="ตัวเชื่อมต่อตรง 46">
            <a:extLst>
              <a:ext uri="{FF2B5EF4-FFF2-40B4-BE49-F238E27FC236}">
                <a16:creationId xmlns:a16="http://schemas.microsoft.com/office/drawing/2014/main" id="{C3E862CA-3BCB-4FC4-ABA3-A6FB269AB5E3}"/>
              </a:ext>
            </a:extLst>
          </p:cNvPr>
          <p:cNvCxnSpPr>
            <a:cxnSpLocks/>
          </p:cNvCxnSpPr>
          <p:nvPr/>
        </p:nvCxnSpPr>
        <p:spPr>
          <a:xfrm flipH="1">
            <a:off x="8814418" y="2565015"/>
            <a:ext cx="510758" cy="278161"/>
          </a:xfrm>
          <a:prstGeom prst="line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กล่องข้อความ 16">
            <a:extLst>
              <a:ext uri="{FF2B5EF4-FFF2-40B4-BE49-F238E27FC236}">
                <a16:creationId xmlns:a16="http://schemas.microsoft.com/office/drawing/2014/main" id="{EEF44A81-3D41-4385-A08D-D5E6D820A910}"/>
              </a:ext>
            </a:extLst>
          </p:cNvPr>
          <p:cNvSpPr txBox="1"/>
          <p:nvPr/>
        </p:nvSpPr>
        <p:spPr>
          <a:xfrm>
            <a:off x="1655618" y="6579565"/>
            <a:ext cx="8880763" cy="307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600" dirty="0">
                <a:solidFill>
                  <a:schemeClr val="bg1"/>
                </a:solidFill>
              </a:rPr>
              <a:t>หากพบว่ามีการคัดลอกผลงานจากที่ใดๆ โดยไม่มีการอ้างอิงในสื่อการสอนนี้ ข้าพเจ้า นายโสภณ มหาเจริญ ขอเป็นผู้รับผิดชอบแต่เพียงผู้เดียว</a:t>
            </a:r>
          </a:p>
        </p:txBody>
      </p:sp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05C0F6EF-02E5-480C-8B0C-0B208438B64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18484" y="1898073"/>
            <a:ext cx="3542111" cy="4528853"/>
          </a:xfrm>
          <a:prstGeom prst="rect">
            <a:avLst/>
          </a:prstGeom>
        </p:spPr>
      </p:pic>
      <p:pic>
        <p:nvPicPr>
          <p:cNvPr id="22" name="รูปภาพ 21">
            <a:extLst>
              <a:ext uri="{FF2B5EF4-FFF2-40B4-BE49-F238E27FC236}">
                <a16:creationId xmlns:a16="http://schemas.microsoft.com/office/drawing/2014/main" id="{0743C332-E4E8-444F-A908-F1C5C7DFDA8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602124">
            <a:off x="5875052" y="795980"/>
            <a:ext cx="3853221" cy="4528854"/>
          </a:xfrm>
          <a:prstGeom prst="rect">
            <a:avLst/>
          </a:prstGeom>
        </p:spPr>
      </p:pic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2033DD53-33FE-429A-B10D-980FAC38212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75059" y="3345992"/>
            <a:ext cx="2550530" cy="3157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7127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FE8B44FC-2391-4459-B203-12148BBD621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64036" y="900545"/>
            <a:ext cx="4821381" cy="5666774"/>
          </a:xfrm>
          <a:prstGeom prst="rect">
            <a:avLst/>
          </a:prstGeom>
        </p:spPr>
      </p:pic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id="{5456A9F3-064A-49BF-BA97-250331F6D779}"/>
              </a:ext>
            </a:extLst>
          </p:cNvPr>
          <p:cNvSpPr txBox="1"/>
          <p:nvPr/>
        </p:nvSpPr>
        <p:spPr>
          <a:xfrm>
            <a:off x="1655618" y="6579565"/>
            <a:ext cx="8880763" cy="307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600" dirty="0">
                <a:solidFill>
                  <a:schemeClr val="bg1"/>
                </a:solidFill>
              </a:rPr>
              <a:t>หากพบว่ามีการคัดลอกผลงานจากที่ใดๆ โดยไม่มีการอ้างอิงในสื่อการสอนนี้ ข้าพเจ้า นายโสภณ มหาเจริญ ขอเป็นผู้รับผิดชอบแต่เพียงผู้เดียว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97BA5A9-5A11-4D40-A455-1E630E0C5388}"/>
              </a:ext>
            </a:extLst>
          </p:cNvPr>
          <p:cNvSpPr txBox="1">
            <a:spLocks/>
          </p:cNvSpPr>
          <p:nvPr/>
        </p:nvSpPr>
        <p:spPr>
          <a:xfrm>
            <a:off x="431889" y="429492"/>
            <a:ext cx="5290038" cy="602056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thaiDist">
              <a:buFont typeface="Wingdings" panose="05000000000000000000" pitchFamily="2" charset="2"/>
              <a:buChar char="q"/>
            </a:pP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การสร้างใบส่งของ</a:t>
            </a:r>
          </a:p>
          <a:p>
            <a:pPr algn="thaiDist" fontAlgn="base"/>
            <a:r>
              <a:rPr lang="th-TH" sz="2400" b="1" i="0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รายละเอียดที่ควรมีในใบส่งของ (</a:t>
            </a:r>
            <a:r>
              <a:rPr lang="en-US" sz="2400" b="1" i="0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Delivery note)</a:t>
            </a:r>
          </a:p>
          <a:p>
            <a:pPr marL="0" indent="0" algn="thaiDist" fontAlgn="base">
              <a:buNone/>
            </a:pPr>
            <a:r>
              <a:rPr lang="en-US" sz="2400" b="0" i="0" dirty="0">
                <a:solidFill>
                  <a:srgbClr val="3B3B3B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1.</a:t>
            </a:r>
            <a:r>
              <a:rPr lang="th-TH" sz="2400" b="0" i="0" dirty="0">
                <a:solidFill>
                  <a:srgbClr val="3B3B3B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 รายละเอียดสำคัญของสินค้าที่จะต้องนำส่งอย่างจำนวนหน่วย ปริมาณ ลักษณะ คุณภาพ ตลอดจนมูลค่าของสินค้า</a:t>
            </a:r>
          </a:p>
          <a:p>
            <a:pPr marL="0" indent="0" algn="thaiDist" fontAlgn="base">
              <a:buNone/>
            </a:pPr>
            <a:r>
              <a:rPr lang="th-TH" sz="2400" b="0" i="0" dirty="0">
                <a:solidFill>
                  <a:srgbClr val="3B3B3B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2. ชื่อ และที่อยู่ของผู้รับของหรือสินค้า</a:t>
            </a:r>
          </a:p>
          <a:p>
            <a:pPr marL="0" indent="0" algn="thaiDist" fontAlgn="base">
              <a:buNone/>
            </a:pPr>
            <a:r>
              <a:rPr lang="th-TH" sz="2400" b="0" i="0" dirty="0">
                <a:solidFill>
                  <a:srgbClr val="3B3B3B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3. สถานที่ในการจัดส่ง</a:t>
            </a:r>
          </a:p>
          <a:p>
            <a:pPr marL="0" indent="0" algn="thaiDist" fontAlgn="base">
              <a:buNone/>
            </a:pPr>
            <a:r>
              <a:rPr lang="th-TH" sz="2400" b="0" i="0" dirty="0">
                <a:solidFill>
                  <a:srgbClr val="3B3B3B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4. ลายเซ็นในใบส่งของ หรือใบส่งสินค้าจากผู้ที่ดำเนินการส่ง เพื่อเป็นหลักฐานว่ามีการดำเนินการจัดส่งจริง</a:t>
            </a:r>
          </a:p>
          <a:p>
            <a:pPr marL="0" indent="0" algn="thaiDist" fontAlgn="base">
              <a:buNone/>
            </a:pPr>
            <a:r>
              <a:rPr lang="th-TH" sz="2400" b="0" i="0" dirty="0">
                <a:solidFill>
                  <a:srgbClr val="3B3B3B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5. ลายเซ็นผู้รับในใบส่งของ เพื่อยืนยันว่าสินค้าที่ถูกส่งมาตรงตามที่ได้ตกลง และได้นำมาส่งมอบจริง หลังจากมีผู้เซ็นรับใบส่งของก็จะถูกยืนยันว่ามีการส่ง และการรับของจริง</a:t>
            </a:r>
          </a:p>
          <a:p>
            <a:pPr marL="0" indent="0" algn="thaiDist" fontAlgn="base">
              <a:buNone/>
            </a:pPr>
            <a:r>
              <a:rPr lang="th-TH" sz="2400" b="0" i="0" dirty="0">
                <a:solidFill>
                  <a:srgbClr val="3B3B3B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     การจัดทำใบส่งของ หรือใบส่งสินค้าผู้ส่งควรจัดทำเอกสารต้นฉบับ และสำเนาให้ตรงตามจำนวนของผู้ที่มีส่วนเกี่ยวข้องเพื่อให้แต่ละฝ่ายมีหลักฐานอ้างอิง อย่างในกรณีทั่วไปที่มีการจัดส่งของก็จัดทำเอกสาร 2 ฉบับสำหรับผู้ส่ง และผู้รับ หรือในกรณีที่ส่งผ่านคนกลาง (บริการขนส่งภายนอก) ก็จัดทำเอกสาร 3 ฉบับ ทั้งนี้การจัดทำเอกสารใบส่งของอาจทำในจำนวนหลายฉบับตามแต่นโยบายของแต่ละบริษัท</a:t>
            </a:r>
          </a:p>
          <a:p>
            <a:pPr marL="0" indent="0" algn="thaiDist">
              <a:buNone/>
            </a:pPr>
            <a:endParaRPr lang="th-TH" sz="2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8372302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47E1B076-866A-4750-8972-B4BDF30F1F2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065" b="39735"/>
          <a:stretch/>
        </p:blipFill>
        <p:spPr>
          <a:xfrm>
            <a:off x="4775134" y="949036"/>
            <a:ext cx="7136196" cy="2999510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5AE4B07-0155-4AB4-B5D9-71EC60270546}"/>
              </a:ext>
            </a:extLst>
          </p:cNvPr>
          <p:cNvSpPr txBox="1">
            <a:spLocks/>
          </p:cNvSpPr>
          <p:nvPr/>
        </p:nvSpPr>
        <p:spPr>
          <a:xfrm>
            <a:off x="396744" y="573523"/>
            <a:ext cx="3848768" cy="529144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thaiDist">
              <a:buFont typeface="Wingdings" panose="05000000000000000000" pitchFamily="2" charset="2"/>
              <a:buChar char="q"/>
            </a:pP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การสร้างกล่องข้อความ 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การเริ่มต้นการสร้างใบส่งของ(ต้นฉบับ) กรณีนี้จะยกตัวอย่าง</a:t>
            </a:r>
            <a:r>
              <a:rPr lang="th-TH" sz="24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การทำ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ใบส่งของขนาดกระดาษ </a:t>
            </a:r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A4 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ทั้งแผ่น โดยเริ่มแรกหัวใบส่งของจะต้องระบุรายละเอียดของร้าน ประกอบด้วย ชื่อร้าน ที่อยู่ เบอร์โทร และเลขประจำตัวผู้เสียภาษี ในกรณีนี้จะใช้กล่องข้อความในการสร้าง</a:t>
            </a:r>
          </a:p>
          <a:p>
            <a:pPr marL="290513" indent="-290513" algn="thaiDist">
              <a:buAutoNum type="arabicPeriod"/>
            </a:pP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จากเมนูไฟล์ แทรก คลิกปุ่ม กล่องข้อความ</a:t>
            </a:r>
          </a:p>
          <a:p>
            <a:pPr marL="290513" indent="-290513" algn="thaiDist">
              <a:buAutoNum type="arabicPeriod"/>
            </a:pP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ลากเมาส์บริเวณที่ต้องการวาง</a:t>
            </a:r>
          </a:p>
          <a:p>
            <a:pPr marL="290513" indent="-290513" algn="thaiDist">
              <a:buAutoNum type="arabicPeriod"/>
            </a:pP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พิมพ์รายละเอียด</a:t>
            </a:r>
          </a:p>
          <a:p>
            <a:pPr marL="290513" indent="-290513" algn="thaiDist">
              <a:buAutoNum type="arabicPeriod"/>
            </a:pP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ระบายข้อความที่ต้องการจัด</a:t>
            </a:r>
          </a:p>
          <a:p>
            <a:pPr marL="0" indent="0" algn="thaiDist">
              <a:buNone/>
            </a:pP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รูปแบบ</a:t>
            </a:r>
          </a:p>
          <a:p>
            <a:pPr marL="0" indent="0" algn="thaiDist">
              <a:buNone/>
            </a:pPr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5. 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จัดรูปแบบ ขนาด สีอักษรพื้นหลัง</a:t>
            </a:r>
          </a:p>
          <a:p>
            <a:pPr marL="0" indent="0" algn="thaiDist">
              <a:buNone/>
            </a:pPr>
            <a:endParaRPr lang="th-TH" sz="2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id="{D7388ACE-92EA-4497-90D8-9DD2335D7D33}"/>
              </a:ext>
            </a:extLst>
          </p:cNvPr>
          <p:cNvSpPr txBox="1"/>
          <p:nvPr/>
        </p:nvSpPr>
        <p:spPr>
          <a:xfrm>
            <a:off x="1655618" y="6579565"/>
            <a:ext cx="8880763" cy="307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600" dirty="0">
                <a:solidFill>
                  <a:schemeClr val="bg1"/>
                </a:solidFill>
              </a:rPr>
              <a:t>หากพบว่ามีการคัดลอกผลงานจากที่ใดๆ โดยไม่มีการอ้างอิงในสื่อการสอนนี้ ข้าพเจ้า นายโสภณ มหาเจริญ ขอเป็นผู้รับผิดชอบแต่เพียงผู้เดียว</a:t>
            </a:r>
          </a:p>
        </p:txBody>
      </p:sp>
      <p:pic>
        <p:nvPicPr>
          <p:cNvPr id="9" name="รูปภาพ 8">
            <a:extLst>
              <a:ext uri="{FF2B5EF4-FFF2-40B4-BE49-F238E27FC236}">
                <a16:creationId xmlns:a16="http://schemas.microsoft.com/office/drawing/2014/main" id="{7546FBEA-2F65-4713-9A29-56469176DEF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774"/>
          <a:stretch/>
        </p:blipFill>
        <p:spPr>
          <a:xfrm>
            <a:off x="3537833" y="3465762"/>
            <a:ext cx="8373497" cy="28613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รูปภาพ 10">
            <a:extLst>
              <a:ext uri="{FF2B5EF4-FFF2-40B4-BE49-F238E27FC236}">
                <a16:creationId xmlns:a16="http://schemas.microsoft.com/office/drawing/2014/main" id="{48B0DBE6-856D-4AB1-A3F9-FFD6EE31BCA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88712" y="4788683"/>
            <a:ext cx="4461164" cy="16646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2" name="ตัวเชื่อมต่อตรง 11">
            <a:extLst>
              <a:ext uri="{FF2B5EF4-FFF2-40B4-BE49-F238E27FC236}">
                <a16:creationId xmlns:a16="http://schemas.microsoft.com/office/drawing/2014/main" id="{D1D1329F-773C-4469-AF14-B73EB85DB5BF}"/>
              </a:ext>
            </a:extLst>
          </p:cNvPr>
          <p:cNvCxnSpPr>
            <a:cxnSpLocks/>
          </p:cNvCxnSpPr>
          <p:nvPr/>
        </p:nvCxnSpPr>
        <p:spPr>
          <a:xfrm>
            <a:off x="11360727" y="3736560"/>
            <a:ext cx="148451" cy="252422"/>
          </a:xfrm>
          <a:prstGeom prst="line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วงรี 12">
            <a:extLst>
              <a:ext uri="{FF2B5EF4-FFF2-40B4-BE49-F238E27FC236}">
                <a16:creationId xmlns:a16="http://schemas.microsoft.com/office/drawing/2014/main" id="{330D244D-4033-47AE-A6BC-96616488BD3D}"/>
              </a:ext>
            </a:extLst>
          </p:cNvPr>
          <p:cNvSpPr/>
          <p:nvPr/>
        </p:nvSpPr>
        <p:spPr>
          <a:xfrm>
            <a:off x="10967178" y="3213340"/>
            <a:ext cx="542000" cy="523220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1</a:t>
            </a:r>
            <a:endParaRPr lang="th-TH" b="1" dirty="0">
              <a:solidFill>
                <a:schemeClr val="tx1"/>
              </a:solidFill>
            </a:endParaRPr>
          </a:p>
        </p:txBody>
      </p:sp>
      <p:sp>
        <p:nvSpPr>
          <p:cNvPr id="16" name="วงรี 15">
            <a:extLst>
              <a:ext uri="{FF2B5EF4-FFF2-40B4-BE49-F238E27FC236}">
                <a16:creationId xmlns:a16="http://schemas.microsoft.com/office/drawing/2014/main" id="{52D8BF28-42F0-4DD0-B938-18F76A602449}"/>
              </a:ext>
            </a:extLst>
          </p:cNvPr>
          <p:cNvSpPr/>
          <p:nvPr/>
        </p:nvSpPr>
        <p:spPr>
          <a:xfrm>
            <a:off x="5179245" y="4634842"/>
            <a:ext cx="542000" cy="523220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2</a:t>
            </a:r>
            <a:endParaRPr lang="th-TH" b="1" dirty="0">
              <a:solidFill>
                <a:schemeClr val="tx1"/>
              </a:solidFill>
            </a:endParaRPr>
          </a:p>
        </p:txBody>
      </p:sp>
      <p:cxnSp>
        <p:nvCxnSpPr>
          <p:cNvPr id="17" name="ตัวเชื่อมต่อตรง 16">
            <a:extLst>
              <a:ext uri="{FF2B5EF4-FFF2-40B4-BE49-F238E27FC236}">
                <a16:creationId xmlns:a16="http://schemas.microsoft.com/office/drawing/2014/main" id="{B12326C5-581A-4E37-AAD0-897BC0680031}"/>
              </a:ext>
            </a:extLst>
          </p:cNvPr>
          <p:cNvCxnSpPr>
            <a:cxnSpLocks/>
          </p:cNvCxnSpPr>
          <p:nvPr/>
        </p:nvCxnSpPr>
        <p:spPr>
          <a:xfrm flipH="1">
            <a:off x="5001716" y="5094957"/>
            <a:ext cx="309802" cy="252422"/>
          </a:xfrm>
          <a:prstGeom prst="line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ตัวเชื่อมต่อตรง 18">
            <a:extLst>
              <a:ext uri="{FF2B5EF4-FFF2-40B4-BE49-F238E27FC236}">
                <a16:creationId xmlns:a16="http://schemas.microsoft.com/office/drawing/2014/main" id="{1DFB6D4E-855D-4BB9-B93D-C1BBDED7609A}"/>
              </a:ext>
            </a:extLst>
          </p:cNvPr>
          <p:cNvCxnSpPr>
            <a:cxnSpLocks/>
          </p:cNvCxnSpPr>
          <p:nvPr/>
        </p:nvCxnSpPr>
        <p:spPr>
          <a:xfrm flipH="1">
            <a:off x="9647937" y="5442259"/>
            <a:ext cx="342714" cy="126211"/>
          </a:xfrm>
          <a:prstGeom prst="line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วงรี 19">
            <a:extLst>
              <a:ext uri="{FF2B5EF4-FFF2-40B4-BE49-F238E27FC236}">
                <a16:creationId xmlns:a16="http://schemas.microsoft.com/office/drawing/2014/main" id="{DA4AD197-FFDE-4A62-8BD6-48957D21B7BA}"/>
              </a:ext>
            </a:extLst>
          </p:cNvPr>
          <p:cNvSpPr/>
          <p:nvPr/>
        </p:nvSpPr>
        <p:spPr>
          <a:xfrm>
            <a:off x="9994381" y="5085769"/>
            <a:ext cx="542000" cy="523220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3</a:t>
            </a:r>
            <a:endParaRPr lang="th-TH" b="1" dirty="0">
              <a:solidFill>
                <a:schemeClr val="tx1"/>
              </a:solidFill>
            </a:endParaRPr>
          </a:p>
        </p:txBody>
      </p:sp>
      <p:sp>
        <p:nvSpPr>
          <p:cNvPr id="22" name="วงรี 21">
            <a:extLst>
              <a:ext uri="{FF2B5EF4-FFF2-40B4-BE49-F238E27FC236}">
                <a16:creationId xmlns:a16="http://schemas.microsoft.com/office/drawing/2014/main" id="{657A5A32-6E0E-4A48-84DE-0C22305293A1}"/>
              </a:ext>
            </a:extLst>
          </p:cNvPr>
          <p:cNvSpPr/>
          <p:nvPr/>
        </p:nvSpPr>
        <p:spPr>
          <a:xfrm>
            <a:off x="8179435" y="1869651"/>
            <a:ext cx="542000" cy="523220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4</a:t>
            </a:r>
            <a:endParaRPr lang="th-TH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38929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5AE4B07-0155-4AB4-B5D9-71EC60270546}"/>
              </a:ext>
            </a:extLst>
          </p:cNvPr>
          <p:cNvSpPr txBox="1">
            <a:spLocks/>
          </p:cNvSpPr>
          <p:nvPr/>
        </p:nvSpPr>
        <p:spPr>
          <a:xfrm>
            <a:off x="431889" y="783279"/>
            <a:ext cx="5123784" cy="52914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thaiDist">
              <a:buFont typeface="Wingdings" panose="05000000000000000000" pitchFamily="2" charset="2"/>
              <a:buChar char="q"/>
            </a:pP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การพิมพ์ข้อความ 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พิมพ์ข้อความลงในเซลล์ให้คลิกเซลล์ที่ต้องการพิมพ์แล้วทำการพิมพ์ข้อความได้ทันทีโดยให้พิมพ์ตามตัวอย่างดังนี้</a:t>
            </a:r>
          </a:p>
          <a:p>
            <a:pPr marL="0" indent="0" algn="thaiDist">
              <a:buNone/>
              <a:tabLst>
                <a:tab pos="1025525" algn="l"/>
                <a:tab pos="2632075" algn="l"/>
                <a:tab pos="3602038" algn="l"/>
              </a:tabLst>
            </a:pPr>
            <a:r>
              <a:rPr lang="th-TH" sz="24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เซลล์ </a:t>
            </a:r>
            <a:r>
              <a:rPr lang="en-US" sz="24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I1 </a:t>
            </a:r>
            <a:r>
              <a:rPr lang="th-TH" sz="24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เลขที่ 	</a:t>
            </a:r>
            <a:r>
              <a:rPr lang="th-TH" sz="24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เซลล์ </a:t>
            </a:r>
            <a:r>
              <a:rPr lang="en-US" sz="24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I2 </a:t>
            </a:r>
            <a:r>
              <a:rPr lang="th-TH" sz="24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24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Bill NO.</a:t>
            </a:r>
            <a:endParaRPr lang="th-TH" sz="2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 algn="thaiDist">
              <a:buNone/>
              <a:tabLst>
                <a:tab pos="1025525" algn="l"/>
                <a:tab pos="2632075" algn="l"/>
                <a:tab pos="3602038" algn="l"/>
              </a:tabLst>
            </a:pPr>
            <a:r>
              <a:rPr lang="th-TH" sz="24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เซลล์ </a:t>
            </a:r>
            <a:r>
              <a:rPr lang="en-US" sz="24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A8	 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ใบส่งของ(ต้นฉบับ)	</a:t>
            </a:r>
            <a:r>
              <a:rPr lang="th-TH" sz="24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เซลล์ </a:t>
            </a:r>
            <a:r>
              <a:rPr lang="en-US" sz="24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A9	</a:t>
            </a:r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Delivery bill</a:t>
            </a:r>
            <a:endParaRPr lang="th-TH" sz="2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 algn="thaiDist">
              <a:buNone/>
              <a:tabLst>
                <a:tab pos="1025525" algn="l"/>
                <a:tab pos="2632075" algn="l"/>
                <a:tab pos="3602038" algn="l"/>
              </a:tabLst>
            </a:pPr>
            <a:r>
              <a:rPr lang="th-TH" sz="24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เซลล์ </a:t>
            </a:r>
            <a:r>
              <a:rPr lang="en-US" sz="24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A11</a:t>
            </a:r>
            <a:r>
              <a:rPr lang="th-TH" sz="24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นาม</a:t>
            </a:r>
            <a:r>
              <a:rPr lang="th-TH" sz="24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	เซลล์ </a:t>
            </a:r>
            <a:r>
              <a:rPr lang="en-US" sz="24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A12	</a:t>
            </a:r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NAME</a:t>
            </a:r>
            <a:endParaRPr lang="th-TH" sz="2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 algn="thaiDist">
              <a:buNone/>
              <a:tabLst>
                <a:tab pos="1025525" algn="l"/>
                <a:tab pos="2632075" algn="l"/>
                <a:tab pos="3602038" algn="l"/>
              </a:tabLst>
            </a:pPr>
            <a:r>
              <a:rPr lang="th-TH" sz="24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เซลล์ </a:t>
            </a:r>
            <a:r>
              <a:rPr lang="en-US" sz="24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I11</a:t>
            </a:r>
            <a:r>
              <a:rPr lang="th-TH" sz="24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วันที่	</a:t>
            </a:r>
            <a:r>
              <a:rPr lang="th-TH" sz="24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เซลล์ </a:t>
            </a:r>
            <a:r>
              <a:rPr lang="en-US" sz="24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I12	</a:t>
            </a:r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DATE</a:t>
            </a:r>
            <a:endParaRPr lang="th-TH" sz="2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 algn="thaiDist">
              <a:buNone/>
              <a:tabLst>
                <a:tab pos="2452688" algn="l"/>
              </a:tabLst>
            </a:pPr>
            <a:r>
              <a:rPr lang="th-TH" sz="24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เซลล์ </a:t>
            </a:r>
            <a:r>
              <a:rPr lang="en-US" sz="24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A18 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ลำดับ</a:t>
            </a:r>
            <a:r>
              <a:rPr lang="th-TH" sz="24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24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D18 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รายการ</a:t>
            </a:r>
            <a:r>
              <a:rPr lang="th-TH" sz="24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24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G18 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จำนวน </a:t>
            </a:r>
            <a:r>
              <a:rPr lang="en-US" sz="24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H18 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หน่วยละ </a:t>
            </a:r>
            <a:r>
              <a:rPr lang="en-US" sz="24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I18 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จำนวนเงิน</a:t>
            </a:r>
            <a:endParaRPr lang="en-US" sz="2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 algn="thaiDist">
              <a:buNone/>
              <a:tabLst>
                <a:tab pos="2452688" algn="l"/>
              </a:tabLst>
            </a:pPr>
            <a:r>
              <a:rPr lang="th-TH" sz="24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เซลล์ </a:t>
            </a:r>
            <a:r>
              <a:rPr lang="en-US" sz="24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A19 </a:t>
            </a:r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number</a:t>
            </a:r>
            <a:r>
              <a:rPr lang="th-TH" sz="24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24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D19 </a:t>
            </a:r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Description</a:t>
            </a:r>
            <a:r>
              <a:rPr lang="th-TH" sz="24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24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G19 </a:t>
            </a:r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Quantity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24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H19 </a:t>
            </a:r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Unit Price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24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I19 </a:t>
            </a:r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Amount </a:t>
            </a:r>
          </a:p>
          <a:p>
            <a:pPr marL="0" indent="0" algn="thaiDist">
              <a:buNone/>
              <a:tabLst>
                <a:tab pos="2452688" algn="l"/>
              </a:tabLst>
            </a:pPr>
            <a:endParaRPr lang="th-TH" sz="2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 algn="thaiDist">
              <a:buNone/>
            </a:pPr>
            <a:endParaRPr lang="th-TH" sz="2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 algn="thaiDist">
              <a:buNone/>
            </a:pPr>
            <a:endParaRPr lang="th-TH" sz="2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id="{D7388ACE-92EA-4497-90D8-9DD2335D7D33}"/>
              </a:ext>
            </a:extLst>
          </p:cNvPr>
          <p:cNvSpPr txBox="1"/>
          <p:nvPr/>
        </p:nvSpPr>
        <p:spPr>
          <a:xfrm>
            <a:off x="1655618" y="6579565"/>
            <a:ext cx="8880763" cy="307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600" dirty="0">
                <a:solidFill>
                  <a:schemeClr val="bg1"/>
                </a:solidFill>
              </a:rPr>
              <a:t>หากพบว่ามีการคัดลอกผลงานจากที่ใดๆ โดยไม่มีการอ้างอิงในสื่อการสอนนี้ ข้าพเจ้า นายโสภณ มหาเจริญ ขอเป็นผู้รับผิดชอบแต่เพียงผู้เดียว</a:t>
            </a:r>
          </a:p>
        </p:txBody>
      </p:sp>
      <p:cxnSp>
        <p:nvCxnSpPr>
          <p:cNvPr id="12" name="ตัวเชื่อมต่อตรง 11">
            <a:extLst>
              <a:ext uri="{FF2B5EF4-FFF2-40B4-BE49-F238E27FC236}">
                <a16:creationId xmlns:a16="http://schemas.microsoft.com/office/drawing/2014/main" id="{D1D1329F-773C-4469-AF14-B73EB85DB5BF}"/>
              </a:ext>
            </a:extLst>
          </p:cNvPr>
          <p:cNvCxnSpPr>
            <a:cxnSpLocks/>
          </p:cNvCxnSpPr>
          <p:nvPr/>
        </p:nvCxnSpPr>
        <p:spPr>
          <a:xfrm>
            <a:off x="11360727" y="3736560"/>
            <a:ext cx="148451" cy="252422"/>
          </a:xfrm>
          <a:prstGeom prst="line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วงรี 12">
            <a:extLst>
              <a:ext uri="{FF2B5EF4-FFF2-40B4-BE49-F238E27FC236}">
                <a16:creationId xmlns:a16="http://schemas.microsoft.com/office/drawing/2014/main" id="{330D244D-4033-47AE-A6BC-96616488BD3D}"/>
              </a:ext>
            </a:extLst>
          </p:cNvPr>
          <p:cNvSpPr/>
          <p:nvPr/>
        </p:nvSpPr>
        <p:spPr>
          <a:xfrm>
            <a:off x="10967178" y="3213340"/>
            <a:ext cx="542000" cy="523220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1</a:t>
            </a:r>
            <a:endParaRPr lang="th-TH" b="1" dirty="0">
              <a:solidFill>
                <a:schemeClr val="tx1"/>
              </a:solidFill>
            </a:endParaRPr>
          </a:p>
        </p:txBody>
      </p:sp>
      <p:cxnSp>
        <p:nvCxnSpPr>
          <p:cNvPr id="19" name="ตัวเชื่อมต่อตรง 18">
            <a:extLst>
              <a:ext uri="{FF2B5EF4-FFF2-40B4-BE49-F238E27FC236}">
                <a16:creationId xmlns:a16="http://schemas.microsoft.com/office/drawing/2014/main" id="{1DFB6D4E-855D-4BB9-B93D-C1BBDED7609A}"/>
              </a:ext>
            </a:extLst>
          </p:cNvPr>
          <p:cNvCxnSpPr>
            <a:cxnSpLocks/>
          </p:cNvCxnSpPr>
          <p:nvPr/>
        </p:nvCxnSpPr>
        <p:spPr>
          <a:xfrm flipH="1">
            <a:off x="9647937" y="5442259"/>
            <a:ext cx="342714" cy="126211"/>
          </a:xfrm>
          <a:prstGeom prst="line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วงรี 19">
            <a:extLst>
              <a:ext uri="{FF2B5EF4-FFF2-40B4-BE49-F238E27FC236}">
                <a16:creationId xmlns:a16="http://schemas.microsoft.com/office/drawing/2014/main" id="{DA4AD197-FFDE-4A62-8BD6-48957D21B7BA}"/>
              </a:ext>
            </a:extLst>
          </p:cNvPr>
          <p:cNvSpPr/>
          <p:nvPr/>
        </p:nvSpPr>
        <p:spPr>
          <a:xfrm>
            <a:off x="9994381" y="5085769"/>
            <a:ext cx="542000" cy="523220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3</a:t>
            </a:r>
            <a:endParaRPr lang="th-TH" b="1" dirty="0">
              <a:solidFill>
                <a:schemeClr val="tx1"/>
              </a:solidFill>
            </a:endParaRPr>
          </a:p>
        </p:txBody>
      </p:sp>
      <p:sp>
        <p:nvSpPr>
          <p:cNvPr id="22" name="วงรี 21">
            <a:extLst>
              <a:ext uri="{FF2B5EF4-FFF2-40B4-BE49-F238E27FC236}">
                <a16:creationId xmlns:a16="http://schemas.microsoft.com/office/drawing/2014/main" id="{657A5A32-6E0E-4A48-84DE-0C22305293A1}"/>
              </a:ext>
            </a:extLst>
          </p:cNvPr>
          <p:cNvSpPr/>
          <p:nvPr/>
        </p:nvSpPr>
        <p:spPr>
          <a:xfrm>
            <a:off x="8179435" y="1869651"/>
            <a:ext cx="542000" cy="523220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4</a:t>
            </a:r>
            <a:endParaRPr lang="th-TH" b="1" dirty="0">
              <a:solidFill>
                <a:schemeClr val="tx1"/>
              </a:solidFill>
            </a:endParaRPr>
          </a:p>
        </p:txBody>
      </p:sp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F4F936A9-AE8B-4079-9FB9-279BFE39B70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21245" y="1341826"/>
            <a:ext cx="6250601" cy="4359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0170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6F39450D-1006-450A-BC1B-6FC8F98EBFD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63697" y="1008123"/>
            <a:ext cx="6396414" cy="5456874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5AE4B07-0155-4AB4-B5D9-71EC60270546}"/>
              </a:ext>
            </a:extLst>
          </p:cNvPr>
          <p:cNvSpPr txBox="1">
            <a:spLocks/>
          </p:cNvSpPr>
          <p:nvPr/>
        </p:nvSpPr>
        <p:spPr>
          <a:xfrm>
            <a:off x="431889" y="783279"/>
            <a:ext cx="4167820" cy="52914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thaiDist">
              <a:buFont typeface="Wingdings" panose="05000000000000000000" pitchFamily="2" charset="2"/>
              <a:buChar char="q"/>
            </a:pP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จัดรูปแบบข้อความให้อยู่กึ่งกลางเซลล์  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จัดข้อความรายการที่เลือก ลำดับ รายการ จำนวน หน่วยละ และ จำนวนเงิน รวมถึงภาษาอังกฤษให้อยู่ตำแหน่งกึ่งกลาง ดังนี้</a:t>
            </a:r>
          </a:p>
          <a:p>
            <a:pPr marL="0" indent="0" algn="thaiDist">
              <a:buNone/>
            </a:pPr>
            <a:endParaRPr lang="th-TH" sz="2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290513" indent="-290513" algn="thaiDist">
              <a:buAutoNum type="arabicPeriod"/>
            </a:pP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ระบายช่วงเซลล์ที่ต้องการจัดรูปแบบ</a:t>
            </a:r>
          </a:p>
          <a:p>
            <a:pPr marL="290513" indent="-290513" algn="thaiDist">
              <a:buAutoNum type="arabicPeriod"/>
            </a:pP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จากเมนู  หน้าแรก คลิกปุ่ม กึ่งกลาง</a:t>
            </a:r>
          </a:p>
          <a:p>
            <a:pPr marL="0" indent="0" algn="thaiDist">
              <a:buNone/>
              <a:tabLst>
                <a:tab pos="2452688" algn="l"/>
              </a:tabLst>
            </a:pPr>
            <a:endParaRPr lang="th-TH" sz="2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 algn="thaiDist">
              <a:buNone/>
            </a:pPr>
            <a:endParaRPr lang="th-TH" sz="2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 algn="thaiDist">
              <a:buNone/>
            </a:pPr>
            <a:endParaRPr lang="th-TH" sz="2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id="{D7388ACE-92EA-4497-90D8-9DD2335D7D33}"/>
              </a:ext>
            </a:extLst>
          </p:cNvPr>
          <p:cNvSpPr txBox="1"/>
          <p:nvPr/>
        </p:nvSpPr>
        <p:spPr>
          <a:xfrm>
            <a:off x="1655618" y="6579565"/>
            <a:ext cx="8880763" cy="307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600" dirty="0">
                <a:solidFill>
                  <a:schemeClr val="bg1"/>
                </a:solidFill>
              </a:rPr>
              <a:t>หากพบว่ามีการคัดลอกผลงานจากที่ใดๆ โดยไม่มีการอ้างอิงในสื่อการสอนนี้ ข้าพเจ้า นายโสภณ มหาเจริญ ขอเป็นผู้รับผิดชอบแต่เพียงผู้เดียว</a:t>
            </a:r>
          </a:p>
        </p:txBody>
      </p:sp>
      <p:cxnSp>
        <p:nvCxnSpPr>
          <p:cNvPr id="12" name="ตัวเชื่อมต่อตรง 11">
            <a:extLst>
              <a:ext uri="{FF2B5EF4-FFF2-40B4-BE49-F238E27FC236}">
                <a16:creationId xmlns:a16="http://schemas.microsoft.com/office/drawing/2014/main" id="{D1D1329F-773C-4469-AF14-B73EB85DB5BF}"/>
              </a:ext>
            </a:extLst>
          </p:cNvPr>
          <p:cNvCxnSpPr>
            <a:cxnSpLocks/>
            <a:stCxn id="13" idx="5"/>
          </p:cNvCxnSpPr>
          <p:nvPr/>
        </p:nvCxnSpPr>
        <p:spPr>
          <a:xfrm>
            <a:off x="6546913" y="5753456"/>
            <a:ext cx="157839" cy="191628"/>
          </a:xfrm>
          <a:prstGeom prst="line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วงรี 12">
            <a:extLst>
              <a:ext uri="{FF2B5EF4-FFF2-40B4-BE49-F238E27FC236}">
                <a16:creationId xmlns:a16="http://schemas.microsoft.com/office/drawing/2014/main" id="{330D244D-4033-47AE-A6BC-96616488BD3D}"/>
              </a:ext>
            </a:extLst>
          </p:cNvPr>
          <p:cNvSpPr/>
          <p:nvPr/>
        </p:nvSpPr>
        <p:spPr>
          <a:xfrm>
            <a:off x="6084287" y="5306860"/>
            <a:ext cx="542000" cy="523220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1</a:t>
            </a:r>
            <a:endParaRPr lang="th-TH" b="1" dirty="0">
              <a:solidFill>
                <a:schemeClr val="tx1"/>
              </a:solidFill>
            </a:endParaRPr>
          </a:p>
        </p:txBody>
      </p:sp>
      <p:cxnSp>
        <p:nvCxnSpPr>
          <p:cNvPr id="19" name="ตัวเชื่อมต่อตรง 18">
            <a:extLst>
              <a:ext uri="{FF2B5EF4-FFF2-40B4-BE49-F238E27FC236}">
                <a16:creationId xmlns:a16="http://schemas.microsoft.com/office/drawing/2014/main" id="{1DFB6D4E-855D-4BB9-B93D-C1BBDED7609A}"/>
              </a:ext>
            </a:extLst>
          </p:cNvPr>
          <p:cNvCxnSpPr>
            <a:cxnSpLocks/>
          </p:cNvCxnSpPr>
          <p:nvPr/>
        </p:nvCxnSpPr>
        <p:spPr>
          <a:xfrm flipH="1">
            <a:off x="6355287" y="1080417"/>
            <a:ext cx="239257" cy="246600"/>
          </a:xfrm>
          <a:prstGeom prst="line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วงรี 19">
            <a:extLst>
              <a:ext uri="{FF2B5EF4-FFF2-40B4-BE49-F238E27FC236}">
                <a16:creationId xmlns:a16="http://schemas.microsoft.com/office/drawing/2014/main" id="{DA4AD197-FFDE-4A62-8BD6-48957D21B7BA}"/>
              </a:ext>
            </a:extLst>
          </p:cNvPr>
          <p:cNvSpPr/>
          <p:nvPr/>
        </p:nvSpPr>
        <p:spPr>
          <a:xfrm>
            <a:off x="6546913" y="689229"/>
            <a:ext cx="542000" cy="523220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2</a:t>
            </a:r>
            <a:endParaRPr lang="th-TH" b="1" dirty="0">
              <a:solidFill>
                <a:schemeClr val="tx1"/>
              </a:solidFill>
            </a:endParaRPr>
          </a:p>
        </p:txBody>
      </p:sp>
      <p:cxnSp>
        <p:nvCxnSpPr>
          <p:cNvPr id="21" name="ตัวเชื่อมต่อตรง 20">
            <a:extLst>
              <a:ext uri="{FF2B5EF4-FFF2-40B4-BE49-F238E27FC236}">
                <a16:creationId xmlns:a16="http://schemas.microsoft.com/office/drawing/2014/main" id="{3876C114-9A4B-4AAD-AB88-0092226BB8B4}"/>
              </a:ext>
            </a:extLst>
          </p:cNvPr>
          <p:cNvCxnSpPr>
            <a:cxnSpLocks/>
            <a:stCxn id="20" idx="5"/>
          </p:cNvCxnSpPr>
          <p:nvPr/>
        </p:nvCxnSpPr>
        <p:spPr>
          <a:xfrm>
            <a:off x="7009539" y="1135825"/>
            <a:ext cx="1344752" cy="696036"/>
          </a:xfrm>
          <a:prstGeom prst="line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8608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รูปภาพ 9">
            <a:extLst>
              <a:ext uri="{FF2B5EF4-FFF2-40B4-BE49-F238E27FC236}">
                <a16:creationId xmlns:a16="http://schemas.microsoft.com/office/drawing/2014/main" id="{F81C62D5-255E-492D-9E18-948AB7FDBC3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79817" y="912916"/>
            <a:ext cx="6871855" cy="5534394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5AE4B07-0155-4AB4-B5D9-71EC60270546}"/>
              </a:ext>
            </a:extLst>
          </p:cNvPr>
          <p:cNvSpPr txBox="1">
            <a:spLocks/>
          </p:cNvSpPr>
          <p:nvPr/>
        </p:nvSpPr>
        <p:spPr>
          <a:xfrm>
            <a:off x="431888" y="783279"/>
            <a:ext cx="4112403" cy="52914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thaiDist">
              <a:buFont typeface="Wingdings" panose="05000000000000000000" pitchFamily="2" charset="2"/>
              <a:buChar char="q"/>
            </a:pP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การปรับหน้าแผ่นงาน  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จากแผ่นงานจะเห็นว่าเราไม่สามารถทราบได้ว่า งานที่ทำขึ้นเมื่อปริ</a:t>
            </a:r>
            <a:r>
              <a:rPr lang="th-TH" sz="24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้น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แล้วจะมีขนาดเท่ากับกระดาษ </a:t>
            </a:r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A4 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หรือไม่ วิธีการตั้งค่ากระดาษคือ เมื่อทำงานได้ประมาณหนึ่งแล้ว (ในแผ่นงานมีข้อมูล) ให้เลือกเมนูการพิมพ์เพื่อกำหนดให้โปรแกรม </a:t>
            </a:r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Excel 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แสดงเส้นประขอบเขตของกระดาษ </a:t>
            </a:r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A4 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จากนั้นให้ปรับความกว้างของเซลล์ ให้เหมาะกับแผ่นกระดาษ </a:t>
            </a:r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A4 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ได้ตามความต้องการดังนี้</a:t>
            </a:r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lang="th-TH" sz="2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290513" indent="-290513" algn="thaiDist">
              <a:buAutoNum type="arabicPeriod"/>
            </a:pP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จากเมนู ไฟล์ เลือกคำสั่ง  “พิมพ์”</a:t>
            </a:r>
          </a:p>
          <a:p>
            <a:pPr marL="290513" indent="-290513" algn="thaiDist">
              <a:buAutoNum type="arabicPeriod"/>
            </a:pP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กำหนดขนาดกระดาษ เป็น </a:t>
            </a:r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A4 </a:t>
            </a:r>
          </a:p>
          <a:p>
            <a:pPr marL="290513" indent="-290513" algn="thaiDist">
              <a:buAutoNum type="arabicPeriod"/>
            </a:pP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คลิก ปุ่ม “ย้อนกลับ”</a:t>
            </a:r>
          </a:p>
          <a:p>
            <a:pPr marL="0" indent="0" algn="thaiDist">
              <a:buNone/>
            </a:pP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จะเห็นเส้นประ ปรากฏในแผ่นงาน </a:t>
            </a:r>
          </a:p>
          <a:p>
            <a:pPr marL="0" indent="0" algn="thaiDist">
              <a:buNone/>
              <a:tabLst>
                <a:tab pos="2452688" algn="l"/>
              </a:tabLst>
            </a:pPr>
            <a:endParaRPr lang="th-TH" sz="2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 algn="thaiDist">
              <a:buNone/>
            </a:pPr>
            <a:endParaRPr lang="th-TH" sz="2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 algn="thaiDist">
              <a:buNone/>
            </a:pPr>
            <a:endParaRPr lang="th-TH" sz="2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id="{D7388ACE-92EA-4497-90D8-9DD2335D7D33}"/>
              </a:ext>
            </a:extLst>
          </p:cNvPr>
          <p:cNvSpPr txBox="1"/>
          <p:nvPr/>
        </p:nvSpPr>
        <p:spPr>
          <a:xfrm>
            <a:off x="1655618" y="6579565"/>
            <a:ext cx="8880763" cy="307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600" dirty="0">
                <a:solidFill>
                  <a:schemeClr val="bg1"/>
                </a:solidFill>
              </a:rPr>
              <a:t>หากพบว่ามีการคัดลอกผลงานจากที่ใดๆ โดยไม่มีการอ้างอิงในสื่อการสอนนี้ ข้าพเจ้า นายโสภณ มหาเจริญ ขอเป็นผู้รับผิดชอบแต่เพียงผู้เดียว</a:t>
            </a:r>
          </a:p>
        </p:txBody>
      </p:sp>
      <p:cxnSp>
        <p:nvCxnSpPr>
          <p:cNvPr id="12" name="ตัวเชื่อมต่อตรง 11">
            <a:extLst>
              <a:ext uri="{FF2B5EF4-FFF2-40B4-BE49-F238E27FC236}">
                <a16:creationId xmlns:a16="http://schemas.microsoft.com/office/drawing/2014/main" id="{D1D1329F-773C-4469-AF14-B73EB85DB5BF}"/>
              </a:ext>
            </a:extLst>
          </p:cNvPr>
          <p:cNvCxnSpPr>
            <a:cxnSpLocks/>
            <a:stCxn id="13" idx="5"/>
          </p:cNvCxnSpPr>
          <p:nvPr/>
        </p:nvCxnSpPr>
        <p:spPr>
          <a:xfrm>
            <a:off x="4971443" y="4215601"/>
            <a:ext cx="157839" cy="191628"/>
          </a:xfrm>
          <a:prstGeom prst="line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วงรี 12">
            <a:extLst>
              <a:ext uri="{FF2B5EF4-FFF2-40B4-BE49-F238E27FC236}">
                <a16:creationId xmlns:a16="http://schemas.microsoft.com/office/drawing/2014/main" id="{330D244D-4033-47AE-A6BC-96616488BD3D}"/>
              </a:ext>
            </a:extLst>
          </p:cNvPr>
          <p:cNvSpPr/>
          <p:nvPr/>
        </p:nvSpPr>
        <p:spPr>
          <a:xfrm>
            <a:off x="4508817" y="3769005"/>
            <a:ext cx="542000" cy="523220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1</a:t>
            </a:r>
            <a:endParaRPr lang="th-TH" b="1" dirty="0">
              <a:solidFill>
                <a:schemeClr val="tx1"/>
              </a:solidFill>
            </a:endParaRPr>
          </a:p>
        </p:txBody>
      </p:sp>
      <p:cxnSp>
        <p:nvCxnSpPr>
          <p:cNvPr id="19" name="ตัวเชื่อมต่อตรง 18">
            <a:extLst>
              <a:ext uri="{FF2B5EF4-FFF2-40B4-BE49-F238E27FC236}">
                <a16:creationId xmlns:a16="http://schemas.microsoft.com/office/drawing/2014/main" id="{1DFB6D4E-855D-4BB9-B93D-C1BBDED7609A}"/>
              </a:ext>
            </a:extLst>
          </p:cNvPr>
          <p:cNvCxnSpPr>
            <a:cxnSpLocks/>
          </p:cNvCxnSpPr>
          <p:nvPr/>
        </p:nvCxnSpPr>
        <p:spPr>
          <a:xfrm flipH="1">
            <a:off x="5187133" y="1224898"/>
            <a:ext cx="283798" cy="211238"/>
          </a:xfrm>
          <a:prstGeom prst="line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วงรี 19">
            <a:extLst>
              <a:ext uri="{FF2B5EF4-FFF2-40B4-BE49-F238E27FC236}">
                <a16:creationId xmlns:a16="http://schemas.microsoft.com/office/drawing/2014/main" id="{DA4AD197-FFDE-4A62-8BD6-48957D21B7BA}"/>
              </a:ext>
            </a:extLst>
          </p:cNvPr>
          <p:cNvSpPr/>
          <p:nvPr/>
        </p:nvSpPr>
        <p:spPr>
          <a:xfrm>
            <a:off x="8486549" y="4287687"/>
            <a:ext cx="542000" cy="523220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2</a:t>
            </a:r>
            <a:endParaRPr lang="th-TH" b="1" dirty="0">
              <a:solidFill>
                <a:schemeClr val="tx1"/>
              </a:solidFill>
            </a:endParaRPr>
          </a:p>
        </p:txBody>
      </p:sp>
      <p:cxnSp>
        <p:nvCxnSpPr>
          <p:cNvPr id="21" name="ตัวเชื่อมต่อตรง 20">
            <a:extLst>
              <a:ext uri="{FF2B5EF4-FFF2-40B4-BE49-F238E27FC236}">
                <a16:creationId xmlns:a16="http://schemas.microsoft.com/office/drawing/2014/main" id="{3876C114-9A4B-4AAD-AB88-0092226BB8B4}"/>
              </a:ext>
            </a:extLst>
          </p:cNvPr>
          <p:cNvCxnSpPr>
            <a:cxnSpLocks/>
          </p:cNvCxnSpPr>
          <p:nvPr/>
        </p:nvCxnSpPr>
        <p:spPr>
          <a:xfrm flipH="1">
            <a:off x="8154361" y="4785804"/>
            <a:ext cx="428850" cy="504844"/>
          </a:xfrm>
          <a:prstGeom prst="line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วงรี 21">
            <a:extLst>
              <a:ext uri="{FF2B5EF4-FFF2-40B4-BE49-F238E27FC236}">
                <a16:creationId xmlns:a16="http://schemas.microsoft.com/office/drawing/2014/main" id="{FBDB3A87-067F-4D44-B734-8E25DF3B8F65}"/>
              </a:ext>
            </a:extLst>
          </p:cNvPr>
          <p:cNvSpPr/>
          <p:nvPr/>
        </p:nvSpPr>
        <p:spPr>
          <a:xfrm>
            <a:off x="5424524" y="803797"/>
            <a:ext cx="542000" cy="523220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3</a:t>
            </a:r>
            <a:endParaRPr lang="th-TH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0779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3DBA00DB-D3B3-4CE6-A7A9-F77DA90A6E4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40035" y="950839"/>
            <a:ext cx="6899565" cy="5404757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5AE4B07-0155-4AB4-B5D9-71EC60270546}"/>
              </a:ext>
            </a:extLst>
          </p:cNvPr>
          <p:cNvSpPr txBox="1">
            <a:spLocks/>
          </p:cNvSpPr>
          <p:nvPr/>
        </p:nvSpPr>
        <p:spPr>
          <a:xfrm>
            <a:off x="431889" y="783279"/>
            <a:ext cx="4167820" cy="52914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thaiDist">
              <a:buFont typeface="Wingdings" panose="05000000000000000000" pitchFamily="2" charset="2"/>
              <a:buChar char="q"/>
            </a:pP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การผสานเซลล์  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ทำการผสานเซลล์ รายการ ใบส่งของ(ต้นฉบับ ให้อยู่ตำแหน่งกึ่งกลางกระดาษ</a:t>
            </a:r>
          </a:p>
          <a:p>
            <a:pPr marL="290513" indent="-290513" algn="thaiDist">
              <a:buAutoNum type="arabicPeriod"/>
            </a:pP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ระบายช่วงเซลล์ </a:t>
            </a:r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A8:I8</a:t>
            </a:r>
            <a:endParaRPr lang="th-TH" sz="2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290513" indent="-290513" algn="thaiDist">
              <a:buAutoNum type="arabicPeriod"/>
            </a:pP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จากเมนู  หน้าแรก คลิกปุ่ม ผสานและจัดกึ่งกลาง</a:t>
            </a:r>
          </a:p>
          <a:p>
            <a:pPr marL="290513" indent="-290513" algn="thaiDist">
              <a:buAutoNum type="arabicPeriod"/>
            </a:pP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ระบายช่วงเซลล์ </a:t>
            </a:r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A9:I9</a:t>
            </a:r>
            <a:endParaRPr lang="th-TH" sz="2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290513" indent="-290513" algn="thaiDist">
              <a:buAutoNum type="arabicPeriod"/>
            </a:pP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จากเมนู  หน้าแรก คลิกปุ่ม ผสานและจัดกึ่งกลาง</a:t>
            </a:r>
          </a:p>
          <a:p>
            <a:pPr marL="0" indent="0" algn="thaiDist">
              <a:buNone/>
            </a:pP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ต้องจัดรูปแบบที่ละแถว ไม่สามารถทำมากว่า </a:t>
            </a:r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1 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แถวได้ </a:t>
            </a:r>
          </a:p>
          <a:p>
            <a:pPr marL="290513" indent="-290513" algn="thaiDist">
              <a:buAutoNum type="arabicPeriod"/>
            </a:pPr>
            <a:endParaRPr lang="th-TH" sz="2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 algn="thaiDist">
              <a:buNone/>
            </a:pPr>
            <a:endParaRPr lang="th-TH" sz="2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 algn="thaiDist">
              <a:buNone/>
            </a:pPr>
            <a:endParaRPr lang="th-TH" sz="2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id="{D7388ACE-92EA-4497-90D8-9DD2335D7D33}"/>
              </a:ext>
            </a:extLst>
          </p:cNvPr>
          <p:cNvSpPr txBox="1"/>
          <p:nvPr/>
        </p:nvSpPr>
        <p:spPr>
          <a:xfrm>
            <a:off x="1655618" y="6579565"/>
            <a:ext cx="8880763" cy="307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600" dirty="0">
                <a:solidFill>
                  <a:schemeClr val="bg1"/>
                </a:solidFill>
              </a:rPr>
              <a:t>หากพบว่ามีการคัดลอกผลงานจากที่ใดๆ โดยไม่มีการอ้างอิงในสื่อการสอนนี้ ข้าพเจ้า นายโสภณ มหาเจริญ ขอเป็นผู้รับผิดชอบแต่เพียงผู้เดียว</a:t>
            </a:r>
          </a:p>
        </p:txBody>
      </p:sp>
      <p:cxnSp>
        <p:nvCxnSpPr>
          <p:cNvPr id="12" name="ตัวเชื่อมต่อตรง 11">
            <a:extLst>
              <a:ext uri="{FF2B5EF4-FFF2-40B4-BE49-F238E27FC236}">
                <a16:creationId xmlns:a16="http://schemas.microsoft.com/office/drawing/2014/main" id="{D1D1329F-773C-4469-AF14-B73EB85DB5BF}"/>
              </a:ext>
            </a:extLst>
          </p:cNvPr>
          <p:cNvCxnSpPr>
            <a:cxnSpLocks/>
            <a:stCxn id="13" idx="5"/>
          </p:cNvCxnSpPr>
          <p:nvPr/>
        </p:nvCxnSpPr>
        <p:spPr>
          <a:xfrm>
            <a:off x="5022266" y="4257165"/>
            <a:ext cx="157839" cy="191628"/>
          </a:xfrm>
          <a:prstGeom prst="line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วงรี 12">
            <a:extLst>
              <a:ext uri="{FF2B5EF4-FFF2-40B4-BE49-F238E27FC236}">
                <a16:creationId xmlns:a16="http://schemas.microsoft.com/office/drawing/2014/main" id="{330D244D-4033-47AE-A6BC-96616488BD3D}"/>
              </a:ext>
            </a:extLst>
          </p:cNvPr>
          <p:cNvSpPr/>
          <p:nvPr/>
        </p:nvSpPr>
        <p:spPr>
          <a:xfrm>
            <a:off x="4559640" y="3810569"/>
            <a:ext cx="542000" cy="523220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1</a:t>
            </a:r>
            <a:endParaRPr lang="th-TH" b="1" dirty="0">
              <a:solidFill>
                <a:schemeClr val="tx1"/>
              </a:solidFill>
            </a:endParaRPr>
          </a:p>
        </p:txBody>
      </p:sp>
      <p:cxnSp>
        <p:nvCxnSpPr>
          <p:cNvPr id="19" name="ตัวเชื่อมต่อตรง 18">
            <a:extLst>
              <a:ext uri="{FF2B5EF4-FFF2-40B4-BE49-F238E27FC236}">
                <a16:creationId xmlns:a16="http://schemas.microsoft.com/office/drawing/2014/main" id="{1DFB6D4E-855D-4BB9-B93D-C1BBDED7609A}"/>
              </a:ext>
            </a:extLst>
          </p:cNvPr>
          <p:cNvCxnSpPr>
            <a:cxnSpLocks/>
            <a:stCxn id="14" idx="7"/>
          </p:cNvCxnSpPr>
          <p:nvPr/>
        </p:nvCxnSpPr>
        <p:spPr>
          <a:xfrm flipV="1">
            <a:off x="4909104" y="4672763"/>
            <a:ext cx="269142" cy="84896"/>
          </a:xfrm>
          <a:prstGeom prst="line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วงรี 19">
            <a:extLst>
              <a:ext uri="{FF2B5EF4-FFF2-40B4-BE49-F238E27FC236}">
                <a16:creationId xmlns:a16="http://schemas.microsoft.com/office/drawing/2014/main" id="{DA4AD197-FFDE-4A62-8BD6-48957D21B7BA}"/>
              </a:ext>
            </a:extLst>
          </p:cNvPr>
          <p:cNvSpPr/>
          <p:nvPr/>
        </p:nvSpPr>
        <p:spPr>
          <a:xfrm>
            <a:off x="8444986" y="2074683"/>
            <a:ext cx="542000" cy="523220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2</a:t>
            </a:r>
            <a:endParaRPr lang="th-TH" b="1" dirty="0">
              <a:solidFill>
                <a:schemeClr val="tx1"/>
              </a:solidFill>
            </a:endParaRPr>
          </a:p>
        </p:txBody>
      </p:sp>
      <p:cxnSp>
        <p:nvCxnSpPr>
          <p:cNvPr id="21" name="ตัวเชื่อมต่อตรง 20">
            <a:extLst>
              <a:ext uri="{FF2B5EF4-FFF2-40B4-BE49-F238E27FC236}">
                <a16:creationId xmlns:a16="http://schemas.microsoft.com/office/drawing/2014/main" id="{3876C114-9A4B-4AAD-AB88-0092226BB8B4}"/>
              </a:ext>
            </a:extLst>
          </p:cNvPr>
          <p:cNvCxnSpPr>
            <a:cxnSpLocks/>
          </p:cNvCxnSpPr>
          <p:nvPr/>
        </p:nvCxnSpPr>
        <p:spPr>
          <a:xfrm flipH="1" flipV="1">
            <a:off x="8271164" y="1850714"/>
            <a:ext cx="225001" cy="275122"/>
          </a:xfrm>
          <a:prstGeom prst="line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วงรี 13">
            <a:extLst>
              <a:ext uri="{FF2B5EF4-FFF2-40B4-BE49-F238E27FC236}">
                <a16:creationId xmlns:a16="http://schemas.microsoft.com/office/drawing/2014/main" id="{E0A862D6-A671-4C2E-A135-F1D8CCC2DA4B}"/>
              </a:ext>
            </a:extLst>
          </p:cNvPr>
          <p:cNvSpPr/>
          <p:nvPr/>
        </p:nvSpPr>
        <p:spPr>
          <a:xfrm>
            <a:off x="4446478" y="4681035"/>
            <a:ext cx="542000" cy="523220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3</a:t>
            </a:r>
            <a:endParaRPr lang="th-TH" b="1" dirty="0">
              <a:solidFill>
                <a:schemeClr val="tx1"/>
              </a:solidFill>
            </a:endParaRPr>
          </a:p>
        </p:txBody>
      </p:sp>
      <p:sp>
        <p:nvSpPr>
          <p:cNvPr id="15" name="วงรี 14">
            <a:extLst>
              <a:ext uri="{FF2B5EF4-FFF2-40B4-BE49-F238E27FC236}">
                <a16:creationId xmlns:a16="http://schemas.microsoft.com/office/drawing/2014/main" id="{9B6DB26D-0210-4C2B-A316-9BE945567043}"/>
              </a:ext>
            </a:extLst>
          </p:cNvPr>
          <p:cNvSpPr/>
          <p:nvPr/>
        </p:nvSpPr>
        <p:spPr>
          <a:xfrm>
            <a:off x="7585462" y="2321381"/>
            <a:ext cx="542000" cy="523220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4</a:t>
            </a:r>
            <a:endParaRPr lang="th-TH" b="1" dirty="0">
              <a:solidFill>
                <a:schemeClr val="tx1"/>
              </a:solidFill>
            </a:endParaRPr>
          </a:p>
        </p:txBody>
      </p:sp>
      <p:cxnSp>
        <p:nvCxnSpPr>
          <p:cNvPr id="16" name="ตัวเชื่อมต่อตรง 15">
            <a:extLst>
              <a:ext uri="{FF2B5EF4-FFF2-40B4-BE49-F238E27FC236}">
                <a16:creationId xmlns:a16="http://schemas.microsoft.com/office/drawing/2014/main" id="{031BC939-A67E-48DB-A75E-22027A597CDB}"/>
              </a:ext>
            </a:extLst>
          </p:cNvPr>
          <p:cNvCxnSpPr>
            <a:cxnSpLocks/>
          </p:cNvCxnSpPr>
          <p:nvPr/>
        </p:nvCxnSpPr>
        <p:spPr>
          <a:xfrm flipV="1">
            <a:off x="7984813" y="1988275"/>
            <a:ext cx="210137" cy="390466"/>
          </a:xfrm>
          <a:prstGeom prst="line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6367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17A9A7EA-CB4B-4FF2-901E-4485906EC98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47736" y="982826"/>
            <a:ext cx="6871855" cy="5548248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5AE4B07-0155-4AB4-B5D9-71EC60270546}"/>
              </a:ext>
            </a:extLst>
          </p:cNvPr>
          <p:cNvSpPr txBox="1">
            <a:spLocks/>
          </p:cNvSpPr>
          <p:nvPr/>
        </p:nvSpPr>
        <p:spPr>
          <a:xfrm>
            <a:off x="431889" y="783279"/>
            <a:ext cx="4167820" cy="52914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thaiDist">
              <a:buFont typeface="Wingdings" panose="05000000000000000000" pitchFamily="2" charset="2"/>
              <a:buChar char="q"/>
            </a:pP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การใส่สีพื้นหลังเซลล์  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ใส่สีพื้นหลังของเซลล์ ในรายการใบส่งของ และราการสินค้า ได้ดังนี้</a:t>
            </a:r>
          </a:p>
          <a:p>
            <a:pPr algn="thaiDist">
              <a:buFont typeface="Wingdings" panose="05000000000000000000" pitchFamily="2" charset="2"/>
              <a:buChar char="q"/>
            </a:pPr>
            <a:endParaRPr lang="th-TH" sz="2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290513" indent="-290513" algn="thaiDist">
              <a:buAutoNum type="arabicPeriod"/>
            </a:pP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ระบายช่วงเซลล์ </a:t>
            </a:r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A8:I9</a:t>
            </a:r>
            <a:endParaRPr lang="th-TH" sz="2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290513" indent="-290513" algn="thaiDist">
              <a:buAutoNum type="arabicPeriod"/>
            </a:pP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จากเมนู  หน้าแรก คลิกปุ่ม กระป๋องสีพื้น เลือกสีน้ำเงิน </a:t>
            </a:r>
          </a:p>
          <a:p>
            <a:pPr marL="290513" indent="-290513" algn="thaiDist">
              <a:buAutoNum type="arabicPeriod"/>
            </a:pP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ระบายช่วงเซลล์ </a:t>
            </a:r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A18:I19 </a:t>
            </a:r>
          </a:p>
          <a:p>
            <a:pPr marL="290513" indent="-290513" algn="thaiDist">
              <a:buAutoNum type="arabicPeriod"/>
            </a:pP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กำหนดสีเหมือนลำดับที่ </a:t>
            </a:r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2 </a:t>
            </a:r>
            <a:endParaRPr lang="th-TH" sz="2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 algn="thaiDist">
              <a:buNone/>
            </a:pPr>
            <a:endParaRPr lang="th-TH" sz="2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 algn="thaiDist">
              <a:buNone/>
            </a:pPr>
            <a:endParaRPr lang="th-TH" sz="2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id="{D7388ACE-92EA-4497-90D8-9DD2335D7D33}"/>
              </a:ext>
            </a:extLst>
          </p:cNvPr>
          <p:cNvSpPr txBox="1"/>
          <p:nvPr/>
        </p:nvSpPr>
        <p:spPr>
          <a:xfrm>
            <a:off x="1655618" y="6579565"/>
            <a:ext cx="8880763" cy="307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600" dirty="0">
                <a:solidFill>
                  <a:schemeClr val="bg1"/>
                </a:solidFill>
              </a:rPr>
              <a:t>หากพบว่ามีการคัดลอกผลงานจากที่ใดๆ โดยไม่มีการอ้างอิงในสื่อการสอนนี้ ข้าพเจ้า นายโสภณ มหาเจริญ ขอเป็นผู้รับผิดชอบแต่เพียงผู้เดียว</a:t>
            </a:r>
          </a:p>
        </p:txBody>
      </p:sp>
      <p:cxnSp>
        <p:nvCxnSpPr>
          <p:cNvPr id="12" name="ตัวเชื่อมต่อตรง 11">
            <a:extLst>
              <a:ext uri="{FF2B5EF4-FFF2-40B4-BE49-F238E27FC236}">
                <a16:creationId xmlns:a16="http://schemas.microsoft.com/office/drawing/2014/main" id="{D1D1329F-773C-4469-AF14-B73EB85DB5BF}"/>
              </a:ext>
            </a:extLst>
          </p:cNvPr>
          <p:cNvCxnSpPr>
            <a:cxnSpLocks/>
            <a:stCxn id="13" idx="5"/>
          </p:cNvCxnSpPr>
          <p:nvPr/>
        </p:nvCxnSpPr>
        <p:spPr>
          <a:xfrm>
            <a:off x="5022266" y="4257165"/>
            <a:ext cx="284025" cy="203999"/>
          </a:xfrm>
          <a:prstGeom prst="line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วงรี 12">
            <a:extLst>
              <a:ext uri="{FF2B5EF4-FFF2-40B4-BE49-F238E27FC236}">
                <a16:creationId xmlns:a16="http://schemas.microsoft.com/office/drawing/2014/main" id="{330D244D-4033-47AE-A6BC-96616488BD3D}"/>
              </a:ext>
            </a:extLst>
          </p:cNvPr>
          <p:cNvSpPr/>
          <p:nvPr/>
        </p:nvSpPr>
        <p:spPr>
          <a:xfrm>
            <a:off x="4559640" y="3810569"/>
            <a:ext cx="542000" cy="523220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1</a:t>
            </a:r>
            <a:endParaRPr lang="th-TH" b="1" dirty="0">
              <a:solidFill>
                <a:schemeClr val="tx1"/>
              </a:solidFill>
            </a:endParaRPr>
          </a:p>
        </p:txBody>
      </p:sp>
      <p:cxnSp>
        <p:nvCxnSpPr>
          <p:cNvPr id="19" name="ตัวเชื่อมต่อตรง 18">
            <a:extLst>
              <a:ext uri="{FF2B5EF4-FFF2-40B4-BE49-F238E27FC236}">
                <a16:creationId xmlns:a16="http://schemas.microsoft.com/office/drawing/2014/main" id="{1DFB6D4E-855D-4BB9-B93D-C1BBDED7609A}"/>
              </a:ext>
            </a:extLst>
          </p:cNvPr>
          <p:cNvCxnSpPr>
            <a:cxnSpLocks/>
          </p:cNvCxnSpPr>
          <p:nvPr/>
        </p:nvCxnSpPr>
        <p:spPr>
          <a:xfrm flipV="1">
            <a:off x="2757221" y="5762287"/>
            <a:ext cx="263070" cy="130816"/>
          </a:xfrm>
          <a:prstGeom prst="line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วงรี 19">
            <a:extLst>
              <a:ext uri="{FF2B5EF4-FFF2-40B4-BE49-F238E27FC236}">
                <a16:creationId xmlns:a16="http://schemas.microsoft.com/office/drawing/2014/main" id="{DA4AD197-FFDE-4A62-8BD6-48957D21B7BA}"/>
              </a:ext>
            </a:extLst>
          </p:cNvPr>
          <p:cNvSpPr/>
          <p:nvPr/>
        </p:nvSpPr>
        <p:spPr>
          <a:xfrm>
            <a:off x="5553999" y="2485449"/>
            <a:ext cx="542000" cy="523220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2</a:t>
            </a:r>
            <a:endParaRPr lang="th-TH" b="1" dirty="0">
              <a:solidFill>
                <a:schemeClr val="tx1"/>
              </a:solidFill>
            </a:endParaRPr>
          </a:p>
        </p:txBody>
      </p:sp>
      <p:cxnSp>
        <p:nvCxnSpPr>
          <p:cNvPr id="21" name="ตัวเชื่อมต่อตรง 20">
            <a:extLst>
              <a:ext uri="{FF2B5EF4-FFF2-40B4-BE49-F238E27FC236}">
                <a16:creationId xmlns:a16="http://schemas.microsoft.com/office/drawing/2014/main" id="{3876C114-9A4B-4AAD-AB88-0092226BB8B4}"/>
              </a:ext>
            </a:extLst>
          </p:cNvPr>
          <p:cNvCxnSpPr>
            <a:cxnSpLocks/>
          </p:cNvCxnSpPr>
          <p:nvPr/>
        </p:nvCxnSpPr>
        <p:spPr>
          <a:xfrm flipV="1">
            <a:off x="5954423" y="2210327"/>
            <a:ext cx="293975" cy="275122"/>
          </a:xfrm>
          <a:prstGeom prst="line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วงรี 13">
            <a:extLst>
              <a:ext uri="{FF2B5EF4-FFF2-40B4-BE49-F238E27FC236}">
                <a16:creationId xmlns:a16="http://schemas.microsoft.com/office/drawing/2014/main" id="{E0A862D6-A671-4C2E-A135-F1D8CCC2DA4B}"/>
              </a:ext>
            </a:extLst>
          </p:cNvPr>
          <p:cNvSpPr/>
          <p:nvPr/>
        </p:nvSpPr>
        <p:spPr>
          <a:xfrm>
            <a:off x="2209394" y="5675052"/>
            <a:ext cx="542000" cy="523220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3</a:t>
            </a:r>
            <a:endParaRPr lang="th-TH" b="1" dirty="0">
              <a:solidFill>
                <a:schemeClr val="tx1"/>
              </a:solidFill>
            </a:endParaRPr>
          </a:p>
        </p:txBody>
      </p:sp>
      <p:sp>
        <p:nvSpPr>
          <p:cNvPr id="15" name="วงรี 14">
            <a:extLst>
              <a:ext uri="{FF2B5EF4-FFF2-40B4-BE49-F238E27FC236}">
                <a16:creationId xmlns:a16="http://schemas.microsoft.com/office/drawing/2014/main" id="{9B6DB26D-0210-4C2B-A316-9BE945567043}"/>
              </a:ext>
            </a:extLst>
          </p:cNvPr>
          <p:cNvSpPr/>
          <p:nvPr/>
        </p:nvSpPr>
        <p:spPr>
          <a:xfrm>
            <a:off x="5101640" y="2600467"/>
            <a:ext cx="542000" cy="523220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4</a:t>
            </a:r>
            <a:endParaRPr lang="th-TH" b="1" dirty="0">
              <a:solidFill>
                <a:schemeClr val="tx1"/>
              </a:solidFill>
            </a:endParaRPr>
          </a:p>
        </p:txBody>
      </p:sp>
      <p:cxnSp>
        <p:nvCxnSpPr>
          <p:cNvPr id="16" name="ตัวเชื่อมต่อตรง 15">
            <a:extLst>
              <a:ext uri="{FF2B5EF4-FFF2-40B4-BE49-F238E27FC236}">
                <a16:creationId xmlns:a16="http://schemas.microsoft.com/office/drawing/2014/main" id="{031BC939-A67E-48DB-A75E-22027A597CDB}"/>
              </a:ext>
            </a:extLst>
          </p:cNvPr>
          <p:cNvCxnSpPr>
            <a:cxnSpLocks/>
            <a:stCxn id="20" idx="6"/>
          </p:cNvCxnSpPr>
          <p:nvPr/>
        </p:nvCxnSpPr>
        <p:spPr>
          <a:xfrm flipV="1">
            <a:off x="6095999" y="2584807"/>
            <a:ext cx="849800" cy="162252"/>
          </a:xfrm>
          <a:prstGeom prst="line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0230BDD1-1DC7-44E6-A294-10D5490F798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20291" y="5557732"/>
            <a:ext cx="6714018" cy="7187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4611123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830D8682-B822-4154-A60A-65198D5A5A7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30640" y="954603"/>
            <a:ext cx="6927274" cy="5534394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5AE4B07-0155-4AB4-B5D9-71EC60270546}"/>
              </a:ext>
            </a:extLst>
          </p:cNvPr>
          <p:cNvSpPr txBox="1">
            <a:spLocks/>
          </p:cNvSpPr>
          <p:nvPr/>
        </p:nvSpPr>
        <p:spPr>
          <a:xfrm>
            <a:off x="431889" y="783279"/>
            <a:ext cx="4167820" cy="52914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thaiDist">
              <a:buFont typeface="Wingdings" panose="05000000000000000000" pitchFamily="2" charset="2"/>
              <a:buChar char="q"/>
            </a:pP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การตีเส้นกรอบเซลล์   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ต่อไปให้ทำการตีเส้นกรอบเซลล์สำหรับช่องใส่รายการสินค้า ตำแหน่งด้านล่างของหัวข้อรายการ ทำได้ดังนี้</a:t>
            </a:r>
          </a:p>
          <a:p>
            <a:pPr algn="thaiDist">
              <a:buFont typeface="Wingdings" panose="05000000000000000000" pitchFamily="2" charset="2"/>
              <a:buChar char="q"/>
            </a:pPr>
            <a:endParaRPr lang="th-TH" sz="2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290513" indent="-290513" algn="thaiDist">
              <a:buAutoNum type="arabicPeriod"/>
            </a:pP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ระบายช่วงเซลล์ </a:t>
            </a:r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A20:I33 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(สามารถเพิ่ม/ลดทีหลังได้)</a:t>
            </a:r>
          </a:p>
          <a:p>
            <a:pPr marL="290513" indent="-290513" algn="thaiDist">
              <a:buAutoNum type="arabicPeriod"/>
            </a:pP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จากเมนู  หน้าแรก คลิกปุ่ม เส้นขอบ เลือก เส้นขอบทั้งหมด </a:t>
            </a:r>
          </a:p>
          <a:p>
            <a:pPr marL="0" indent="0" algn="thaiDist">
              <a:buNone/>
            </a:pPr>
            <a:endParaRPr lang="th-TH" sz="2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 algn="thaiDist">
              <a:buNone/>
            </a:pPr>
            <a:endParaRPr lang="th-TH" sz="2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id="{D7388ACE-92EA-4497-90D8-9DD2335D7D33}"/>
              </a:ext>
            </a:extLst>
          </p:cNvPr>
          <p:cNvSpPr txBox="1"/>
          <p:nvPr/>
        </p:nvSpPr>
        <p:spPr>
          <a:xfrm>
            <a:off x="1655618" y="6579565"/>
            <a:ext cx="8880763" cy="307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600" dirty="0">
                <a:solidFill>
                  <a:schemeClr val="bg1"/>
                </a:solidFill>
              </a:rPr>
              <a:t>หากพบว่ามีการคัดลอกผลงานจากที่ใดๆ โดยไม่มีการอ้างอิงในสื่อการสอนนี้ ข้าพเจ้า นายโสภณ มหาเจริญ ขอเป็นผู้รับผิดชอบแต่เพียงผู้เดียว</a:t>
            </a:r>
          </a:p>
        </p:txBody>
      </p:sp>
      <p:cxnSp>
        <p:nvCxnSpPr>
          <p:cNvPr id="12" name="ตัวเชื่อมต่อตรง 11">
            <a:extLst>
              <a:ext uri="{FF2B5EF4-FFF2-40B4-BE49-F238E27FC236}">
                <a16:creationId xmlns:a16="http://schemas.microsoft.com/office/drawing/2014/main" id="{D1D1329F-773C-4469-AF14-B73EB85DB5BF}"/>
              </a:ext>
            </a:extLst>
          </p:cNvPr>
          <p:cNvCxnSpPr>
            <a:cxnSpLocks/>
            <a:endCxn id="3" idx="1"/>
          </p:cNvCxnSpPr>
          <p:nvPr/>
        </p:nvCxnSpPr>
        <p:spPr>
          <a:xfrm flipV="1">
            <a:off x="4597437" y="3721800"/>
            <a:ext cx="233203" cy="158250"/>
          </a:xfrm>
          <a:prstGeom prst="line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วงรี 12">
            <a:extLst>
              <a:ext uri="{FF2B5EF4-FFF2-40B4-BE49-F238E27FC236}">
                <a16:creationId xmlns:a16="http://schemas.microsoft.com/office/drawing/2014/main" id="{330D244D-4033-47AE-A6BC-96616488BD3D}"/>
              </a:ext>
            </a:extLst>
          </p:cNvPr>
          <p:cNvSpPr/>
          <p:nvPr/>
        </p:nvSpPr>
        <p:spPr>
          <a:xfrm>
            <a:off x="4091997" y="3720439"/>
            <a:ext cx="542000" cy="523220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1</a:t>
            </a:r>
            <a:endParaRPr lang="th-TH" b="1" dirty="0">
              <a:solidFill>
                <a:schemeClr val="tx1"/>
              </a:solidFill>
            </a:endParaRPr>
          </a:p>
        </p:txBody>
      </p:sp>
      <p:sp>
        <p:nvSpPr>
          <p:cNvPr id="20" name="วงรี 19">
            <a:extLst>
              <a:ext uri="{FF2B5EF4-FFF2-40B4-BE49-F238E27FC236}">
                <a16:creationId xmlns:a16="http://schemas.microsoft.com/office/drawing/2014/main" id="{DA4AD197-FFDE-4A62-8BD6-48957D21B7BA}"/>
              </a:ext>
            </a:extLst>
          </p:cNvPr>
          <p:cNvSpPr/>
          <p:nvPr/>
        </p:nvSpPr>
        <p:spPr>
          <a:xfrm>
            <a:off x="6767423" y="2261202"/>
            <a:ext cx="542000" cy="523220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2</a:t>
            </a:r>
            <a:endParaRPr lang="th-TH" b="1" dirty="0">
              <a:solidFill>
                <a:schemeClr val="tx1"/>
              </a:solidFill>
            </a:endParaRPr>
          </a:p>
        </p:txBody>
      </p:sp>
      <p:cxnSp>
        <p:nvCxnSpPr>
          <p:cNvPr id="21" name="ตัวเชื่อมต่อตรง 20">
            <a:extLst>
              <a:ext uri="{FF2B5EF4-FFF2-40B4-BE49-F238E27FC236}">
                <a16:creationId xmlns:a16="http://schemas.microsoft.com/office/drawing/2014/main" id="{3876C114-9A4B-4AAD-AB88-0092226BB8B4}"/>
              </a:ext>
            </a:extLst>
          </p:cNvPr>
          <p:cNvCxnSpPr>
            <a:cxnSpLocks/>
          </p:cNvCxnSpPr>
          <p:nvPr/>
        </p:nvCxnSpPr>
        <p:spPr>
          <a:xfrm>
            <a:off x="7061398" y="2823965"/>
            <a:ext cx="0" cy="839399"/>
          </a:xfrm>
          <a:prstGeom prst="line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ตัวเชื่อมต่อตรง 15">
            <a:extLst>
              <a:ext uri="{FF2B5EF4-FFF2-40B4-BE49-F238E27FC236}">
                <a16:creationId xmlns:a16="http://schemas.microsoft.com/office/drawing/2014/main" id="{031BC939-A67E-48DB-A75E-22027A597CDB}"/>
              </a:ext>
            </a:extLst>
          </p:cNvPr>
          <p:cNvCxnSpPr>
            <a:cxnSpLocks/>
          </p:cNvCxnSpPr>
          <p:nvPr/>
        </p:nvCxnSpPr>
        <p:spPr>
          <a:xfrm flipH="1" flipV="1">
            <a:off x="5915891" y="1526777"/>
            <a:ext cx="968632" cy="795780"/>
          </a:xfrm>
          <a:prstGeom prst="line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รูปภาพ 8">
            <a:extLst>
              <a:ext uri="{FF2B5EF4-FFF2-40B4-BE49-F238E27FC236}">
                <a16:creationId xmlns:a16="http://schemas.microsoft.com/office/drawing/2014/main" id="{C26FEA9C-3A2F-4EAD-86FD-47F10F583DC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20291" y="4614240"/>
            <a:ext cx="3762041" cy="19257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210082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โปรแกรมตารางคำนวณ</a:t>
            </a:r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thaiDist">
              <a:buNone/>
            </a:pP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Microsoft Excel (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ไมโครซอฟท์ เอ</a:t>
            </a:r>
            <a:r>
              <a:rPr lang="th-TH" sz="32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็กเซล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) เป็นโปรแกรมตารางคำนวณอิเล็กทรอนิกส์ </a:t>
            </a:r>
            <a:r>
              <a:rPr lang="th-TH" sz="32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สเป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รดชีต (</a:t>
            </a:r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spreadsheet) 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ที่ใช้เก็บบันทึกข้อมูลในลักษณะต่างๆ ในรูปแบบการคำนวณ โดยจะเก็บข้อมูลลงในช่องตารางสี่เหลี่ยมที่เรียกว่า เซลล์ (</a:t>
            </a:r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Cell)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โดยความสามารถของโปรแกรมตารางคำนวณนี้จะมีความสามารถนำเอาเซลล์มาอ้างอิงแต่ละเซลล์ใส่ในสูตร เพื่อให้โปรแกรมคำนวณหาผลลัพธ์จากข้อมูลที่บันทึกไว้ได้</a:t>
            </a:r>
          </a:p>
        </p:txBody>
      </p:sp>
      <p:sp>
        <p:nvSpPr>
          <p:cNvPr id="4" name="กล่องข้อความ 3">
            <a:extLst>
              <a:ext uri="{FF2B5EF4-FFF2-40B4-BE49-F238E27FC236}">
                <a16:creationId xmlns:a16="http://schemas.microsoft.com/office/drawing/2014/main" id="{4B006737-0715-49D8-9148-2AAF146B6347}"/>
              </a:ext>
            </a:extLst>
          </p:cNvPr>
          <p:cNvSpPr txBox="1"/>
          <p:nvPr/>
        </p:nvSpPr>
        <p:spPr>
          <a:xfrm>
            <a:off x="1655618" y="6579565"/>
            <a:ext cx="8880763" cy="307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600" dirty="0">
                <a:solidFill>
                  <a:schemeClr val="bg1"/>
                </a:solidFill>
              </a:rPr>
              <a:t>หากพบว่ามีการคัดลอกผลงานจากที่ใดๆ โดยไม่มีการอ้างอิงในสื่อการสอนนี้ ข้าพเจ้า นายโสภณ มหาเจริญ ขอเป็นผู้รับผิดชอบแต่เพียงผู้เดียว</a:t>
            </a:r>
          </a:p>
        </p:txBody>
      </p:sp>
    </p:spTree>
    <p:extLst>
      <p:ext uri="{BB962C8B-B14F-4D97-AF65-F5344CB8AC3E}">
        <p14:creationId xmlns:p14="http://schemas.microsoft.com/office/powerpoint/2010/main" val="161412741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รูปภาพ 14">
            <a:extLst>
              <a:ext uri="{FF2B5EF4-FFF2-40B4-BE49-F238E27FC236}">
                <a16:creationId xmlns:a16="http://schemas.microsoft.com/office/drawing/2014/main" id="{62BBDABB-EE4E-471B-A2B0-D21C36DA36B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3665" y="4000135"/>
            <a:ext cx="4789946" cy="2327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687F8CC4-75D2-4915-8581-63C42C7AAE0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00729" y="953241"/>
            <a:ext cx="6858000" cy="5534395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5AE4B07-0155-4AB4-B5D9-71EC60270546}"/>
              </a:ext>
            </a:extLst>
          </p:cNvPr>
          <p:cNvSpPr txBox="1">
            <a:spLocks/>
          </p:cNvSpPr>
          <p:nvPr/>
        </p:nvSpPr>
        <p:spPr>
          <a:xfrm>
            <a:off x="431889" y="530857"/>
            <a:ext cx="4167820" cy="52914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thaiDist">
              <a:buFont typeface="Wingdings" panose="05000000000000000000" pitchFamily="2" charset="2"/>
              <a:buChar char="q"/>
            </a:pP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การลบเส้น  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เมื่อได้เส้นขอบต่างๆ ในการป้อนข้อมูลแล้ว จะมีบางเส้นที่ไม่ต้องการคือเส้นในช่องรายการแนวตั้ง สามารถลบได้ดังนี้</a:t>
            </a:r>
            <a:endParaRPr lang="th-TH" sz="2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290513" indent="-290513" algn="thaiDist">
              <a:buAutoNum type="arabicPeriod"/>
            </a:pP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จากเมนู  หน้าแรก คลิกปุ่ม เส้นขอบ เลือก เส้นขอบทั้งหมด </a:t>
            </a:r>
          </a:p>
          <a:p>
            <a:pPr marL="290513" indent="-290513" algn="thaiDist">
              <a:buAutoNum type="arabicPeriod"/>
            </a:pP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นำไอคอนรูปยางลบ มาวางที่ตำแหน่งเส้นแนวตั้งที่จะลบ กดเมาส์ค้างแล้วลากลง ทำทุกเส้นที่ต้องการลบ </a:t>
            </a:r>
          </a:p>
          <a:p>
            <a:pPr marL="0" indent="0" algn="thaiDist">
              <a:buNone/>
            </a:pPr>
            <a:endParaRPr lang="th-TH" sz="2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 algn="thaiDist">
              <a:buNone/>
            </a:pPr>
            <a:endParaRPr lang="th-TH" sz="2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id="{D7388ACE-92EA-4497-90D8-9DD2335D7D33}"/>
              </a:ext>
            </a:extLst>
          </p:cNvPr>
          <p:cNvSpPr txBox="1"/>
          <p:nvPr/>
        </p:nvSpPr>
        <p:spPr>
          <a:xfrm>
            <a:off x="1655618" y="6579565"/>
            <a:ext cx="8880763" cy="307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600" dirty="0">
                <a:solidFill>
                  <a:schemeClr val="bg1"/>
                </a:solidFill>
              </a:rPr>
              <a:t>หากพบว่ามีการคัดลอกผลงานจากที่ใดๆ โดยไม่มีการอ้างอิงในสื่อการสอนนี้ ข้าพเจ้า นายโสภณ มหาเจริญ ขอเป็นผู้รับผิดชอบแต่เพียงผู้เดียว</a:t>
            </a:r>
          </a:p>
        </p:txBody>
      </p:sp>
      <p:cxnSp>
        <p:nvCxnSpPr>
          <p:cNvPr id="12" name="ตัวเชื่อมต่อตรง 11">
            <a:extLst>
              <a:ext uri="{FF2B5EF4-FFF2-40B4-BE49-F238E27FC236}">
                <a16:creationId xmlns:a16="http://schemas.microsoft.com/office/drawing/2014/main" id="{D1D1329F-773C-4469-AF14-B73EB85DB5BF}"/>
              </a:ext>
            </a:extLst>
          </p:cNvPr>
          <p:cNvCxnSpPr>
            <a:cxnSpLocks/>
          </p:cNvCxnSpPr>
          <p:nvPr/>
        </p:nvCxnSpPr>
        <p:spPr>
          <a:xfrm flipV="1">
            <a:off x="1147655" y="4569525"/>
            <a:ext cx="257218" cy="331547"/>
          </a:xfrm>
          <a:prstGeom prst="line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วงรี 12">
            <a:extLst>
              <a:ext uri="{FF2B5EF4-FFF2-40B4-BE49-F238E27FC236}">
                <a16:creationId xmlns:a16="http://schemas.microsoft.com/office/drawing/2014/main" id="{330D244D-4033-47AE-A6BC-96616488BD3D}"/>
              </a:ext>
            </a:extLst>
          </p:cNvPr>
          <p:cNvSpPr/>
          <p:nvPr/>
        </p:nvSpPr>
        <p:spPr>
          <a:xfrm>
            <a:off x="7332398" y="3468017"/>
            <a:ext cx="542000" cy="523220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1</a:t>
            </a:r>
            <a:endParaRPr lang="th-TH" b="1" dirty="0">
              <a:solidFill>
                <a:schemeClr val="tx1"/>
              </a:solidFill>
            </a:endParaRPr>
          </a:p>
        </p:txBody>
      </p:sp>
      <p:sp>
        <p:nvSpPr>
          <p:cNvPr id="20" name="วงรี 19">
            <a:extLst>
              <a:ext uri="{FF2B5EF4-FFF2-40B4-BE49-F238E27FC236}">
                <a16:creationId xmlns:a16="http://schemas.microsoft.com/office/drawing/2014/main" id="{DA4AD197-FFDE-4A62-8BD6-48957D21B7BA}"/>
              </a:ext>
            </a:extLst>
          </p:cNvPr>
          <p:cNvSpPr/>
          <p:nvPr/>
        </p:nvSpPr>
        <p:spPr>
          <a:xfrm>
            <a:off x="664614" y="4821947"/>
            <a:ext cx="507534" cy="516236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2</a:t>
            </a:r>
            <a:endParaRPr lang="th-TH" b="1" dirty="0">
              <a:solidFill>
                <a:schemeClr val="tx1"/>
              </a:solidFill>
            </a:endParaRPr>
          </a:p>
        </p:txBody>
      </p:sp>
      <p:cxnSp>
        <p:nvCxnSpPr>
          <p:cNvPr id="21" name="ตัวเชื่อมต่อตรง 20">
            <a:extLst>
              <a:ext uri="{FF2B5EF4-FFF2-40B4-BE49-F238E27FC236}">
                <a16:creationId xmlns:a16="http://schemas.microsoft.com/office/drawing/2014/main" id="{3876C114-9A4B-4AAD-AB88-0092226BB8B4}"/>
              </a:ext>
            </a:extLst>
          </p:cNvPr>
          <p:cNvCxnSpPr>
            <a:cxnSpLocks/>
          </p:cNvCxnSpPr>
          <p:nvPr/>
        </p:nvCxnSpPr>
        <p:spPr>
          <a:xfrm>
            <a:off x="7603398" y="3982049"/>
            <a:ext cx="0" cy="2092672"/>
          </a:xfrm>
          <a:prstGeom prst="line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ตัวเชื่อมต่อตรง 15">
            <a:extLst>
              <a:ext uri="{FF2B5EF4-FFF2-40B4-BE49-F238E27FC236}">
                <a16:creationId xmlns:a16="http://schemas.microsoft.com/office/drawing/2014/main" id="{031BC939-A67E-48DB-A75E-22027A597CDB}"/>
              </a:ext>
            </a:extLst>
          </p:cNvPr>
          <p:cNvCxnSpPr>
            <a:cxnSpLocks/>
          </p:cNvCxnSpPr>
          <p:nvPr/>
        </p:nvCxnSpPr>
        <p:spPr>
          <a:xfrm flipH="1" flipV="1">
            <a:off x="6317673" y="2230582"/>
            <a:ext cx="1177636" cy="1198419"/>
          </a:xfrm>
          <a:prstGeom prst="line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ตัวเชื่อมต่อตรง 21">
            <a:extLst>
              <a:ext uri="{FF2B5EF4-FFF2-40B4-BE49-F238E27FC236}">
                <a16:creationId xmlns:a16="http://schemas.microsoft.com/office/drawing/2014/main" id="{C08F5393-D1F3-4CB3-93C0-25E7E4A20EA6}"/>
              </a:ext>
            </a:extLst>
          </p:cNvPr>
          <p:cNvCxnSpPr>
            <a:cxnSpLocks/>
          </p:cNvCxnSpPr>
          <p:nvPr/>
        </p:nvCxnSpPr>
        <p:spPr>
          <a:xfrm>
            <a:off x="1443148" y="4821947"/>
            <a:ext cx="0" cy="1113592"/>
          </a:xfrm>
          <a:prstGeom prst="line">
            <a:avLst/>
          </a:prstGeom>
          <a:ln w="28575">
            <a:solidFill>
              <a:srgbClr val="FF0000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ตัวเชื่อมต่อตรง 22">
            <a:extLst>
              <a:ext uri="{FF2B5EF4-FFF2-40B4-BE49-F238E27FC236}">
                <a16:creationId xmlns:a16="http://schemas.microsoft.com/office/drawing/2014/main" id="{2F4ACE6D-8242-4288-AE02-BE53C19FB8B0}"/>
              </a:ext>
            </a:extLst>
          </p:cNvPr>
          <p:cNvCxnSpPr>
            <a:cxnSpLocks/>
          </p:cNvCxnSpPr>
          <p:nvPr/>
        </p:nvCxnSpPr>
        <p:spPr>
          <a:xfrm>
            <a:off x="1983475" y="4606843"/>
            <a:ext cx="0" cy="1113592"/>
          </a:xfrm>
          <a:prstGeom prst="line">
            <a:avLst/>
          </a:prstGeom>
          <a:ln w="28575">
            <a:solidFill>
              <a:srgbClr val="FF0000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ตัวเชื่อมต่อตรง 23">
            <a:extLst>
              <a:ext uri="{FF2B5EF4-FFF2-40B4-BE49-F238E27FC236}">
                <a16:creationId xmlns:a16="http://schemas.microsoft.com/office/drawing/2014/main" id="{2DAB9A28-551F-4208-9280-0BBA704B393A}"/>
              </a:ext>
            </a:extLst>
          </p:cNvPr>
          <p:cNvCxnSpPr>
            <a:cxnSpLocks/>
          </p:cNvCxnSpPr>
          <p:nvPr/>
        </p:nvCxnSpPr>
        <p:spPr>
          <a:xfrm>
            <a:off x="2515799" y="4748121"/>
            <a:ext cx="0" cy="1113592"/>
          </a:xfrm>
          <a:prstGeom prst="line">
            <a:avLst/>
          </a:prstGeom>
          <a:ln w="28575">
            <a:solidFill>
              <a:srgbClr val="FF0000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ตัวเชื่อมต่อตรง 24">
            <a:extLst>
              <a:ext uri="{FF2B5EF4-FFF2-40B4-BE49-F238E27FC236}">
                <a16:creationId xmlns:a16="http://schemas.microsoft.com/office/drawing/2014/main" id="{977288D1-2DB6-42F6-9E5B-87911AFBF088}"/>
              </a:ext>
            </a:extLst>
          </p:cNvPr>
          <p:cNvCxnSpPr>
            <a:cxnSpLocks/>
          </p:cNvCxnSpPr>
          <p:nvPr/>
        </p:nvCxnSpPr>
        <p:spPr>
          <a:xfrm>
            <a:off x="2994857" y="4866690"/>
            <a:ext cx="0" cy="1113592"/>
          </a:xfrm>
          <a:prstGeom prst="line">
            <a:avLst/>
          </a:prstGeom>
          <a:ln w="28575">
            <a:solidFill>
              <a:srgbClr val="FF0000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792809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รูปภาพ 30">
            <a:extLst>
              <a:ext uri="{FF2B5EF4-FFF2-40B4-BE49-F238E27FC236}">
                <a16:creationId xmlns:a16="http://schemas.microsoft.com/office/drawing/2014/main" id="{A3FC97D8-1A8D-4774-86AD-A586C83FCE1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40"/>
          <a:stretch/>
        </p:blipFill>
        <p:spPr>
          <a:xfrm>
            <a:off x="5101640" y="1948717"/>
            <a:ext cx="6912010" cy="3339180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5AE4B07-0155-4AB4-B5D9-71EC60270546}"/>
              </a:ext>
            </a:extLst>
          </p:cNvPr>
          <p:cNvSpPr txBox="1">
            <a:spLocks/>
          </p:cNvSpPr>
          <p:nvPr/>
        </p:nvSpPr>
        <p:spPr>
          <a:xfrm>
            <a:off x="431889" y="964897"/>
            <a:ext cx="4167820" cy="51098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thaiDist">
              <a:buFont typeface="Wingdings" panose="05000000000000000000" pitchFamily="2" charset="2"/>
              <a:buChar char="q"/>
            </a:pP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การใส่สูตรคำนวณ 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ใน</a:t>
            </a:r>
            <a:r>
              <a:rPr lang="th-TH" sz="24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การทำ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เอกสารใบส่งของจะต้องมีการคำนวณรายการสินค้าได้แก่ ราคา </a:t>
            </a:r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x 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จำนวนสินค้า , ราคาสินค้ารวม รวมถึงการแปลงจำนวนวนเงินจากตัวเลขเป็นตัวอักษร ซึ่งกระบวนการทั้งหมดจะได้ศึกษากันในหัวข้อต่อไป</a:t>
            </a:r>
          </a:p>
          <a:p>
            <a:pPr algn="thaiDist">
              <a:buFont typeface="Wingdings" panose="05000000000000000000" pitchFamily="2" charset="2"/>
              <a:buChar char="q"/>
            </a:pPr>
            <a:endParaRPr lang="th-TH" sz="2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 algn="thaiDist">
              <a:buNone/>
            </a:pPr>
            <a:endParaRPr lang="th-TH" sz="2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 algn="thaiDist">
              <a:buNone/>
            </a:pPr>
            <a:endParaRPr lang="th-TH" sz="2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id="{D7388ACE-92EA-4497-90D8-9DD2335D7D33}"/>
              </a:ext>
            </a:extLst>
          </p:cNvPr>
          <p:cNvSpPr txBox="1"/>
          <p:nvPr/>
        </p:nvSpPr>
        <p:spPr>
          <a:xfrm>
            <a:off x="1655618" y="6579565"/>
            <a:ext cx="8880763" cy="307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600" dirty="0">
                <a:solidFill>
                  <a:schemeClr val="bg1"/>
                </a:solidFill>
              </a:rPr>
              <a:t>หากพบว่ามีการคัดลอกผลงานจากที่ใดๆ โดยไม่มีการอ้างอิงในสื่อการสอนนี้ ข้าพเจ้า นายโสภณ มหาเจริญ ขอเป็นผู้รับผิดชอบแต่เพียงผู้เดียว</a:t>
            </a:r>
          </a:p>
        </p:txBody>
      </p:sp>
      <p:cxnSp>
        <p:nvCxnSpPr>
          <p:cNvPr id="22" name="ตัวเชื่อมต่อตรง 21">
            <a:extLst>
              <a:ext uri="{FF2B5EF4-FFF2-40B4-BE49-F238E27FC236}">
                <a16:creationId xmlns:a16="http://schemas.microsoft.com/office/drawing/2014/main" id="{0234A4A3-A0B2-4007-A348-B7EA68192B76}"/>
              </a:ext>
            </a:extLst>
          </p:cNvPr>
          <p:cNvCxnSpPr>
            <a:cxnSpLocks/>
          </p:cNvCxnSpPr>
          <p:nvPr/>
        </p:nvCxnSpPr>
        <p:spPr>
          <a:xfrm flipH="1" flipV="1">
            <a:off x="10422400" y="1663277"/>
            <a:ext cx="662911" cy="2160715"/>
          </a:xfrm>
          <a:prstGeom prst="line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สี่เหลี่ยมผืนผ้า 22">
            <a:extLst>
              <a:ext uri="{FF2B5EF4-FFF2-40B4-BE49-F238E27FC236}">
                <a16:creationId xmlns:a16="http://schemas.microsoft.com/office/drawing/2014/main" id="{1F765C5E-68B8-4391-A032-833D20ADF0F5}"/>
              </a:ext>
            </a:extLst>
          </p:cNvPr>
          <p:cNvSpPr/>
          <p:nvPr/>
        </p:nvSpPr>
        <p:spPr>
          <a:xfrm>
            <a:off x="9522932" y="3838120"/>
            <a:ext cx="2490718" cy="25683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17" name="รูปภาพ 16">
            <a:extLst>
              <a:ext uri="{FF2B5EF4-FFF2-40B4-BE49-F238E27FC236}">
                <a16:creationId xmlns:a16="http://schemas.microsoft.com/office/drawing/2014/main" id="{F5478D31-A3FD-4A5C-A13F-2447D7D7329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55475" y="1168488"/>
            <a:ext cx="3496323" cy="6425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25" name="ตัวเชื่อมต่อตรง 24">
            <a:extLst>
              <a:ext uri="{FF2B5EF4-FFF2-40B4-BE49-F238E27FC236}">
                <a16:creationId xmlns:a16="http://schemas.microsoft.com/office/drawing/2014/main" id="{29780C3A-2804-42BC-8969-E21B647E9D6B}"/>
              </a:ext>
            </a:extLst>
          </p:cNvPr>
          <p:cNvCxnSpPr>
            <a:cxnSpLocks/>
          </p:cNvCxnSpPr>
          <p:nvPr/>
        </p:nvCxnSpPr>
        <p:spPr>
          <a:xfrm>
            <a:off x="9291022" y="954256"/>
            <a:ext cx="1794289" cy="232003"/>
          </a:xfrm>
          <a:prstGeom prst="line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ตัวเชื่อมต่อตรง 26">
            <a:extLst>
              <a:ext uri="{FF2B5EF4-FFF2-40B4-BE49-F238E27FC236}">
                <a16:creationId xmlns:a16="http://schemas.microsoft.com/office/drawing/2014/main" id="{C497D1FD-E10B-4D56-A997-865C1F2B6479}"/>
              </a:ext>
            </a:extLst>
          </p:cNvPr>
          <p:cNvCxnSpPr>
            <a:cxnSpLocks/>
          </p:cNvCxnSpPr>
          <p:nvPr/>
        </p:nvCxnSpPr>
        <p:spPr>
          <a:xfrm flipH="1">
            <a:off x="8659499" y="964897"/>
            <a:ext cx="631523" cy="284002"/>
          </a:xfrm>
          <a:prstGeom prst="line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กล่องข้อความ 28">
            <a:extLst>
              <a:ext uri="{FF2B5EF4-FFF2-40B4-BE49-F238E27FC236}">
                <a16:creationId xmlns:a16="http://schemas.microsoft.com/office/drawing/2014/main" id="{17173488-DFAE-4A5E-B5ED-BEA47D3D2AF9}"/>
              </a:ext>
            </a:extLst>
          </p:cNvPr>
          <p:cNvSpPr txBox="1"/>
          <p:nvPr/>
        </p:nvSpPr>
        <p:spPr>
          <a:xfrm>
            <a:off x="6310262" y="566833"/>
            <a:ext cx="3266249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สีจะเป็นสัญลักษณ์แสดงถึงเซลล์ที่คำนวณกัน</a:t>
            </a:r>
          </a:p>
        </p:txBody>
      </p:sp>
      <p:pic>
        <p:nvPicPr>
          <p:cNvPr id="39" name="รูปภาพ 38">
            <a:extLst>
              <a:ext uri="{FF2B5EF4-FFF2-40B4-BE49-F238E27FC236}">
                <a16:creationId xmlns:a16="http://schemas.microsoft.com/office/drawing/2014/main" id="{2D72FDA2-E927-45F8-88BD-DAB1216ABD2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95440" y="5429666"/>
            <a:ext cx="2110650" cy="717829"/>
          </a:xfrm>
          <a:prstGeom prst="rect">
            <a:avLst/>
          </a:prstGeom>
        </p:spPr>
      </p:pic>
      <p:cxnSp>
        <p:nvCxnSpPr>
          <p:cNvPr id="40" name="ตัวเชื่อมต่อตรง 39">
            <a:extLst>
              <a:ext uri="{FF2B5EF4-FFF2-40B4-BE49-F238E27FC236}">
                <a16:creationId xmlns:a16="http://schemas.microsoft.com/office/drawing/2014/main" id="{C0A8BF7D-909C-47E2-AC8D-EEBBBA66BC6C}"/>
              </a:ext>
            </a:extLst>
          </p:cNvPr>
          <p:cNvCxnSpPr>
            <a:cxnSpLocks/>
            <a:stCxn id="39" idx="0"/>
          </p:cNvCxnSpPr>
          <p:nvPr/>
        </p:nvCxnSpPr>
        <p:spPr>
          <a:xfrm flipV="1">
            <a:off x="10250765" y="5118104"/>
            <a:ext cx="625053" cy="311562"/>
          </a:xfrm>
          <a:prstGeom prst="line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กล่องข้อความ 42">
            <a:extLst>
              <a:ext uri="{FF2B5EF4-FFF2-40B4-BE49-F238E27FC236}">
                <a16:creationId xmlns:a16="http://schemas.microsoft.com/office/drawing/2014/main" id="{C22658FF-737E-474F-AAED-E0C1161976D2}"/>
              </a:ext>
            </a:extLst>
          </p:cNvPr>
          <p:cNvSpPr txBox="1"/>
          <p:nvPr/>
        </p:nvSpPr>
        <p:spPr>
          <a:xfrm>
            <a:off x="7990519" y="5280748"/>
            <a:ext cx="1284909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สูตรหาผลรวมของสินค้าทั้งหมด</a:t>
            </a:r>
          </a:p>
        </p:txBody>
      </p:sp>
      <p:pic>
        <p:nvPicPr>
          <p:cNvPr id="45" name="รูปภาพ 44">
            <a:extLst>
              <a:ext uri="{FF2B5EF4-FFF2-40B4-BE49-F238E27FC236}">
                <a16:creationId xmlns:a16="http://schemas.microsoft.com/office/drawing/2014/main" id="{DC1D46A9-6614-4F03-9677-B235E4B768C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363" y="5890866"/>
            <a:ext cx="7970112" cy="596160"/>
          </a:xfrm>
          <a:prstGeom prst="rect">
            <a:avLst/>
          </a:prstGeom>
        </p:spPr>
      </p:pic>
      <p:cxnSp>
        <p:nvCxnSpPr>
          <p:cNvPr id="46" name="ตัวเชื่อมต่อตรง 45">
            <a:extLst>
              <a:ext uri="{FF2B5EF4-FFF2-40B4-BE49-F238E27FC236}">
                <a16:creationId xmlns:a16="http://schemas.microsoft.com/office/drawing/2014/main" id="{A6BEA6B8-D2C1-4146-8C07-9B416088CAB5}"/>
              </a:ext>
            </a:extLst>
          </p:cNvPr>
          <p:cNvCxnSpPr>
            <a:cxnSpLocks/>
          </p:cNvCxnSpPr>
          <p:nvPr/>
        </p:nvCxnSpPr>
        <p:spPr>
          <a:xfrm flipH="1">
            <a:off x="3380509" y="5188988"/>
            <a:ext cx="3137598" cy="740757"/>
          </a:xfrm>
          <a:prstGeom prst="line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กล่องข้อความ 48">
            <a:extLst>
              <a:ext uri="{FF2B5EF4-FFF2-40B4-BE49-F238E27FC236}">
                <a16:creationId xmlns:a16="http://schemas.microsoft.com/office/drawing/2014/main" id="{174C1915-4797-4E9A-9097-8A12A9BC7A16}"/>
              </a:ext>
            </a:extLst>
          </p:cNvPr>
          <p:cNvSpPr txBox="1"/>
          <p:nvPr/>
        </p:nvSpPr>
        <p:spPr>
          <a:xfrm>
            <a:off x="1824825" y="5048990"/>
            <a:ext cx="1906448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สูตรแปลงตัวเลขเป็นตัวอักษรทางการเงิน</a:t>
            </a:r>
          </a:p>
        </p:txBody>
      </p:sp>
    </p:spTree>
    <p:extLst>
      <p:ext uri="{BB962C8B-B14F-4D97-AF65-F5344CB8AC3E}">
        <p14:creationId xmlns:p14="http://schemas.microsoft.com/office/powerpoint/2010/main" val="30212173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5AE4B07-0155-4AB4-B5D9-71EC60270546}"/>
              </a:ext>
            </a:extLst>
          </p:cNvPr>
          <p:cNvSpPr txBox="1">
            <a:spLocks/>
          </p:cNvSpPr>
          <p:nvPr/>
        </p:nvSpPr>
        <p:spPr>
          <a:xfrm>
            <a:off x="404178" y="657121"/>
            <a:ext cx="6246003" cy="13349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thaiDist"/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พิมพ์รายการสินค้าทั้งหมดลงในตาราง </a:t>
            </a:r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Excel</a:t>
            </a:r>
          </a:p>
          <a:p>
            <a:pPr algn="thaiDist"/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พิมพ์ “รวมเงิน” ในเซลล์ </a:t>
            </a:r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H54 </a:t>
            </a:r>
          </a:p>
          <a:p>
            <a:pPr algn="thaiDist"/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จัดรูปแบบตารางช่วงเซลล์</a:t>
            </a:r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A53 – I53 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</a:t>
            </a:r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A55 – I55 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ให้เป็นสีฟ้า</a:t>
            </a:r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</a:t>
            </a:r>
            <a:endParaRPr lang="th-TH" sz="2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 algn="thaiDist">
              <a:buNone/>
            </a:pPr>
            <a:endParaRPr lang="th-TH" sz="2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 algn="thaiDist">
              <a:buNone/>
            </a:pPr>
            <a:endParaRPr lang="th-TH" sz="2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id="{D7388ACE-92EA-4497-90D8-9DD2335D7D33}"/>
              </a:ext>
            </a:extLst>
          </p:cNvPr>
          <p:cNvSpPr txBox="1"/>
          <p:nvPr/>
        </p:nvSpPr>
        <p:spPr>
          <a:xfrm>
            <a:off x="1655618" y="6579565"/>
            <a:ext cx="8880763" cy="307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600" dirty="0">
                <a:solidFill>
                  <a:schemeClr val="bg1"/>
                </a:solidFill>
              </a:rPr>
              <a:t>หากพบว่ามีการคัดลอกผลงานจากที่ใดๆ โดยไม่มีการอ้างอิงในสื่อการสอนนี้ ข้าพเจ้า นายโสภณ มหาเจริญ ขอเป็นผู้รับผิดชอบแต่เพียงผู้เดียว</a:t>
            </a:r>
          </a:p>
        </p:txBody>
      </p:sp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7E5FB508-6573-4D64-A2D3-CABBF709706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88089" y="1992079"/>
            <a:ext cx="8989626" cy="4272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66283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id="{D7388ACE-92EA-4497-90D8-9DD2335D7D33}"/>
              </a:ext>
            </a:extLst>
          </p:cNvPr>
          <p:cNvSpPr txBox="1"/>
          <p:nvPr/>
        </p:nvSpPr>
        <p:spPr>
          <a:xfrm>
            <a:off x="1655618" y="6579565"/>
            <a:ext cx="8880763" cy="307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600" dirty="0">
                <a:solidFill>
                  <a:schemeClr val="bg1"/>
                </a:solidFill>
              </a:rPr>
              <a:t>หากพบว่ามีการคัดลอกผลงานจากที่ใดๆ โดยไม่มีการอ้างอิงในสื่อการสอนนี้ ข้าพเจ้า นายโสภณ มหาเจริญ ขอเป็นผู้รับผิดชอบแต่เพียงผู้เดียว</a:t>
            </a:r>
          </a:p>
        </p:txBody>
      </p:sp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C54C4CF0-254A-4E07-93FA-A8AADA45552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9" b="1919"/>
          <a:stretch/>
        </p:blipFill>
        <p:spPr>
          <a:xfrm>
            <a:off x="4738254" y="1414085"/>
            <a:ext cx="7315202" cy="3587406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024F491-F521-49C9-A2E2-400F4756463D}"/>
              </a:ext>
            </a:extLst>
          </p:cNvPr>
          <p:cNvSpPr txBox="1">
            <a:spLocks/>
          </p:cNvSpPr>
          <p:nvPr/>
        </p:nvSpPr>
        <p:spPr>
          <a:xfrm>
            <a:off x="431888" y="783279"/>
            <a:ext cx="4306366" cy="568679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thaiDist">
              <a:buFont typeface="Wingdings" panose="05000000000000000000" pitchFamily="2" charset="2"/>
              <a:buChar char="q"/>
            </a:pP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การใส่สูตรคำนวณ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หลังจากพิมพ์รายละเอียดของสินค้าทั้งหมดแล้ว ต่อไปเป็นการป้อนสูตรคำนวณ ราคาสินค้ากับจำนวนของสินค้า  ในการใส่สูตรให้ใช้ชื่อเซลล์ในการคำนวณเพื่อความสะดวกในภายหลังหากต้องการเปลี่ยนค่าตัวเลขต่างๆ ผลลัพธ์จะเปลี่ยนไป กรณนี้ให้นำข้อมูลของเซลล์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G20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คูณกับ เซลล์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H20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สามารถทำตามขั้นตอนได้ดังนี้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290513" indent="-290513" algn="thaiDist">
              <a:buAutoNum type="arabicPeriod"/>
            </a:pP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คลิกเมาส์ที่เซลล์ </a:t>
            </a:r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I20 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พิมพ์เครื่องหมาย </a:t>
            </a:r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“=”</a:t>
            </a:r>
          </a:p>
          <a:p>
            <a:pPr marL="290513" indent="-290513" algn="thaiDist">
              <a:buAutoNum type="arabicPeriod"/>
            </a:pP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ใช้เมาส์คลิกที่เซลล์ </a:t>
            </a:r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G20 </a:t>
            </a:r>
            <a:r>
              <a:rPr lang="th-TH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(จำนวน </a:t>
            </a:r>
            <a:r>
              <a:rPr lang="en-US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150)</a:t>
            </a:r>
          </a:p>
          <a:p>
            <a:pPr marL="290513" indent="-290513" algn="thaiDist">
              <a:buAutoNum type="arabicPeriod"/>
            </a:pP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พิมพ์เครื่องหมาย </a:t>
            </a:r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“*” </a:t>
            </a:r>
          </a:p>
          <a:p>
            <a:pPr marL="290513" indent="-290513" algn="thaiDist">
              <a:buFont typeface="Arial" panose="020B0604020202020204" pitchFamily="34" charset="0"/>
              <a:buAutoNum type="arabicPeriod"/>
            </a:pP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ใช้เมาส์คลิกที่เซลล์ </a:t>
            </a:r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H20 </a:t>
            </a:r>
            <a:r>
              <a:rPr lang="th-TH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(หน่วยละ </a:t>
            </a:r>
            <a:r>
              <a:rPr lang="en-US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25)</a:t>
            </a:r>
          </a:p>
          <a:p>
            <a:pPr marL="290513" indent="-290513" algn="thaiDist">
              <a:buFont typeface="Arial" panose="020B0604020202020204" pitchFamily="34" charset="0"/>
              <a:buAutoNum type="arabicPeriod"/>
            </a:pP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กดคีย์ </a:t>
            </a:r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Enter</a:t>
            </a:r>
          </a:p>
          <a:p>
            <a:pPr marL="0" indent="0" algn="thaiDist">
              <a:buNone/>
              <a:tabLst>
                <a:tab pos="2452688" algn="l"/>
              </a:tabLst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กรณีนี้ ผู้เรียนสามารถทดลองเปลี่ยนตัวเลข จำนวน หรือ หน่วยละ จำนวนเงินจะเปลี่ยนอัตโนมัติ</a:t>
            </a:r>
          </a:p>
        </p:txBody>
      </p:sp>
      <p:pic>
        <p:nvPicPr>
          <p:cNvPr id="9" name="รูปภาพ 8">
            <a:extLst>
              <a:ext uri="{FF2B5EF4-FFF2-40B4-BE49-F238E27FC236}">
                <a16:creationId xmlns:a16="http://schemas.microsoft.com/office/drawing/2014/main" id="{F45FA2BE-8E34-45E1-B59D-F90C1041A32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78305" y="5223164"/>
            <a:ext cx="5239080" cy="11207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472715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id="{D7388ACE-92EA-4497-90D8-9DD2335D7D33}"/>
              </a:ext>
            </a:extLst>
          </p:cNvPr>
          <p:cNvSpPr txBox="1"/>
          <p:nvPr/>
        </p:nvSpPr>
        <p:spPr>
          <a:xfrm>
            <a:off x="1655618" y="6579565"/>
            <a:ext cx="8880763" cy="307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600" dirty="0">
                <a:solidFill>
                  <a:schemeClr val="bg1"/>
                </a:solidFill>
              </a:rPr>
              <a:t>หากพบว่ามีการคัดลอกผลงานจากที่ใดๆ โดยไม่มีการอ้างอิงในสื่อการสอนนี้ ข้าพเจ้า นายโสภณ มหาเจริญ ขอเป็นผู้รับผิดชอบแต่เพียงผู้เดียว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024F491-F521-49C9-A2E2-400F4756463D}"/>
              </a:ext>
            </a:extLst>
          </p:cNvPr>
          <p:cNvSpPr txBox="1">
            <a:spLocks/>
          </p:cNvSpPr>
          <p:nvPr/>
        </p:nvSpPr>
        <p:spPr>
          <a:xfrm>
            <a:off x="431888" y="783279"/>
            <a:ext cx="4306366" cy="568679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thaiDist">
              <a:buFont typeface="Wingdings" panose="05000000000000000000" pitchFamily="2" charset="2"/>
              <a:buChar char="q"/>
            </a:pP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การคัดลอกสูตร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ในการป้อนสูตรให้กับรายการสินค้ารายการถัดไปหรือทั้งหมด ไม่จำเป็นที่จะต้องทำที่ละเซลล์หรือทีละรายการ เพราะหากมีรายการนับร้อยรายการคงทำไม่ไหวดังนั้น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Excel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จึงมีเครื่องมือช่วยอำนวยความสะดวกในการคัดลอกสูตรอัตโนมัติ เรียกว่า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Autofill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ทำตามขั้นตอนได้ดังนี้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290513" indent="-290513" algn="thaiDist">
              <a:buAutoNum type="arabicPeriod"/>
            </a:pP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คลิกเมาส์ที่เซลล์ </a:t>
            </a:r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I20 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สังเกตมุมล่างขวาของเซลล์จะมีจุดเล็กอยู่ ให้นำเมาส์พอยต์เตอร์วางตำแหน่งจุด เมาส์จะเปลี่ยนรูปไปเป็น </a:t>
            </a:r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+</a:t>
            </a:r>
          </a:p>
          <a:p>
            <a:pPr marL="290513" indent="-290513" algn="thaiDist">
              <a:buAutoNum type="arabicPeriod"/>
            </a:pP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คลิกเมาส์ซ้ายค้าง แล้วลากลงมาจนครบรายการสินค้า  </a:t>
            </a:r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I20: I34  </a:t>
            </a:r>
          </a:p>
          <a:p>
            <a:pPr marL="0" indent="0" algn="thaiDist">
              <a:buNone/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สามารถทดสอบว่าในแต่ละเซลล์มีสูตรคำนวณ เซลล์ ถูกต้องหรือไม่ </a:t>
            </a:r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F239F074-A0A1-4573-AC2B-A36D803A6C0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42516" y="1088210"/>
            <a:ext cx="5917595" cy="4815849"/>
          </a:xfrm>
          <a:prstGeom prst="rect">
            <a:avLst/>
          </a:prstGeom>
        </p:spPr>
      </p:pic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id="{BCC7DEA9-9D91-494A-A684-610B60C18CDF}"/>
              </a:ext>
            </a:extLst>
          </p:cNvPr>
          <p:cNvSpPr txBox="1"/>
          <p:nvPr/>
        </p:nvSpPr>
        <p:spPr>
          <a:xfrm>
            <a:off x="11455311" y="1911257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+</a:t>
            </a:r>
            <a:endParaRPr lang="th-TH" sz="2800" b="1" dirty="0"/>
          </a:p>
        </p:txBody>
      </p:sp>
      <p:cxnSp>
        <p:nvCxnSpPr>
          <p:cNvPr id="10" name="ตัวเชื่อมต่อตรง 9">
            <a:extLst>
              <a:ext uri="{FF2B5EF4-FFF2-40B4-BE49-F238E27FC236}">
                <a16:creationId xmlns:a16="http://schemas.microsoft.com/office/drawing/2014/main" id="{C3A69080-84D4-4A70-A520-771F05CEA792}"/>
              </a:ext>
            </a:extLst>
          </p:cNvPr>
          <p:cNvCxnSpPr>
            <a:cxnSpLocks/>
          </p:cNvCxnSpPr>
          <p:nvPr/>
        </p:nvCxnSpPr>
        <p:spPr>
          <a:xfrm>
            <a:off x="11653947" y="2259989"/>
            <a:ext cx="0" cy="2021065"/>
          </a:xfrm>
          <a:prstGeom prst="line">
            <a:avLst/>
          </a:prstGeom>
          <a:ln w="28575">
            <a:solidFill>
              <a:srgbClr val="FF0000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รูปภาพ 11">
            <a:extLst>
              <a:ext uri="{FF2B5EF4-FFF2-40B4-BE49-F238E27FC236}">
                <a16:creationId xmlns:a16="http://schemas.microsoft.com/office/drawing/2014/main" id="{5E842218-DA4C-4B53-8EB5-3F0864B15E3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81659" y="2434477"/>
            <a:ext cx="1713310" cy="35098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รูปภาพ 15">
            <a:extLst>
              <a:ext uri="{FF2B5EF4-FFF2-40B4-BE49-F238E27FC236}">
                <a16:creationId xmlns:a16="http://schemas.microsoft.com/office/drawing/2014/main" id="{A02A341B-F2F1-4DF5-A6EB-73D560776F5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66962" y="5743165"/>
            <a:ext cx="5082221" cy="6631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7" name="ตัวเชื่อมต่อตรง 16">
            <a:extLst>
              <a:ext uri="{FF2B5EF4-FFF2-40B4-BE49-F238E27FC236}">
                <a16:creationId xmlns:a16="http://schemas.microsoft.com/office/drawing/2014/main" id="{09FE310E-759E-4923-B39B-CCA0E4EA0985}"/>
              </a:ext>
            </a:extLst>
          </p:cNvPr>
          <p:cNvCxnSpPr>
            <a:cxnSpLocks/>
          </p:cNvCxnSpPr>
          <p:nvPr/>
        </p:nvCxnSpPr>
        <p:spPr>
          <a:xfrm flipV="1">
            <a:off x="11150511" y="2245399"/>
            <a:ext cx="257218" cy="331547"/>
          </a:xfrm>
          <a:prstGeom prst="line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วงรี 17">
            <a:extLst>
              <a:ext uri="{FF2B5EF4-FFF2-40B4-BE49-F238E27FC236}">
                <a16:creationId xmlns:a16="http://schemas.microsoft.com/office/drawing/2014/main" id="{9A1DA506-9036-4042-9BFE-742CD2129070}"/>
              </a:ext>
            </a:extLst>
          </p:cNvPr>
          <p:cNvSpPr/>
          <p:nvPr/>
        </p:nvSpPr>
        <p:spPr>
          <a:xfrm>
            <a:off x="11362618" y="4281054"/>
            <a:ext cx="507534" cy="516236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2</a:t>
            </a:r>
            <a:endParaRPr lang="th-TH" b="1" dirty="0">
              <a:solidFill>
                <a:schemeClr val="tx1"/>
              </a:solidFill>
            </a:endParaRPr>
          </a:p>
        </p:txBody>
      </p:sp>
      <p:sp>
        <p:nvSpPr>
          <p:cNvPr id="19" name="วงรี 18">
            <a:extLst>
              <a:ext uri="{FF2B5EF4-FFF2-40B4-BE49-F238E27FC236}">
                <a16:creationId xmlns:a16="http://schemas.microsoft.com/office/drawing/2014/main" id="{2808116E-E1A8-44AE-B2EB-F8A7AA82BA64}"/>
              </a:ext>
            </a:extLst>
          </p:cNvPr>
          <p:cNvSpPr/>
          <p:nvPr/>
        </p:nvSpPr>
        <p:spPr>
          <a:xfrm>
            <a:off x="10769537" y="2531991"/>
            <a:ext cx="507534" cy="516236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1</a:t>
            </a:r>
            <a:endParaRPr lang="th-TH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36554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961A0516-49A7-4136-9B18-D7EB889569B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6"/>
          <a:stretch/>
        </p:blipFill>
        <p:spPr>
          <a:xfrm>
            <a:off x="4924847" y="1122217"/>
            <a:ext cx="6945305" cy="5209309"/>
          </a:xfrm>
          <a:prstGeom prst="rect">
            <a:avLst/>
          </a:prstGeom>
        </p:spPr>
      </p:pic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id="{D7388ACE-92EA-4497-90D8-9DD2335D7D33}"/>
              </a:ext>
            </a:extLst>
          </p:cNvPr>
          <p:cNvSpPr txBox="1"/>
          <p:nvPr/>
        </p:nvSpPr>
        <p:spPr>
          <a:xfrm>
            <a:off x="1655618" y="6579565"/>
            <a:ext cx="8880763" cy="307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600" dirty="0">
                <a:solidFill>
                  <a:schemeClr val="bg1"/>
                </a:solidFill>
              </a:rPr>
              <a:t>หากพบว่ามีการคัดลอกผลงานจากที่ใดๆ โดยไม่มีการอ้างอิงในสื่อการสอนนี้ ข้าพเจ้า นายโสภณ มหาเจริญ ขอเป็นผู้รับผิดชอบแต่เพียงผู้เดียว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024F491-F521-49C9-A2E2-400F4756463D}"/>
              </a:ext>
            </a:extLst>
          </p:cNvPr>
          <p:cNvSpPr txBox="1">
            <a:spLocks/>
          </p:cNvSpPr>
          <p:nvPr/>
        </p:nvSpPr>
        <p:spPr>
          <a:xfrm>
            <a:off x="431888" y="783279"/>
            <a:ext cx="4306366" cy="56867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thaiDist">
              <a:buFont typeface="Wingdings" panose="05000000000000000000" pitchFamily="2" charset="2"/>
              <a:buChar char="q"/>
            </a:pP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การป้อนสูตรผลรวม  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ในการป้อนสูตรผลรวมสินค้าทั้งหมด สามารทำตามขั้นตอนได้ดังนี้</a:t>
            </a:r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lang="th-TH" sz="2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290513" indent="-290513" algn="thaiDist">
              <a:buAutoNum type="arabicPeriod"/>
            </a:pP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คลิกเมาส์ที่เซลล์ </a:t>
            </a:r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I54 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เพื่อให้ผลรวมอยู่ในเซลล์ที่กำหนด</a:t>
            </a:r>
          </a:p>
          <a:p>
            <a:pPr marL="290513" indent="-290513" algn="thaiDist">
              <a:buAutoNum type="arabicPeriod"/>
            </a:pP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จากเมนู หน้าแรก คลิกปุ่มเครื่องมือ ผลรวมอัตโนมัติ  </a:t>
            </a:r>
            <a:r>
              <a:rPr lang="en-US" sz="2400" b="1" dirty="0">
                <a:latin typeface="Walbaum Text" panose="02070503080703020303" pitchFamily="18" charset="0"/>
                <a:cs typeface="TH SarabunPSK" panose="020B0500040200020003" pitchFamily="34" charset="-34"/>
              </a:rPr>
              <a:t>Ʃ</a:t>
            </a:r>
            <a:r>
              <a:rPr lang="th-TH" sz="2400" b="1" dirty="0">
                <a:latin typeface="Walbaum Text" panose="02070503080703020303" pitchFamily="18" charset="0"/>
                <a:cs typeface="TH SarabunPSK" panose="020B0500040200020003" pitchFamily="34" charset="-34"/>
              </a:rPr>
              <a:t> </a:t>
            </a:r>
          </a:p>
          <a:p>
            <a:pPr marL="290513" indent="-290513" algn="thaiDist">
              <a:buAutoNum type="arabicPeriod"/>
            </a:pP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โปรแกรมจะแสดงขอบเขตเส้นประของช่วงเซลล์ที่ต้องการผลรวม หากถูกต้องให้กดคีย์ </a:t>
            </a:r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Enter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</a:p>
          <a:p>
            <a:pPr marL="0" indent="0" algn="thaiDist">
              <a:buNone/>
            </a:pP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ผู้เรียนสามารถพิมพ์สูตรนี้ด้วยตนเองได้โดยการพิมพ์ </a:t>
            </a:r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=SUM(I20..I53) </a:t>
            </a:r>
            <a:endParaRPr lang="th-TH" sz="2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17" name="ตัวเชื่อมต่อตรง 16">
            <a:extLst>
              <a:ext uri="{FF2B5EF4-FFF2-40B4-BE49-F238E27FC236}">
                <a16:creationId xmlns:a16="http://schemas.microsoft.com/office/drawing/2014/main" id="{09FE310E-759E-4923-B39B-CCA0E4EA0985}"/>
              </a:ext>
            </a:extLst>
          </p:cNvPr>
          <p:cNvCxnSpPr>
            <a:cxnSpLocks/>
          </p:cNvCxnSpPr>
          <p:nvPr/>
        </p:nvCxnSpPr>
        <p:spPr>
          <a:xfrm flipV="1">
            <a:off x="7550198" y="5751794"/>
            <a:ext cx="445331" cy="191806"/>
          </a:xfrm>
          <a:prstGeom prst="line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วงรี 17">
            <a:extLst>
              <a:ext uri="{FF2B5EF4-FFF2-40B4-BE49-F238E27FC236}">
                <a16:creationId xmlns:a16="http://schemas.microsoft.com/office/drawing/2014/main" id="{9A1DA506-9036-4042-9BFE-742CD2129070}"/>
              </a:ext>
            </a:extLst>
          </p:cNvPr>
          <p:cNvSpPr/>
          <p:nvPr/>
        </p:nvSpPr>
        <p:spPr>
          <a:xfrm>
            <a:off x="9866327" y="2119745"/>
            <a:ext cx="507534" cy="516236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2</a:t>
            </a:r>
            <a:endParaRPr lang="th-TH" b="1" dirty="0">
              <a:solidFill>
                <a:schemeClr val="tx1"/>
              </a:solidFill>
            </a:endParaRPr>
          </a:p>
        </p:txBody>
      </p:sp>
      <p:sp>
        <p:nvSpPr>
          <p:cNvPr id="19" name="วงรี 18">
            <a:extLst>
              <a:ext uri="{FF2B5EF4-FFF2-40B4-BE49-F238E27FC236}">
                <a16:creationId xmlns:a16="http://schemas.microsoft.com/office/drawing/2014/main" id="{2808116E-E1A8-44AE-B2EB-F8A7AA82BA64}"/>
              </a:ext>
            </a:extLst>
          </p:cNvPr>
          <p:cNvSpPr/>
          <p:nvPr/>
        </p:nvSpPr>
        <p:spPr>
          <a:xfrm>
            <a:off x="7042664" y="5815290"/>
            <a:ext cx="507534" cy="516236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1</a:t>
            </a:r>
            <a:endParaRPr lang="th-TH" b="1" dirty="0">
              <a:solidFill>
                <a:schemeClr val="tx1"/>
              </a:solidFill>
            </a:endParaRPr>
          </a:p>
        </p:txBody>
      </p:sp>
      <p:pic>
        <p:nvPicPr>
          <p:cNvPr id="14" name="รูปภาพ 13">
            <a:extLst>
              <a:ext uri="{FF2B5EF4-FFF2-40B4-BE49-F238E27FC236}">
                <a16:creationId xmlns:a16="http://schemas.microsoft.com/office/drawing/2014/main" id="{980B05F4-156F-4632-905F-9D1F8B6EC9F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8260" y="5253224"/>
            <a:ext cx="3653622" cy="9123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20" name="ตัวเชื่อมต่อตรง 19">
            <a:extLst>
              <a:ext uri="{FF2B5EF4-FFF2-40B4-BE49-F238E27FC236}">
                <a16:creationId xmlns:a16="http://schemas.microsoft.com/office/drawing/2014/main" id="{94E3552F-5739-4D31-BDF3-F775EA0E97F9}"/>
              </a:ext>
            </a:extLst>
          </p:cNvPr>
          <p:cNvCxnSpPr>
            <a:cxnSpLocks/>
            <a:stCxn id="18" idx="7"/>
          </p:cNvCxnSpPr>
          <p:nvPr/>
        </p:nvCxnSpPr>
        <p:spPr>
          <a:xfrm flipV="1">
            <a:off x="10299534" y="1927940"/>
            <a:ext cx="236847" cy="267406"/>
          </a:xfrm>
          <a:prstGeom prst="line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วงรี 20">
            <a:extLst>
              <a:ext uri="{FF2B5EF4-FFF2-40B4-BE49-F238E27FC236}">
                <a16:creationId xmlns:a16="http://schemas.microsoft.com/office/drawing/2014/main" id="{2544BF60-600C-404C-84ED-2E6ADC47E9B8}"/>
              </a:ext>
            </a:extLst>
          </p:cNvPr>
          <p:cNvSpPr/>
          <p:nvPr/>
        </p:nvSpPr>
        <p:spPr>
          <a:xfrm>
            <a:off x="9358793" y="4222020"/>
            <a:ext cx="507534" cy="516236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3</a:t>
            </a:r>
            <a:endParaRPr lang="th-TH" b="1" dirty="0">
              <a:solidFill>
                <a:schemeClr val="tx1"/>
              </a:solidFill>
            </a:endParaRPr>
          </a:p>
        </p:txBody>
      </p:sp>
      <p:sp>
        <p:nvSpPr>
          <p:cNvPr id="22" name="สี่เหลี่ยมผืนผ้า 21">
            <a:extLst>
              <a:ext uri="{FF2B5EF4-FFF2-40B4-BE49-F238E27FC236}">
                <a16:creationId xmlns:a16="http://schemas.microsoft.com/office/drawing/2014/main" id="{D3842943-E6B0-433C-93E1-9ACEF2BE75B9}"/>
              </a:ext>
            </a:extLst>
          </p:cNvPr>
          <p:cNvSpPr/>
          <p:nvPr/>
        </p:nvSpPr>
        <p:spPr>
          <a:xfrm>
            <a:off x="7989584" y="3376678"/>
            <a:ext cx="1002016" cy="212707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cxnSp>
        <p:nvCxnSpPr>
          <p:cNvPr id="23" name="ตัวเชื่อมต่อตรง 22">
            <a:extLst>
              <a:ext uri="{FF2B5EF4-FFF2-40B4-BE49-F238E27FC236}">
                <a16:creationId xmlns:a16="http://schemas.microsoft.com/office/drawing/2014/main" id="{A78C92E1-0C07-403A-92B0-7B64A3418649}"/>
              </a:ext>
            </a:extLst>
          </p:cNvPr>
          <p:cNvCxnSpPr>
            <a:cxnSpLocks/>
          </p:cNvCxnSpPr>
          <p:nvPr/>
        </p:nvCxnSpPr>
        <p:spPr>
          <a:xfrm flipH="1">
            <a:off x="8991600" y="4440216"/>
            <a:ext cx="418749" cy="0"/>
          </a:xfrm>
          <a:prstGeom prst="line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788813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12486445-0B97-4D04-A25A-3B98B98D808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" t="613" r="-175" b="-613"/>
          <a:stretch/>
        </p:blipFill>
        <p:spPr>
          <a:xfrm>
            <a:off x="5048890" y="1194065"/>
            <a:ext cx="7059453" cy="4051531"/>
          </a:xfrm>
          <a:prstGeom prst="rect">
            <a:avLst/>
          </a:prstGeom>
        </p:spPr>
      </p:pic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id="{D7388ACE-92EA-4497-90D8-9DD2335D7D33}"/>
              </a:ext>
            </a:extLst>
          </p:cNvPr>
          <p:cNvSpPr txBox="1"/>
          <p:nvPr/>
        </p:nvSpPr>
        <p:spPr>
          <a:xfrm>
            <a:off x="1655618" y="6579565"/>
            <a:ext cx="8880763" cy="307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600" dirty="0">
                <a:solidFill>
                  <a:schemeClr val="bg1"/>
                </a:solidFill>
              </a:rPr>
              <a:t>หากพบว่ามีการคัดลอกผลงานจากที่ใดๆ โดยไม่มีการอ้างอิงในสื่อการสอนนี้ ข้าพเจ้า นายโสภณ มหาเจริญ ขอเป็นผู้รับผิดชอบแต่เพียงผู้เดียว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024F491-F521-49C9-A2E2-400F4756463D}"/>
              </a:ext>
            </a:extLst>
          </p:cNvPr>
          <p:cNvSpPr txBox="1">
            <a:spLocks/>
          </p:cNvSpPr>
          <p:nvPr/>
        </p:nvSpPr>
        <p:spPr>
          <a:xfrm>
            <a:off x="431888" y="783279"/>
            <a:ext cx="4306366" cy="56867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thaiDist">
              <a:buFont typeface="Wingdings" panose="05000000000000000000" pitchFamily="2" charset="2"/>
              <a:buChar char="q"/>
            </a:pP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การป้อนสูตร</a:t>
            </a:r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BAHTTEXT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สูตร </a:t>
            </a:r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BAHTTEXT 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เป็น</a:t>
            </a:r>
            <a:r>
              <a:rPr lang="th-TH" sz="1600" b="0" i="0" dirty="0">
                <a:solidFill>
                  <a:srgbClr val="333333"/>
                </a:solidFill>
                <a:effectLst/>
                <a:latin typeface="Helvetica Neue"/>
              </a:rPr>
              <a:t> 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ฟังก์ชัน </a:t>
            </a:r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BAHTTEXT 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ส่งคืนค่าสตริง/ข้อความโดยมีคำว่า "บาท" ต่อท้าย</a:t>
            </a:r>
          </a:p>
          <a:p>
            <a:pPr marL="0" indent="0" algn="ctr">
              <a:buNone/>
            </a:pP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BAHTTEXT(number)  </a:t>
            </a:r>
            <a:endParaRPr lang="th-TH" sz="2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 algn="thaiDist">
              <a:buNone/>
            </a:pP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ทำตามขั้นตอนได้ดังนี้</a:t>
            </a:r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lang="th-TH" sz="2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290513" indent="-290513" algn="thaiDist">
              <a:buAutoNum type="arabicPeriod"/>
            </a:pP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ป้อนสูตร </a:t>
            </a:r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=BAHTTEXT(  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ลงในเซลล์ </a:t>
            </a:r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B54</a:t>
            </a:r>
          </a:p>
          <a:p>
            <a:pPr marL="290513" indent="-290513" algn="thaiDist">
              <a:buAutoNum type="arabicPeriod"/>
            </a:pP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ใช้เมาส์คลิกเซลล์ </a:t>
            </a:r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I54 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เป็นการนำตัวเลขนี้มาแปลงเป็นตัวอักษร  </a:t>
            </a:r>
          </a:p>
          <a:p>
            <a:pPr marL="290513" indent="-290513" algn="thaiDist">
              <a:buAutoNum type="arabicPeriod"/>
            </a:pP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พิมพ์ </a:t>
            </a:r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) 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กดคีย์ </a:t>
            </a:r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Enter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</a:p>
          <a:p>
            <a:pPr marL="0" indent="0" algn="thaiDist">
              <a:buNone/>
            </a:pP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ผู้เรียนสามารถแก้ไขสูตรเพื่อให้ข้อความอยู่ในวงเล็บด้วยการใช้ฟังก์ชัน </a:t>
            </a:r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&amp; 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ดังนี้ </a:t>
            </a:r>
            <a:endParaRPr lang="th-TH" sz="2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9" name="วงรี 18">
            <a:extLst>
              <a:ext uri="{FF2B5EF4-FFF2-40B4-BE49-F238E27FC236}">
                <a16:creationId xmlns:a16="http://schemas.microsoft.com/office/drawing/2014/main" id="{2808116E-E1A8-44AE-B2EB-F8A7AA82BA64}"/>
              </a:ext>
            </a:extLst>
          </p:cNvPr>
          <p:cNvSpPr/>
          <p:nvPr/>
        </p:nvSpPr>
        <p:spPr>
          <a:xfrm>
            <a:off x="5251676" y="3923980"/>
            <a:ext cx="507534" cy="516236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1</a:t>
            </a:r>
            <a:endParaRPr lang="th-TH" b="1" dirty="0">
              <a:solidFill>
                <a:schemeClr val="tx1"/>
              </a:solidFill>
            </a:endParaRPr>
          </a:p>
        </p:txBody>
      </p:sp>
      <p:cxnSp>
        <p:nvCxnSpPr>
          <p:cNvPr id="20" name="ตัวเชื่อมต่อตรง 19">
            <a:extLst>
              <a:ext uri="{FF2B5EF4-FFF2-40B4-BE49-F238E27FC236}">
                <a16:creationId xmlns:a16="http://schemas.microsoft.com/office/drawing/2014/main" id="{94E3552F-5739-4D31-BDF3-F775EA0E97F9}"/>
              </a:ext>
            </a:extLst>
          </p:cNvPr>
          <p:cNvCxnSpPr>
            <a:cxnSpLocks/>
          </p:cNvCxnSpPr>
          <p:nvPr/>
        </p:nvCxnSpPr>
        <p:spPr>
          <a:xfrm>
            <a:off x="5789251" y="4440216"/>
            <a:ext cx="729986" cy="411395"/>
          </a:xfrm>
          <a:prstGeom prst="line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รูปภาพ 8">
            <a:extLst>
              <a:ext uri="{FF2B5EF4-FFF2-40B4-BE49-F238E27FC236}">
                <a16:creationId xmlns:a16="http://schemas.microsoft.com/office/drawing/2014/main" id="{42F5AC51-DD57-44C0-9E07-0129179F9A8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35622" y="3054948"/>
            <a:ext cx="3876695" cy="6837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" name="รูปภาพ 23">
            <a:extLst>
              <a:ext uri="{FF2B5EF4-FFF2-40B4-BE49-F238E27FC236}">
                <a16:creationId xmlns:a16="http://schemas.microsoft.com/office/drawing/2014/main" id="{1EB940DC-189B-48D8-BE9A-0C7927D510E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12405" y="2590011"/>
            <a:ext cx="2069207" cy="6658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รูปภาพ 14">
            <a:extLst>
              <a:ext uri="{FF2B5EF4-FFF2-40B4-BE49-F238E27FC236}">
                <a16:creationId xmlns:a16="http://schemas.microsoft.com/office/drawing/2014/main" id="{37CB1FBB-D256-44D5-93F9-B83718901C1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7385" y="5255175"/>
            <a:ext cx="3088995" cy="6958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" name="รูปภาพ 24">
            <a:extLst>
              <a:ext uri="{FF2B5EF4-FFF2-40B4-BE49-F238E27FC236}">
                <a16:creationId xmlns:a16="http://schemas.microsoft.com/office/drawing/2014/main" id="{3F1EC057-1934-44A4-B93D-A20420FE62C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30368" y="5747848"/>
            <a:ext cx="3950150" cy="712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473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866B7EF3-F458-42E4-A5D9-309AA73A63B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06410" y="1135484"/>
            <a:ext cx="7163039" cy="5092348"/>
          </a:xfrm>
          <a:prstGeom prst="rect">
            <a:avLst/>
          </a:prstGeom>
        </p:spPr>
      </p:pic>
      <p:sp>
        <p:nvSpPr>
          <p:cNvPr id="12" name="ชื่อเรื่อง 11">
            <a:extLst>
              <a:ext uri="{FF2B5EF4-FFF2-40B4-BE49-F238E27FC236}">
                <a16:creationId xmlns:a16="http://schemas.microsoft.com/office/drawing/2014/main" id="{74793F09-EAD3-41CC-BEE9-6C7994C994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548" y="280206"/>
            <a:ext cx="4028383" cy="875846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7.11 </a:t>
            </a:r>
            <a:r>
              <a:rPr lang="th-TH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การปริ</a:t>
            </a:r>
            <a:r>
              <a:rPr lang="th-TH" sz="36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้น</a:t>
            </a:r>
            <a:r>
              <a:rPr lang="th-TH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ไฟล์ออกเครื่องพิมพ์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703176CE-ED16-415D-A859-5E2B53EAA88C}"/>
              </a:ext>
            </a:extLst>
          </p:cNvPr>
          <p:cNvSpPr txBox="1">
            <a:spLocks/>
          </p:cNvSpPr>
          <p:nvPr/>
        </p:nvSpPr>
        <p:spPr>
          <a:xfrm>
            <a:off x="501163" y="1135484"/>
            <a:ext cx="3848768" cy="529144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thaiDist">
              <a:buNone/>
            </a:pP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การปริ</a:t>
            </a:r>
            <a:r>
              <a:rPr lang="th-TH" sz="2400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้น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ไฟล์เอกสารของ </a:t>
            </a:r>
            <a:r>
              <a:rPr lang="en-US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Excel 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ออกสู่เครื่องพิมพ์สามารถทำได้ดังนี้</a:t>
            </a:r>
            <a:endParaRPr lang="th-TH" sz="2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290513" indent="-290513" algn="thaiDist">
              <a:buAutoNum type="arabicPeriod"/>
            </a:pP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จากเมนูไฟล์ เลือก “พิมพ์”</a:t>
            </a:r>
          </a:p>
          <a:p>
            <a:pPr marL="290513" indent="-290513" algn="thaiDist">
              <a:buAutoNum type="arabicPeriod"/>
            </a:pP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เลือกรายการ เครื่องพิมพ์ที่ต้องการ หากมีหลายเครื่องสามารถกำหนดได้</a:t>
            </a:r>
          </a:p>
          <a:p>
            <a:pPr marL="290513" indent="-290513" algn="thaiDist">
              <a:buAutoNum type="arabicPeriod"/>
            </a:pP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เลือกคำสั่ง “พิมพ์” </a:t>
            </a:r>
          </a:p>
          <a:p>
            <a:pPr algn="thaiDist"/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การเลือกคำสั่ง “พิมพ์” ลักษณะนี้จะเป็นการเลือกแบบปกติ โดยผู้เรียนจะต้องกำหนดขอบเขตของแผ่นงานให้ครอบคลุมแผ่นกระดาษก่อนหากต้องการให้ปริ้นออกกระดาษ </a:t>
            </a:r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A4 </a:t>
            </a:r>
          </a:p>
          <a:p>
            <a:pPr algn="thaiDist"/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การกำหนดรายละเอียดของการพิมพ์เอกสารมีคำสั่งที่สำคัญอื่นๆ ทั้งหมดจะแสดงในรายการพิมพ์ ที่สำคัญ เช่น พิมพ์ช่วงหน้า กำหนดขนาดกระดาษ เป็นต้น</a:t>
            </a:r>
          </a:p>
        </p:txBody>
      </p:sp>
      <p:cxnSp>
        <p:nvCxnSpPr>
          <p:cNvPr id="38" name="ตัวเชื่อมต่อตรง 37">
            <a:extLst>
              <a:ext uri="{FF2B5EF4-FFF2-40B4-BE49-F238E27FC236}">
                <a16:creationId xmlns:a16="http://schemas.microsoft.com/office/drawing/2014/main" id="{D902A501-31CF-4E6C-98BC-1272C54A7305}"/>
              </a:ext>
            </a:extLst>
          </p:cNvPr>
          <p:cNvCxnSpPr>
            <a:cxnSpLocks/>
            <a:stCxn id="39" idx="2"/>
          </p:cNvCxnSpPr>
          <p:nvPr/>
        </p:nvCxnSpPr>
        <p:spPr>
          <a:xfrm flipH="1">
            <a:off x="5352156" y="4008108"/>
            <a:ext cx="257262" cy="261610"/>
          </a:xfrm>
          <a:prstGeom prst="line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วงรี 38">
            <a:extLst>
              <a:ext uri="{FF2B5EF4-FFF2-40B4-BE49-F238E27FC236}">
                <a16:creationId xmlns:a16="http://schemas.microsoft.com/office/drawing/2014/main" id="{95851B25-C756-44A5-92B6-B9C480D0CE30}"/>
              </a:ext>
            </a:extLst>
          </p:cNvPr>
          <p:cNvSpPr/>
          <p:nvPr/>
        </p:nvSpPr>
        <p:spPr>
          <a:xfrm>
            <a:off x="5609418" y="3746498"/>
            <a:ext cx="542000" cy="523220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1</a:t>
            </a:r>
            <a:endParaRPr lang="th-TH" b="1" dirty="0">
              <a:solidFill>
                <a:schemeClr val="tx1"/>
              </a:solidFill>
            </a:endParaRPr>
          </a:p>
        </p:txBody>
      </p:sp>
      <p:cxnSp>
        <p:nvCxnSpPr>
          <p:cNvPr id="40" name="ตัวเชื่อมต่อตรง 39">
            <a:extLst>
              <a:ext uri="{FF2B5EF4-FFF2-40B4-BE49-F238E27FC236}">
                <a16:creationId xmlns:a16="http://schemas.microsoft.com/office/drawing/2014/main" id="{03934BCB-9581-4561-8DC6-230D78205886}"/>
              </a:ext>
            </a:extLst>
          </p:cNvPr>
          <p:cNvCxnSpPr>
            <a:cxnSpLocks/>
          </p:cNvCxnSpPr>
          <p:nvPr/>
        </p:nvCxnSpPr>
        <p:spPr>
          <a:xfrm flipH="1">
            <a:off x="6907966" y="1774276"/>
            <a:ext cx="438723" cy="330756"/>
          </a:xfrm>
          <a:prstGeom prst="line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วงรี 40">
            <a:extLst>
              <a:ext uri="{FF2B5EF4-FFF2-40B4-BE49-F238E27FC236}">
                <a16:creationId xmlns:a16="http://schemas.microsoft.com/office/drawing/2014/main" id="{AC6DA0DD-4A4D-4A08-A982-FFFE3CF060D6}"/>
              </a:ext>
            </a:extLst>
          </p:cNvPr>
          <p:cNvSpPr/>
          <p:nvPr/>
        </p:nvSpPr>
        <p:spPr>
          <a:xfrm>
            <a:off x="7845929" y="2067580"/>
            <a:ext cx="542000" cy="523220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2</a:t>
            </a:r>
            <a:endParaRPr lang="th-TH" b="1" dirty="0">
              <a:solidFill>
                <a:schemeClr val="tx1"/>
              </a:solidFill>
            </a:endParaRPr>
          </a:p>
        </p:txBody>
      </p:sp>
      <p:cxnSp>
        <p:nvCxnSpPr>
          <p:cNvPr id="47" name="ตัวเชื่อมต่อตรง 46">
            <a:extLst>
              <a:ext uri="{FF2B5EF4-FFF2-40B4-BE49-F238E27FC236}">
                <a16:creationId xmlns:a16="http://schemas.microsoft.com/office/drawing/2014/main" id="{C3E862CA-3BCB-4FC4-ABA3-A6FB269AB5E3}"/>
              </a:ext>
            </a:extLst>
          </p:cNvPr>
          <p:cNvCxnSpPr>
            <a:cxnSpLocks/>
          </p:cNvCxnSpPr>
          <p:nvPr/>
        </p:nvCxnSpPr>
        <p:spPr>
          <a:xfrm flipH="1">
            <a:off x="7786310" y="2590800"/>
            <a:ext cx="223619" cy="462324"/>
          </a:xfrm>
          <a:prstGeom prst="line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วงรี 43">
            <a:extLst>
              <a:ext uri="{FF2B5EF4-FFF2-40B4-BE49-F238E27FC236}">
                <a16:creationId xmlns:a16="http://schemas.microsoft.com/office/drawing/2014/main" id="{0ECC5448-2262-42F1-8363-55574941281A}"/>
              </a:ext>
            </a:extLst>
          </p:cNvPr>
          <p:cNvSpPr/>
          <p:nvPr/>
        </p:nvSpPr>
        <p:spPr>
          <a:xfrm>
            <a:off x="7274358" y="1336800"/>
            <a:ext cx="542000" cy="523220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3</a:t>
            </a:r>
            <a:endParaRPr lang="th-TH" b="1" dirty="0">
              <a:solidFill>
                <a:schemeClr val="tx1"/>
              </a:solidFill>
            </a:endParaRPr>
          </a:p>
        </p:txBody>
      </p:sp>
      <p:sp>
        <p:nvSpPr>
          <p:cNvPr id="13" name="กล่องข้อความ 12">
            <a:extLst>
              <a:ext uri="{FF2B5EF4-FFF2-40B4-BE49-F238E27FC236}">
                <a16:creationId xmlns:a16="http://schemas.microsoft.com/office/drawing/2014/main" id="{40041EF5-6374-4DE1-8016-091EC9420E7F}"/>
              </a:ext>
            </a:extLst>
          </p:cNvPr>
          <p:cNvSpPr txBox="1"/>
          <p:nvPr/>
        </p:nvSpPr>
        <p:spPr>
          <a:xfrm>
            <a:off x="1655618" y="6579565"/>
            <a:ext cx="8880763" cy="307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600" dirty="0">
                <a:solidFill>
                  <a:schemeClr val="bg1"/>
                </a:solidFill>
              </a:rPr>
              <a:t>หากพบว่ามีการคัดลอกผลงานจากที่ใดๆ โดยไม่มีการอ้างอิงในสื่อการสอนนี้ ข้าพเจ้า นายโสภณ มหาเจริญ ขอเป็นผู้รับผิดชอบแต่เพียงผู้เดียว</a:t>
            </a:r>
          </a:p>
        </p:txBody>
      </p:sp>
    </p:spTree>
    <p:extLst>
      <p:ext uri="{BB962C8B-B14F-4D97-AF65-F5344CB8AC3E}">
        <p14:creationId xmlns:p14="http://schemas.microsoft.com/office/powerpoint/2010/main" val="194532177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รูปภาพ 17">
            <a:extLst>
              <a:ext uri="{FF2B5EF4-FFF2-40B4-BE49-F238E27FC236}">
                <a16:creationId xmlns:a16="http://schemas.microsoft.com/office/drawing/2014/main" id="{80E88E69-7076-48D1-92CB-A60E1FA1B3F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15662" y="1798086"/>
            <a:ext cx="3881727" cy="4324676"/>
          </a:xfrm>
          <a:prstGeom prst="rect">
            <a:avLst/>
          </a:prstGeom>
        </p:spPr>
      </p:pic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EE0D0C9F-6224-44FB-81F9-0993021FD67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2423" y="2357331"/>
            <a:ext cx="2654262" cy="2461223"/>
          </a:xfrm>
          <a:prstGeom prst="rect">
            <a:avLst/>
          </a:prstGeom>
        </p:spPr>
      </p:pic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703176CE-ED16-415D-A859-5E2B53EAA88C}"/>
              </a:ext>
            </a:extLst>
          </p:cNvPr>
          <p:cNvSpPr txBox="1">
            <a:spLocks/>
          </p:cNvSpPr>
          <p:nvPr/>
        </p:nvSpPr>
        <p:spPr>
          <a:xfrm>
            <a:off x="677312" y="511379"/>
            <a:ext cx="3848768" cy="1294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thaiDist">
              <a:buFont typeface="Wingdings" panose="05000000000000000000" pitchFamily="2" charset="2"/>
              <a:buChar char="q"/>
            </a:pP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รายการกำหนดรายละเอียดในการพิมพ์เอกสารสามารถกำหนดรูปแบบตามความต้องการ ในเมนู 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การตั้งค่า 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ได้ดังนี้</a:t>
            </a:r>
          </a:p>
        </p:txBody>
      </p:sp>
      <p:cxnSp>
        <p:nvCxnSpPr>
          <p:cNvPr id="40" name="ตัวเชื่อมต่อตรง 39">
            <a:extLst>
              <a:ext uri="{FF2B5EF4-FFF2-40B4-BE49-F238E27FC236}">
                <a16:creationId xmlns:a16="http://schemas.microsoft.com/office/drawing/2014/main" id="{03934BCB-9581-4561-8DC6-230D78205886}"/>
              </a:ext>
            </a:extLst>
          </p:cNvPr>
          <p:cNvCxnSpPr>
            <a:cxnSpLocks/>
          </p:cNvCxnSpPr>
          <p:nvPr/>
        </p:nvCxnSpPr>
        <p:spPr>
          <a:xfrm flipH="1">
            <a:off x="3145681" y="2726788"/>
            <a:ext cx="438723" cy="330756"/>
          </a:xfrm>
          <a:prstGeom prst="line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กล่องข้อความ 14">
            <a:extLst>
              <a:ext uri="{FF2B5EF4-FFF2-40B4-BE49-F238E27FC236}">
                <a16:creationId xmlns:a16="http://schemas.microsoft.com/office/drawing/2014/main" id="{864B6E8A-AAE2-4E78-B85B-3063F96CDA37}"/>
              </a:ext>
            </a:extLst>
          </p:cNvPr>
          <p:cNvSpPr txBox="1"/>
          <p:nvPr/>
        </p:nvSpPr>
        <p:spPr>
          <a:xfrm>
            <a:off x="3664206" y="2230447"/>
            <a:ext cx="1459337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จำนวนสำเนา หากต้องการมากกว่า </a:t>
            </a:r>
            <a:r>
              <a:rPr lang="en-US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1 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สำเนา สามารถเพิ่มได้ที่คำสั่งนี้</a:t>
            </a:r>
          </a:p>
        </p:txBody>
      </p:sp>
      <p:sp>
        <p:nvSpPr>
          <p:cNvPr id="16" name="กล่องข้อความ 15">
            <a:extLst>
              <a:ext uri="{FF2B5EF4-FFF2-40B4-BE49-F238E27FC236}">
                <a16:creationId xmlns:a16="http://schemas.microsoft.com/office/drawing/2014/main" id="{93679B65-9446-4ED8-B7B6-F75838037018}"/>
              </a:ext>
            </a:extLst>
          </p:cNvPr>
          <p:cNvSpPr txBox="1"/>
          <p:nvPr/>
        </p:nvSpPr>
        <p:spPr>
          <a:xfrm>
            <a:off x="5857265" y="1441385"/>
            <a:ext cx="1485991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พิมพ์ทั้งหมด หรือเลือกเฉพาะหน้าที่ต้องการเท่านั้น</a:t>
            </a:r>
          </a:p>
        </p:txBody>
      </p:sp>
      <p:cxnSp>
        <p:nvCxnSpPr>
          <p:cNvPr id="47" name="ตัวเชื่อมต่อตรง 46">
            <a:extLst>
              <a:ext uri="{FF2B5EF4-FFF2-40B4-BE49-F238E27FC236}">
                <a16:creationId xmlns:a16="http://schemas.microsoft.com/office/drawing/2014/main" id="{C3E862CA-3BCB-4FC4-ABA3-A6FB269AB5E3}"/>
              </a:ext>
            </a:extLst>
          </p:cNvPr>
          <p:cNvCxnSpPr>
            <a:cxnSpLocks/>
          </p:cNvCxnSpPr>
          <p:nvPr/>
        </p:nvCxnSpPr>
        <p:spPr>
          <a:xfrm>
            <a:off x="7136875" y="2061466"/>
            <a:ext cx="940103" cy="168981"/>
          </a:xfrm>
          <a:prstGeom prst="line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สี่เหลี่ยมผืนผ้า 19">
            <a:extLst>
              <a:ext uri="{FF2B5EF4-FFF2-40B4-BE49-F238E27FC236}">
                <a16:creationId xmlns:a16="http://schemas.microsoft.com/office/drawing/2014/main" id="{B001838F-88DC-445F-A005-87B43B2A6D82}"/>
              </a:ext>
            </a:extLst>
          </p:cNvPr>
          <p:cNvSpPr/>
          <p:nvPr/>
        </p:nvSpPr>
        <p:spPr>
          <a:xfrm>
            <a:off x="8011682" y="2179069"/>
            <a:ext cx="3089685" cy="98248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1" name="กล่องข้อความ 20">
            <a:extLst>
              <a:ext uri="{FF2B5EF4-FFF2-40B4-BE49-F238E27FC236}">
                <a16:creationId xmlns:a16="http://schemas.microsoft.com/office/drawing/2014/main" id="{D4CCB9F6-FECC-40A8-BC2A-7B4407FFEFC8}"/>
              </a:ext>
            </a:extLst>
          </p:cNvPr>
          <p:cNvSpPr txBox="1"/>
          <p:nvPr/>
        </p:nvSpPr>
        <p:spPr>
          <a:xfrm>
            <a:off x="5611091" y="3553886"/>
            <a:ext cx="1827153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ถ้าเอกสารที่พิมพ์จัดพิมพ์แบบ</a:t>
            </a:r>
            <a:r>
              <a:rPr lang="th-TH" sz="20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แน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วนนอน จะต้องสั่งให้เครื่องพิมพ์พิมพ์เป็นแนวนอน</a:t>
            </a:r>
          </a:p>
        </p:txBody>
      </p:sp>
      <p:cxnSp>
        <p:nvCxnSpPr>
          <p:cNvPr id="22" name="ตัวเชื่อมต่อตรง 21">
            <a:extLst>
              <a:ext uri="{FF2B5EF4-FFF2-40B4-BE49-F238E27FC236}">
                <a16:creationId xmlns:a16="http://schemas.microsoft.com/office/drawing/2014/main" id="{93210162-B036-4095-A409-FE0C6E5B6466}"/>
              </a:ext>
            </a:extLst>
          </p:cNvPr>
          <p:cNvCxnSpPr>
            <a:cxnSpLocks/>
          </p:cNvCxnSpPr>
          <p:nvPr/>
        </p:nvCxnSpPr>
        <p:spPr>
          <a:xfrm>
            <a:off x="7438244" y="4247560"/>
            <a:ext cx="550643" cy="0"/>
          </a:xfrm>
          <a:prstGeom prst="line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ตัวเชื่อมต่อตรง 23">
            <a:extLst>
              <a:ext uri="{FF2B5EF4-FFF2-40B4-BE49-F238E27FC236}">
                <a16:creationId xmlns:a16="http://schemas.microsoft.com/office/drawing/2014/main" id="{4493887F-6065-46F4-8432-1E6C738AFA74}"/>
              </a:ext>
            </a:extLst>
          </p:cNvPr>
          <p:cNvCxnSpPr>
            <a:cxnSpLocks/>
          </p:cNvCxnSpPr>
          <p:nvPr/>
        </p:nvCxnSpPr>
        <p:spPr>
          <a:xfrm>
            <a:off x="6351632" y="5215939"/>
            <a:ext cx="1695730" cy="0"/>
          </a:xfrm>
          <a:prstGeom prst="line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กล่องข้อความ 25">
            <a:extLst>
              <a:ext uri="{FF2B5EF4-FFF2-40B4-BE49-F238E27FC236}">
                <a16:creationId xmlns:a16="http://schemas.microsoft.com/office/drawing/2014/main" id="{EC523C31-5916-4C60-8F75-6775DEA6CCB7}"/>
              </a:ext>
            </a:extLst>
          </p:cNvPr>
          <p:cNvSpPr txBox="1"/>
          <p:nvPr/>
        </p:nvSpPr>
        <p:spPr>
          <a:xfrm>
            <a:off x="3911589" y="5016505"/>
            <a:ext cx="2440043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การกำหนดระยะของขอบกระดาษ</a:t>
            </a:r>
          </a:p>
        </p:txBody>
      </p:sp>
      <p:sp>
        <p:nvSpPr>
          <p:cNvPr id="17" name="กล่องข้อความ 16">
            <a:extLst>
              <a:ext uri="{FF2B5EF4-FFF2-40B4-BE49-F238E27FC236}">
                <a16:creationId xmlns:a16="http://schemas.microsoft.com/office/drawing/2014/main" id="{498FA80D-5A52-49B4-BA78-74E648AB7505}"/>
              </a:ext>
            </a:extLst>
          </p:cNvPr>
          <p:cNvSpPr txBox="1"/>
          <p:nvPr/>
        </p:nvSpPr>
        <p:spPr>
          <a:xfrm>
            <a:off x="1655618" y="6579565"/>
            <a:ext cx="8880763" cy="307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600" dirty="0">
                <a:solidFill>
                  <a:schemeClr val="bg1"/>
                </a:solidFill>
              </a:rPr>
              <a:t>หากพบว่ามีการคัดลอกผลงานจากที่ใดๆ โดยไม่มีการอ้างอิงในสื่อการสอนนี้ ข้าพเจ้า นายโสภณ มหาเจริญ ขอเป็นผู้รับผิดชอบแต่เพียงผู้เดียว</a:t>
            </a:r>
          </a:p>
        </p:txBody>
      </p:sp>
    </p:spTree>
    <p:extLst>
      <p:ext uri="{BB962C8B-B14F-4D97-AF65-F5344CB8AC3E}">
        <p14:creationId xmlns:p14="http://schemas.microsoft.com/office/powerpoint/2010/main" val="277528030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ชื่อเรื่อง 11">
            <a:extLst>
              <a:ext uri="{FF2B5EF4-FFF2-40B4-BE49-F238E27FC236}">
                <a16:creationId xmlns:a16="http://schemas.microsoft.com/office/drawing/2014/main" id="{74793F09-EAD3-41CC-BEE9-6C7994C994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548" y="280206"/>
            <a:ext cx="4028383" cy="875846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7.12 </a:t>
            </a:r>
            <a:r>
              <a:rPr lang="th-TH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การสร้างแผนภูมิ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703176CE-ED16-415D-A859-5E2B53EAA88C}"/>
              </a:ext>
            </a:extLst>
          </p:cNvPr>
          <p:cNvSpPr txBox="1">
            <a:spLocks/>
          </p:cNvSpPr>
          <p:nvPr/>
        </p:nvSpPr>
        <p:spPr>
          <a:xfrm>
            <a:off x="501163" y="1135484"/>
            <a:ext cx="3848768" cy="27576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thaiDist">
              <a:buNone/>
            </a:pP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โปรแกรม </a:t>
            </a:r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Excel 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เป็นที่นิยมใน</a:t>
            </a:r>
            <a:r>
              <a:rPr lang="th-TH" sz="24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การทำ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แผนภูมิ </a:t>
            </a:r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(Chart)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การรวมข้อมูล ใช้สร้างแผนภูมิแสดงผลรวมข้อมูล หรือ</a:t>
            </a:r>
            <a:r>
              <a:rPr lang="th-TH" sz="24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การทำ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รายงานสรุปผลต่างๆ </a:t>
            </a:r>
            <a:r>
              <a:rPr lang="th-TH" sz="24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การทำ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เป็นแผนภูมิทำให้สามารถดู ในรูปแบบเป็นแกนแท่งๆ แยกข้อมูลแต่ละประเภทได้ชัดเจน สะดวกกว่าการที่ดูข้อมูลเป็นตาราง</a:t>
            </a:r>
          </a:p>
        </p:txBody>
      </p:sp>
      <p:cxnSp>
        <p:nvCxnSpPr>
          <p:cNvPr id="38" name="ตัวเชื่อมต่อตรง 37">
            <a:extLst>
              <a:ext uri="{FF2B5EF4-FFF2-40B4-BE49-F238E27FC236}">
                <a16:creationId xmlns:a16="http://schemas.microsoft.com/office/drawing/2014/main" id="{D902A501-31CF-4E6C-98BC-1272C54A7305}"/>
              </a:ext>
            </a:extLst>
          </p:cNvPr>
          <p:cNvCxnSpPr>
            <a:cxnSpLocks/>
            <a:stCxn id="39" idx="2"/>
          </p:cNvCxnSpPr>
          <p:nvPr/>
        </p:nvCxnSpPr>
        <p:spPr>
          <a:xfrm flipH="1">
            <a:off x="5407574" y="3360962"/>
            <a:ext cx="257262" cy="261610"/>
          </a:xfrm>
          <a:prstGeom prst="line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วงรี 38">
            <a:extLst>
              <a:ext uri="{FF2B5EF4-FFF2-40B4-BE49-F238E27FC236}">
                <a16:creationId xmlns:a16="http://schemas.microsoft.com/office/drawing/2014/main" id="{95851B25-C756-44A5-92B6-B9C480D0CE30}"/>
              </a:ext>
            </a:extLst>
          </p:cNvPr>
          <p:cNvSpPr/>
          <p:nvPr/>
        </p:nvSpPr>
        <p:spPr>
          <a:xfrm>
            <a:off x="5664836" y="3099352"/>
            <a:ext cx="542000" cy="523220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1</a:t>
            </a:r>
            <a:endParaRPr lang="th-TH" b="1" dirty="0">
              <a:solidFill>
                <a:schemeClr val="tx1"/>
              </a:solidFill>
            </a:endParaRPr>
          </a:p>
        </p:txBody>
      </p:sp>
      <p:cxnSp>
        <p:nvCxnSpPr>
          <p:cNvPr id="40" name="ตัวเชื่อมต่อตรง 39">
            <a:extLst>
              <a:ext uri="{FF2B5EF4-FFF2-40B4-BE49-F238E27FC236}">
                <a16:creationId xmlns:a16="http://schemas.microsoft.com/office/drawing/2014/main" id="{03934BCB-9581-4561-8DC6-230D78205886}"/>
              </a:ext>
            </a:extLst>
          </p:cNvPr>
          <p:cNvCxnSpPr>
            <a:cxnSpLocks/>
          </p:cNvCxnSpPr>
          <p:nvPr/>
        </p:nvCxnSpPr>
        <p:spPr>
          <a:xfrm flipH="1">
            <a:off x="6907966" y="1774276"/>
            <a:ext cx="438723" cy="330756"/>
          </a:xfrm>
          <a:prstGeom prst="line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วงรี 40">
            <a:extLst>
              <a:ext uri="{FF2B5EF4-FFF2-40B4-BE49-F238E27FC236}">
                <a16:creationId xmlns:a16="http://schemas.microsoft.com/office/drawing/2014/main" id="{AC6DA0DD-4A4D-4A08-A982-FFFE3CF060D6}"/>
              </a:ext>
            </a:extLst>
          </p:cNvPr>
          <p:cNvSpPr/>
          <p:nvPr/>
        </p:nvSpPr>
        <p:spPr>
          <a:xfrm>
            <a:off x="7845929" y="2067580"/>
            <a:ext cx="542000" cy="523220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2</a:t>
            </a:r>
            <a:endParaRPr lang="th-TH" b="1" dirty="0">
              <a:solidFill>
                <a:schemeClr val="tx1"/>
              </a:solidFill>
            </a:endParaRPr>
          </a:p>
        </p:txBody>
      </p:sp>
      <p:cxnSp>
        <p:nvCxnSpPr>
          <p:cNvPr id="47" name="ตัวเชื่อมต่อตรง 46">
            <a:extLst>
              <a:ext uri="{FF2B5EF4-FFF2-40B4-BE49-F238E27FC236}">
                <a16:creationId xmlns:a16="http://schemas.microsoft.com/office/drawing/2014/main" id="{C3E862CA-3BCB-4FC4-ABA3-A6FB269AB5E3}"/>
              </a:ext>
            </a:extLst>
          </p:cNvPr>
          <p:cNvCxnSpPr>
            <a:cxnSpLocks/>
          </p:cNvCxnSpPr>
          <p:nvPr/>
        </p:nvCxnSpPr>
        <p:spPr>
          <a:xfrm flipH="1">
            <a:off x="7786310" y="2590800"/>
            <a:ext cx="223619" cy="462324"/>
          </a:xfrm>
          <a:prstGeom prst="line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วงรี 43">
            <a:extLst>
              <a:ext uri="{FF2B5EF4-FFF2-40B4-BE49-F238E27FC236}">
                <a16:creationId xmlns:a16="http://schemas.microsoft.com/office/drawing/2014/main" id="{0ECC5448-2262-42F1-8363-55574941281A}"/>
              </a:ext>
            </a:extLst>
          </p:cNvPr>
          <p:cNvSpPr/>
          <p:nvPr/>
        </p:nvSpPr>
        <p:spPr>
          <a:xfrm>
            <a:off x="7274358" y="1336800"/>
            <a:ext cx="542000" cy="523220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3</a:t>
            </a:r>
            <a:endParaRPr lang="th-TH" b="1" dirty="0">
              <a:solidFill>
                <a:schemeClr val="tx1"/>
              </a:solidFill>
            </a:endParaRPr>
          </a:p>
        </p:txBody>
      </p:sp>
      <p:sp>
        <p:nvSpPr>
          <p:cNvPr id="13" name="กล่องข้อความ 12">
            <a:extLst>
              <a:ext uri="{FF2B5EF4-FFF2-40B4-BE49-F238E27FC236}">
                <a16:creationId xmlns:a16="http://schemas.microsoft.com/office/drawing/2014/main" id="{40041EF5-6374-4DE1-8016-091EC9420E7F}"/>
              </a:ext>
            </a:extLst>
          </p:cNvPr>
          <p:cNvSpPr txBox="1"/>
          <p:nvPr/>
        </p:nvSpPr>
        <p:spPr>
          <a:xfrm>
            <a:off x="1655618" y="6579565"/>
            <a:ext cx="8880763" cy="307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600" dirty="0">
                <a:solidFill>
                  <a:schemeClr val="bg1"/>
                </a:solidFill>
              </a:rPr>
              <a:t>หากพบว่ามีการคัดลอกผลงานจากที่ใดๆ โดยไม่มีการอ้างอิงในสื่อการสอนนี้ ข้าพเจ้า นายโสภณ มหาเจริญ ขอเป็นผู้รับผิดชอบแต่เพียงผู้เดียว</a:t>
            </a:r>
          </a:p>
        </p:txBody>
      </p:sp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603B2A4F-2E27-4DAE-A059-0900C821F0A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00493" y="1150249"/>
            <a:ext cx="6774872" cy="2882651"/>
          </a:xfrm>
          <a:prstGeom prst="rect">
            <a:avLst/>
          </a:prstGeom>
        </p:spPr>
      </p:pic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81C7B40A-343B-4353-A5FC-1EE57CF969D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92807" y="3622572"/>
            <a:ext cx="2895599" cy="2767538"/>
          </a:xfrm>
          <a:prstGeom prst="rect">
            <a:avLst/>
          </a:prstGeom>
        </p:spPr>
      </p:pic>
      <p:pic>
        <p:nvPicPr>
          <p:cNvPr id="10" name="รูปภาพ 9">
            <a:extLst>
              <a:ext uri="{FF2B5EF4-FFF2-40B4-BE49-F238E27FC236}">
                <a16:creationId xmlns:a16="http://schemas.microsoft.com/office/drawing/2014/main" id="{85DB4609-79B7-4525-8BD0-B9407C9D12B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20329" y="4199282"/>
            <a:ext cx="3297345" cy="2074128"/>
          </a:xfrm>
          <a:prstGeom prst="rect">
            <a:avLst/>
          </a:prstGeom>
        </p:spPr>
      </p:pic>
      <p:pic>
        <p:nvPicPr>
          <p:cNvPr id="14" name="รูปภาพ 13">
            <a:extLst>
              <a:ext uri="{FF2B5EF4-FFF2-40B4-BE49-F238E27FC236}">
                <a16:creationId xmlns:a16="http://schemas.microsoft.com/office/drawing/2014/main" id="{6D8693D3-1E0C-4532-9F80-313C8E30063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48254" y="4282215"/>
            <a:ext cx="3450341" cy="2144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3234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Excle</a:t>
            </a:r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0089" y="2757056"/>
            <a:ext cx="11113911" cy="3165962"/>
          </a:xfrm>
        </p:spPr>
        <p:txBody>
          <a:bodyPr>
            <a:noAutofit/>
          </a:bodyPr>
          <a:lstStyle/>
          <a:p>
            <a:pPr marL="0" indent="0" algn="thaiDist">
              <a:buNone/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b="0" i="0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โปรแกรม </a:t>
            </a:r>
            <a:r>
              <a:rPr lang="en-US" b="0" i="0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Microsoft Excel </a:t>
            </a:r>
            <a:r>
              <a:rPr lang="th-TH" b="0" i="0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เป็นโปรแกรมหนึ่ง ที่อยู่ในชุด </a:t>
            </a:r>
            <a:r>
              <a:rPr lang="en-US" b="0" i="0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Microsoft Office </a:t>
            </a:r>
            <a:r>
              <a:rPr lang="th-TH" b="0" i="0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มีจุดเด่นในด้าน การคำนวณเกี่ยวกับตัวเลข โดยการทำงานของโปรแกรมจะใช้ตารางตามแนวนอน (</a:t>
            </a:r>
            <a:r>
              <a:rPr lang="en-US" b="0" i="0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Row) </a:t>
            </a:r>
            <a:r>
              <a:rPr lang="th-TH" b="0" i="0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หรือแถว มีทั้งหมด 1,048,576 แถว </a:t>
            </a:r>
            <a:r>
              <a:rPr lang="en-US" b="0" i="0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b="0" i="0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และแนวตั้ง (</a:t>
            </a:r>
            <a:r>
              <a:rPr lang="en-US" b="0" i="0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Column) </a:t>
            </a:r>
            <a:r>
              <a:rPr lang="th-TH" b="0" i="0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ทั้งหมด จำนวน 16,384 คอลัมน์ เป็นหลัก ซึ่งเรียกโปรแกรมในลักษณะนี้ว่าตารางทำการ (</a:t>
            </a:r>
            <a:r>
              <a:rPr lang="en-US" b="0" i="0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Spread Sheet) </a:t>
            </a:r>
            <a:r>
              <a:rPr lang="th-TH" b="0" i="0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ไฟล์ของ </a:t>
            </a:r>
            <a:r>
              <a:rPr lang="en-US" b="0" i="0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Excel </a:t>
            </a:r>
            <a:r>
              <a:rPr lang="th-TH" b="0" i="0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เรียกว่า เป็นสมุดงาน(</a:t>
            </a:r>
            <a:r>
              <a:rPr lang="en-US" b="0" i="0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Workbook) </a:t>
            </a:r>
            <a:r>
              <a:rPr lang="th-TH" b="0" i="0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ประกอบไปด้วยหลาย ๆ หน้า ไฟล์ของ </a:t>
            </a:r>
            <a:r>
              <a:rPr lang="en-US" b="0" i="0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Excel </a:t>
            </a:r>
            <a:r>
              <a:rPr lang="th-TH" b="0" i="0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และในแต่ละหน้า เรียกว่าแผ่นงาน (</a:t>
            </a:r>
            <a:r>
              <a:rPr lang="en-US" b="0" i="0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Worksheet) </a:t>
            </a:r>
            <a:r>
              <a:rPr lang="th-TH" b="0" i="0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ในแต่ละแผ่นงานจะแบ่งออกเป็นตารางซึ่งประกอบไปด้วย ช่องตารางจำนวนมาก ซึ่งเรียกว่า เซลล์ (</a:t>
            </a:r>
            <a:r>
              <a:rPr lang="en-US" b="0" i="0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Cell)</a:t>
            </a:r>
            <a:r>
              <a:rPr lang="th-TH" b="0" i="0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 ส่วนตัดกันของแถวและคอลัมน์ในแผ่นงานหนึ่ง ๆ ของ </a:t>
            </a:r>
            <a:r>
              <a:rPr lang="en-US" b="0" i="0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Excel </a:t>
            </a:r>
            <a:r>
              <a:rPr lang="th-TH" b="0" i="0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จะมีคอลัมน์โดยเรียงชื่อตามตัวอักษรภาษาอังกฤษ ตั้งแต่ </a:t>
            </a:r>
            <a:r>
              <a:rPr lang="en-US" b="0" i="0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A </a:t>
            </a:r>
            <a:r>
              <a:rPr lang="th-TH" b="0" i="0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จนถึง </a:t>
            </a:r>
            <a:r>
              <a:rPr lang="en-US" b="0" i="0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Z </a:t>
            </a:r>
            <a:r>
              <a:rPr lang="th-TH" b="0" i="0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และ ต่อด้วย </a:t>
            </a:r>
            <a:r>
              <a:rPr lang="en-US" b="0" i="0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AA </a:t>
            </a:r>
            <a:r>
              <a:rPr lang="th-TH" b="0" i="0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จนถึง </a:t>
            </a:r>
            <a:r>
              <a:rPr lang="en-US" b="0" i="0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AZ, BA </a:t>
            </a:r>
            <a:r>
              <a:rPr lang="th-TH" b="0" i="0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จนถึง </a:t>
            </a:r>
            <a:r>
              <a:rPr lang="en-US" b="0" i="0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BZ </a:t>
            </a:r>
            <a:r>
              <a:rPr lang="th-TH" b="0" i="0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ไปจนถึง </a:t>
            </a:r>
            <a:r>
              <a:rPr lang="en-US" b="0" i="0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XFD </a:t>
            </a:r>
            <a:r>
              <a:rPr lang="th-TH" b="0" i="0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ในสมุดงานหนึ่ง ๆ จะมีแผ่นงานได้จำนวนมาก ขึ้นอยู่กับหน่วยความจำที่มีอยู่ในเครื่องคอมพิวเตอร์เครื่องนั้น ๆ</a:t>
            </a:r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028" name="Picture 4" descr="Download Microsoft Excel Logo in SVG Vector or PNG File Format - Logo.wine">
            <a:extLst>
              <a:ext uri="{FF2B5EF4-FFF2-40B4-BE49-F238E27FC236}">
                <a16:creationId xmlns:a16="http://schemas.microsoft.com/office/drawing/2014/main" id="{FBB74571-C448-4EDB-9B72-181DF7E2A8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4584" y="491221"/>
            <a:ext cx="3741026" cy="2494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id="{27354C10-53E9-458B-94D6-B87077C186D8}"/>
              </a:ext>
            </a:extLst>
          </p:cNvPr>
          <p:cNvSpPr txBox="1"/>
          <p:nvPr/>
        </p:nvSpPr>
        <p:spPr>
          <a:xfrm>
            <a:off x="1655618" y="6579565"/>
            <a:ext cx="8880763" cy="307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600" dirty="0">
                <a:solidFill>
                  <a:schemeClr val="bg1"/>
                </a:solidFill>
              </a:rPr>
              <a:t>หากพบว่ามีการคัดลอกผลงานจากที่ใดๆ โดยไม่มีการอ้างอิงในสื่อการสอนนี้ ข้าพเจ้า นายโสภณ มหาเจริญ ขอเป็นผู้รับผิดชอบแต่เพียงผู้เดียว</a:t>
            </a:r>
          </a:p>
        </p:txBody>
      </p:sp>
    </p:spTree>
    <p:extLst>
      <p:ext uri="{BB962C8B-B14F-4D97-AF65-F5344CB8AC3E}">
        <p14:creationId xmlns:p14="http://schemas.microsoft.com/office/powerpoint/2010/main" val="99361010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82437947-B8AB-4A28-94A8-9024EC82189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65228" y="861302"/>
            <a:ext cx="4573340" cy="3800967"/>
          </a:xfrm>
          <a:prstGeom prst="rect">
            <a:avLst/>
          </a:prstGeom>
        </p:spPr>
      </p:pic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C5BAD158-94F0-408A-9269-27D25392E65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06672" y="1728347"/>
            <a:ext cx="4103257" cy="32321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703176CE-ED16-415D-A859-5E2B53EAA88C}"/>
              </a:ext>
            </a:extLst>
          </p:cNvPr>
          <p:cNvSpPr txBox="1">
            <a:spLocks/>
          </p:cNvSpPr>
          <p:nvPr/>
        </p:nvSpPr>
        <p:spPr>
          <a:xfrm>
            <a:off x="385886" y="609317"/>
            <a:ext cx="3428704" cy="52914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thaiDist">
              <a:buFont typeface="Wingdings" panose="05000000000000000000" pitchFamily="2" charset="2"/>
              <a:buChar char="q"/>
            </a:pP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การเลือกช่วงข้อมูล  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ใน</a:t>
            </a:r>
            <a:r>
              <a:rPr lang="th-TH" sz="24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การทำ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แผนภูมิจากข้อมูลในตางรางสามารถกระทำได้ดังนี้ </a:t>
            </a:r>
          </a:p>
          <a:p>
            <a:pPr marL="0" indent="0" algn="thaiDist">
              <a:buNone/>
            </a:pPr>
            <a:endParaRPr lang="th-TH" sz="2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290513" indent="-290513" algn="thaiDist">
              <a:buAutoNum type="arabicPeriod"/>
            </a:pP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พิมพ์ข้อมูลตามตัวอย่าง</a:t>
            </a:r>
          </a:p>
          <a:p>
            <a:pPr marL="290513" indent="-290513" algn="thaiDist">
              <a:buAutoNum type="arabicPeriod"/>
            </a:pP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เลือกช่วงข้อมูลทั้งหมด </a:t>
            </a:r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B3..D15 </a:t>
            </a:r>
          </a:p>
          <a:p>
            <a:pPr marL="290513" indent="-290513">
              <a:buAutoNum type="arabicPeriod"/>
            </a:pP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จากเมนู แทรก  เลือกหมวด แผนภูมิ</a:t>
            </a:r>
          </a:p>
        </p:txBody>
      </p:sp>
      <p:sp>
        <p:nvSpPr>
          <p:cNvPr id="39" name="วงรี 38">
            <a:extLst>
              <a:ext uri="{FF2B5EF4-FFF2-40B4-BE49-F238E27FC236}">
                <a16:creationId xmlns:a16="http://schemas.microsoft.com/office/drawing/2014/main" id="{95851B25-C756-44A5-92B6-B9C480D0CE30}"/>
              </a:ext>
            </a:extLst>
          </p:cNvPr>
          <p:cNvSpPr/>
          <p:nvPr/>
        </p:nvSpPr>
        <p:spPr>
          <a:xfrm>
            <a:off x="8835832" y="813580"/>
            <a:ext cx="542000" cy="523220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1</a:t>
            </a:r>
            <a:endParaRPr lang="th-TH" b="1" dirty="0">
              <a:solidFill>
                <a:schemeClr val="tx1"/>
              </a:solidFill>
            </a:endParaRPr>
          </a:p>
        </p:txBody>
      </p:sp>
      <p:sp>
        <p:nvSpPr>
          <p:cNvPr id="41" name="วงรี 40">
            <a:extLst>
              <a:ext uri="{FF2B5EF4-FFF2-40B4-BE49-F238E27FC236}">
                <a16:creationId xmlns:a16="http://schemas.microsoft.com/office/drawing/2014/main" id="{AC6DA0DD-4A4D-4A08-A982-FFFE3CF060D6}"/>
              </a:ext>
            </a:extLst>
          </p:cNvPr>
          <p:cNvSpPr/>
          <p:nvPr/>
        </p:nvSpPr>
        <p:spPr>
          <a:xfrm>
            <a:off x="8102011" y="4479457"/>
            <a:ext cx="542000" cy="523220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2</a:t>
            </a:r>
            <a:endParaRPr lang="th-TH" b="1" dirty="0">
              <a:solidFill>
                <a:schemeClr val="tx1"/>
              </a:solidFill>
            </a:endParaRPr>
          </a:p>
        </p:txBody>
      </p:sp>
      <p:cxnSp>
        <p:nvCxnSpPr>
          <p:cNvPr id="47" name="ตัวเชื่อมต่อตรง 46">
            <a:extLst>
              <a:ext uri="{FF2B5EF4-FFF2-40B4-BE49-F238E27FC236}">
                <a16:creationId xmlns:a16="http://schemas.microsoft.com/office/drawing/2014/main" id="{C3E862CA-3BCB-4FC4-ABA3-A6FB269AB5E3}"/>
              </a:ext>
            </a:extLst>
          </p:cNvPr>
          <p:cNvCxnSpPr>
            <a:cxnSpLocks/>
            <a:stCxn id="41" idx="2"/>
          </p:cNvCxnSpPr>
          <p:nvPr/>
        </p:nvCxnSpPr>
        <p:spPr>
          <a:xfrm flipH="1" flipV="1">
            <a:off x="7786311" y="4576957"/>
            <a:ext cx="315700" cy="164110"/>
          </a:xfrm>
          <a:prstGeom prst="line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วงรี 43">
            <a:extLst>
              <a:ext uri="{FF2B5EF4-FFF2-40B4-BE49-F238E27FC236}">
                <a16:creationId xmlns:a16="http://schemas.microsoft.com/office/drawing/2014/main" id="{0ECC5448-2262-42F1-8363-55574941281A}"/>
              </a:ext>
            </a:extLst>
          </p:cNvPr>
          <p:cNvSpPr/>
          <p:nvPr/>
        </p:nvSpPr>
        <p:spPr>
          <a:xfrm>
            <a:off x="3093672" y="4397402"/>
            <a:ext cx="542000" cy="523220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3</a:t>
            </a:r>
            <a:endParaRPr lang="th-TH" b="1" dirty="0">
              <a:solidFill>
                <a:schemeClr val="tx1"/>
              </a:solidFill>
            </a:endParaRPr>
          </a:p>
        </p:txBody>
      </p:sp>
      <p:sp>
        <p:nvSpPr>
          <p:cNvPr id="13" name="กล่องข้อความ 12">
            <a:extLst>
              <a:ext uri="{FF2B5EF4-FFF2-40B4-BE49-F238E27FC236}">
                <a16:creationId xmlns:a16="http://schemas.microsoft.com/office/drawing/2014/main" id="{40041EF5-6374-4DE1-8016-091EC9420E7F}"/>
              </a:ext>
            </a:extLst>
          </p:cNvPr>
          <p:cNvSpPr txBox="1"/>
          <p:nvPr/>
        </p:nvSpPr>
        <p:spPr>
          <a:xfrm>
            <a:off x="1655618" y="6579565"/>
            <a:ext cx="8880763" cy="307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600" dirty="0">
                <a:solidFill>
                  <a:schemeClr val="bg1"/>
                </a:solidFill>
              </a:rPr>
              <a:t>หากพบว่ามีการคัดลอกผลงานจากที่ใดๆ โดยไม่มีการอ้างอิงในสื่อการสอนนี้ ข้าพเจ้า นายโสภณ มหาเจริญ ขอเป็นผู้รับผิดชอบแต่เพียงผู้เดียว</a:t>
            </a:r>
          </a:p>
        </p:txBody>
      </p:sp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E0745AD5-1023-492B-A60D-9ABCBFC644C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76606"/>
          <a:stretch/>
        </p:blipFill>
        <p:spPr>
          <a:xfrm>
            <a:off x="1118279" y="5125415"/>
            <a:ext cx="8467753" cy="11137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40" name="ตัวเชื่อมต่อตรง 39">
            <a:extLst>
              <a:ext uri="{FF2B5EF4-FFF2-40B4-BE49-F238E27FC236}">
                <a16:creationId xmlns:a16="http://schemas.microsoft.com/office/drawing/2014/main" id="{03934BCB-9581-4561-8DC6-230D78205886}"/>
              </a:ext>
            </a:extLst>
          </p:cNvPr>
          <p:cNvCxnSpPr>
            <a:cxnSpLocks/>
          </p:cNvCxnSpPr>
          <p:nvPr/>
        </p:nvCxnSpPr>
        <p:spPr>
          <a:xfrm>
            <a:off x="3635672" y="4898668"/>
            <a:ext cx="472589" cy="446219"/>
          </a:xfrm>
          <a:prstGeom prst="line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สี่เหลี่ยมผืนผ้า 19">
            <a:extLst>
              <a:ext uri="{FF2B5EF4-FFF2-40B4-BE49-F238E27FC236}">
                <a16:creationId xmlns:a16="http://schemas.microsoft.com/office/drawing/2014/main" id="{1FB5C7B8-2B00-4155-8205-DA12FC98793E}"/>
              </a:ext>
            </a:extLst>
          </p:cNvPr>
          <p:cNvSpPr/>
          <p:nvPr/>
        </p:nvSpPr>
        <p:spPr>
          <a:xfrm>
            <a:off x="3871967" y="5426877"/>
            <a:ext cx="1517452" cy="71068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6679399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7D882F27-BB2C-4EAB-A367-FB27ED3BC75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91512" y="914399"/>
            <a:ext cx="7105298" cy="5554329"/>
          </a:xfrm>
          <a:prstGeom prst="rect">
            <a:avLst/>
          </a:prstGeom>
        </p:spPr>
      </p:pic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703176CE-ED16-415D-A859-5E2B53EAA88C}"/>
              </a:ext>
            </a:extLst>
          </p:cNvPr>
          <p:cNvSpPr txBox="1">
            <a:spLocks/>
          </p:cNvSpPr>
          <p:nvPr/>
        </p:nvSpPr>
        <p:spPr>
          <a:xfrm>
            <a:off x="385886" y="609317"/>
            <a:ext cx="3428704" cy="52914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thaiDist">
              <a:buFont typeface="Wingdings" panose="05000000000000000000" pitchFamily="2" charset="2"/>
              <a:buChar char="q"/>
            </a:pP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การเลือกแผนภูมิ 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ใน</a:t>
            </a:r>
            <a:r>
              <a:rPr lang="th-TH" sz="24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การทำ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แผนภูมิควรคำนึงถึงลักษณะเฉพาะของข้อมูล การเลือกแผนภูมิที่ไม่เหมาะสมอาจทำให้การแสดงผลลัพธ์ออกมาไม่ชัดเจน ผู้เรียนสามารถเลื่อกรายการ “แผนภูมิแนะนำ” ได้ </a:t>
            </a:r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Excel 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จะประเมินความเหมาะสมของแผนภูมิให้</a:t>
            </a:r>
          </a:p>
          <a:p>
            <a:pPr marL="0" indent="0" algn="thaiDist">
              <a:buNone/>
            </a:pPr>
            <a:endParaRPr lang="th-TH" sz="2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290513" indent="-290513" algn="thaiDist">
              <a:buAutoNum type="arabicPeriod"/>
            </a:pP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คลิกเลือก “แผนภูมิแนะนำ” </a:t>
            </a:r>
          </a:p>
          <a:p>
            <a:pPr marL="290513" indent="-290513" algn="thaiDist">
              <a:buAutoNum type="arabicPeriod"/>
            </a:pP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จะปรากฏหน้าต่าง แทรกแผนภูมิ ทดลองเลือกชนิดของแผนภูมิมา </a:t>
            </a:r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1 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ชนิดก่อน แล้วกดตกลง </a:t>
            </a:r>
            <a:endParaRPr lang="en-US" sz="2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9" name="วงรี 38">
            <a:extLst>
              <a:ext uri="{FF2B5EF4-FFF2-40B4-BE49-F238E27FC236}">
                <a16:creationId xmlns:a16="http://schemas.microsoft.com/office/drawing/2014/main" id="{95851B25-C756-44A5-92B6-B9C480D0CE30}"/>
              </a:ext>
            </a:extLst>
          </p:cNvPr>
          <p:cNvSpPr/>
          <p:nvPr/>
        </p:nvSpPr>
        <p:spPr>
          <a:xfrm>
            <a:off x="6480559" y="541952"/>
            <a:ext cx="542000" cy="523220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1</a:t>
            </a:r>
            <a:endParaRPr lang="th-TH" b="1" dirty="0">
              <a:solidFill>
                <a:schemeClr val="tx1"/>
              </a:solidFill>
            </a:endParaRPr>
          </a:p>
        </p:txBody>
      </p:sp>
      <p:sp>
        <p:nvSpPr>
          <p:cNvPr id="41" name="วงรี 40">
            <a:extLst>
              <a:ext uri="{FF2B5EF4-FFF2-40B4-BE49-F238E27FC236}">
                <a16:creationId xmlns:a16="http://schemas.microsoft.com/office/drawing/2014/main" id="{AC6DA0DD-4A4D-4A08-A982-FFFE3CF060D6}"/>
              </a:ext>
            </a:extLst>
          </p:cNvPr>
          <p:cNvSpPr/>
          <p:nvPr/>
        </p:nvSpPr>
        <p:spPr>
          <a:xfrm>
            <a:off x="8102011" y="4479457"/>
            <a:ext cx="542000" cy="523220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2</a:t>
            </a:r>
            <a:endParaRPr lang="th-TH" b="1" dirty="0">
              <a:solidFill>
                <a:schemeClr val="tx1"/>
              </a:solidFill>
            </a:endParaRPr>
          </a:p>
        </p:txBody>
      </p:sp>
      <p:cxnSp>
        <p:nvCxnSpPr>
          <p:cNvPr id="47" name="ตัวเชื่อมต่อตรง 46">
            <a:extLst>
              <a:ext uri="{FF2B5EF4-FFF2-40B4-BE49-F238E27FC236}">
                <a16:creationId xmlns:a16="http://schemas.microsoft.com/office/drawing/2014/main" id="{C3E862CA-3BCB-4FC4-ABA3-A6FB269AB5E3}"/>
              </a:ext>
            </a:extLst>
          </p:cNvPr>
          <p:cNvCxnSpPr>
            <a:cxnSpLocks/>
            <a:stCxn id="41" idx="2"/>
          </p:cNvCxnSpPr>
          <p:nvPr/>
        </p:nvCxnSpPr>
        <p:spPr>
          <a:xfrm flipH="1" flipV="1">
            <a:off x="7786311" y="4576957"/>
            <a:ext cx="315700" cy="164110"/>
          </a:xfrm>
          <a:prstGeom prst="line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กล่องข้อความ 12">
            <a:extLst>
              <a:ext uri="{FF2B5EF4-FFF2-40B4-BE49-F238E27FC236}">
                <a16:creationId xmlns:a16="http://schemas.microsoft.com/office/drawing/2014/main" id="{40041EF5-6374-4DE1-8016-091EC9420E7F}"/>
              </a:ext>
            </a:extLst>
          </p:cNvPr>
          <p:cNvSpPr txBox="1"/>
          <p:nvPr/>
        </p:nvSpPr>
        <p:spPr>
          <a:xfrm>
            <a:off x="1655618" y="6579565"/>
            <a:ext cx="8880763" cy="307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600" dirty="0">
                <a:solidFill>
                  <a:schemeClr val="bg1"/>
                </a:solidFill>
              </a:rPr>
              <a:t>หากพบว่ามีการคัดลอกผลงานจากที่ใดๆ โดยไม่มีการอ้างอิงในสื่อการสอนนี้ ข้าพเจ้า นายโสภณ มหาเจริญ ขอเป็นผู้รับผิดชอบแต่เพียงผู้เดียว</a:t>
            </a:r>
          </a:p>
        </p:txBody>
      </p:sp>
      <p:cxnSp>
        <p:nvCxnSpPr>
          <p:cNvPr id="40" name="ตัวเชื่อมต่อตรง 39">
            <a:extLst>
              <a:ext uri="{FF2B5EF4-FFF2-40B4-BE49-F238E27FC236}">
                <a16:creationId xmlns:a16="http://schemas.microsoft.com/office/drawing/2014/main" id="{03934BCB-9581-4561-8DC6-230D78205886}"/>
              </a:ext>
            </a:extLst>
          </p:cNvPr>
          <p:cNvCxnSpPr>
            <a:cxnSpLocks/>
            <a:stCxn id="39" idx="4"/>
          </p:cNvCxnSpPr>
          <p:nvPr/>
        </p:nvCxnSpPr>
        <p:spPr>
          <a:xfrm>
            <a:off x="6751559" y="1065172"/>
            <a:ext cx="201589" cy="381897"/>
          </a:xfrm>
          <a:prstGeom prst="line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396258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B8D3373D-BA71-4C61-B96F-86B7EA97D84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6"/>
          <a:stretch/>
        </p:blipFill>
        <p:spPr>
          <a:xfrm>
            <a:off x="4461164" y="933635"/>
            <a:ext cx="7344950" cy="5548948"/>
          </a:xfrm>
          <a:prstGeom prst="rect">
            <a:avLst/>
          </a:prstGeom>
        </p:spPr>
      </p:pic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703176CE-ED16-415D-A859-5E2B53EAA88C}"/>
              </a:ext>
            </a:extLst>
          </p:cNvPr>
          <p:cNvSpPr txBox="1">
            <a:spLocks/>
          </p:cNvSpPr>
          <p:nvPr/>
        </p:nvSpPr>
        <p:spPr>
          <a:xfrm>
            <a:off x="385886" y="609317"/>
            <a:ext cx="3428704" cy="52914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thaiDist">
              <a:buFont typeface="Wingdings" panose="05000000000000000000" pitchFamily="2" charset="2"/>
              <a:buChar char="q"/>
            </a:pP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การแก้ไขชื่อแผนภูมิ  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แผนภูมิที่ได้มาผู้เรียนสามารถแก้ไขรายละเอียดได้ตามความต้องการเช่น การแก้ไขชื่อของแผนภูมิสามารถทำได้ดังนี้ </a:t>
            </a:r>
          </a:p>
          <a:p>
            <a:pPr marL="290513" indent="-290513" algn="thaiDist">
              <a:buAutoNum type="arabicPeriod"/>
            </a:pP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คลิกในกรอบ “ชื่อแผนภูมิ” </a:t>
            </a:r>
          </a:p>
          <a:p>
            <a:pPr marL="290513" indent="-290513" algn="thaiDist">
              <a:buAutoNum type="arabicPeriod"/>
            </a:pP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ลบข้อความเดิม แล้วพิมพ์ข้อความที่ต้องการ “สรุปรายจ่ายประจำปี</a:t>
            </a:r>
          </a:p>
          <a:p>
            <a:pPr marL="290513" indent="-290513" algn="thaiDist">
              <a:buAutoNum type="arabicPeriod"/>
            </a:pPr>
            <a:endParaRPr lang="th-TH" sz="2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หากไม่ต้องการแผนภูมินี้แล้ว สามารถคลิกเลือกแผนภูมิแล้วกดคีย์ </a:t>
            </a:r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“Del” 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ที่คีย์บอร์ด </a:t>
            </a:r>
          </a:p>
        </p:txBody>
      </p:sp>
      <p:sp>
        <p:nvSpPr>
          <p:cNvPr id="13" name="กล่องข้อความ 12">
            <a:extLst>
              <a:ext uri="{FF2B5EF4-FFF2-40B4-BE49-F238E27FC236}">
                <a16:creationId xmlns:a16="http://schemas.microsoft.com/office/drawing/2014/main" id="{40041EF5-6374-4DE1-8016-091EC9420E7F}"/>
              </a:ext>
            </a:extLst>
          </p:cNvPr>
          <p:cNvSpPr txBox="1"/>
          <p:nvPr/>
        </p:nvSpPr>
        <p:spPr>
          <a:xfrm>
            <a:off x="1655618" y="6579565"/>
            <a:ext cx="8880763" cy="307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600" dirty="0">
                <a:solidFill>
                  <a:schemeClr val="bg1"/>
                </a:solidFill>
              </a:rPr>
              <a:t>หากพบว่ามีการคัดลอกผลงานจากที่ใดๆ โดยไม่มีการอ้างอิงในสื่อการสอนนี้ ข้าพเจ้า นายโสภณ มหาเจริญ ขอเป็นผู้รับผิดชอบแต่เพียงผู้เดียว</a:t>
            </a:r>
          </a:p>
        </p:txBody>
      </p:sp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4F10FC85-42B8-49C5-A917-21A29BC3F79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72399" y="2286001"/>
            <a:ext cx="1939637" cy="8174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สี่เหลี่ยมผืนผ้า 13">
            <a:extLst>
              <a:ext uri="{FF2B5EF4-FFF2-40B4-BE49-F238E27FC236}">
                <a16:creationId xmlns:a16="http://schemas.microsoft.com/office/drawing/2014/main" id="{31921395-14CF-490B-8A98-D6134D3F432A}"/>
              </a:ext>
            </a:extLst>
          </p:cNvPr>
          <p:cNvSpPr/>
          <p:nvPr/>
        </p:nvSpPr>
        <p:spPr>
          <a:xfrm>
            <a:off x="7772399" y="2286001"/>
            <a:ext cx="1939637" cy="89995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cxnSp>
        <p:nvCxnSpPr>
          <p:cNvPr id="15" name="ตัวเชื่อมต่อตรง 14">
            <a:extLst>
              <a:ext uri="{FF2B5EF4-FFF2-40B4-BE49-F238E27FC236}">
                <a16:creationId xmlns:a16="http://schemas.microsoft.com/office/drawing/2014/main" id="{52723FF0-D1EB-4ED0-8171-11515390A35C}"/>
              </a:ext>
            </a:extLst>
          </p:cNvPr>
          <p:cNvCxnSpPr>
            <a:cxnSpLocks/>
          </p:cNvCxnSpPr>
          <p:nvPr/>
        </p:nvCxnSpPr>
        <p:spPr>
          <a:xfrm flipH="1" flipV="1">
            <a:off x="9047018" y="3103419"/>
            <a:ext cx="259315" cy="403252"/>
          </a:xfrm>
          <a:prstGeom prst="line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986153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ชื่อเรื่อง 11">
            <a:extLst>
              <a:ext uri="{FF2B5EF4-FFF2-40B4-BE49-F238E27FC236}">
                <a16:creationId xmlns:a16="http://schemas.microsoft.com/office/drawing/2014/main" id="{74793F09-EAD3-41CC-BEE9-6C7994C994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548" y="280206"/>
            <a:ext cx="4028383" cy="875846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7.13 </a:t>
            </a:r>
            <a:r>
              <a:rPr lang="th-TH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สรุป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703176CE-ED16-415D-A859-5E2B53EAA88C}"/>
              </a:ext>
            </a:extLst>
          </p:cNvPr>
          <p:cNvSpPr txBox="1">
            <a:spLocks/>
          </p:cNvSpPr>
          <p:nvPr/>
        </p:nvSpPr>
        <p:spPr>
          <a:xfrm>
            <a:off x="627797" y="1135484"/>
            <a:ext cx="10345003" cy="52914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thaiDist">
              <a:buNone/>
            </a:pP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</a:t>
            </a:r>
          </a:p>
        </p:txBody>
      </p:sp>
      <p:sp>
        <p:nvSpPr>
          <p:cNvPr id="4" name="กล่องข้อความ 3">
            <a:extLst>
              <a:ext uri="{FF2B5EF4-FFF2-40B4-BE49-F238E27FC236}">
                <a16:creationId xmlns:a16="http://schemas.microsoft.com/office/drawing/2014/main" id="{4FFD86E9-3926-4D31-90D2-833BA4458AB1}"/>
              </a:ext>
            </a:extLst>
          </p:cNvPr>
          <p:cNvSpPr txBox="1"/>
          <p:nvPr/>
        </p:nvSpPr>
        <p:spPr>
          <a:xfrm>
            <a:off x="1655618" y="6579565"/>
            <a:ext cx="8880763" cy="307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600" dirty="0">
                <a:solidFill>
                  <a:schemeClr val="bg1"/>
                </a:solidFill>
              </a:rPr>
              <a:t>หากพบว่ามีการคัดลอกผลงานจากที่ใดๆ โดยไม่มีการอ้างอิงในสื่อการสอนนี้ ข้าพเจ้า นายโสภณ มหาเจริญ ขอเป็นผู้รับผิดชอบแต่เพียงผู้เดียว</a:t>
            </a:r>
          </a:p>
        </p:txBody>
      </p:sp>
      <p:sp>
        <p:nvSpPr>
          <p:cNvPr id="6" name="กล่องข้อความ 5">
            <a:extLst>
              <a:ext uri="{FF2B5EF4-FFF2-40B4-BE49-F238E27FC236}">
                <a16:creationId xmlns:a16="http://schemas.microsoft.com/office/drawing/2014/main" id="{8B4762AA-8096-42E9-8BF4-ECA7DEF87BC0}"/>
              </a:ext>
            </a:extLst>
          </p:cNvPr>
          <p:cNvSpPr txBox="1"/>
          <p:nvPr/>
        </p:nvSpPr>
        <p:spPr>
          <a:xfrm>
            <a:off x="1301931" y="1305341"/>
            <a:ext cx="9977118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en-US" sz="2800" b="1" i="0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2800" b="1" i="0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ไมโครซอฟท์ เอ็กซ์เซล</a:t>
            </a:r>
            <a:r>
              <a:rPr lang="th-TH" sz="2800" b="0" i="0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 (</a:t>
            </a:r>
            <a:r>
              <a:rPr lang="en-US" sz="2800" b="0" i="0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Microsoft Excel) </a:t>
            </a:r>
            <a:r>
              <a:rPr lang="th-TH" sz="2800" b="0" i="0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พัฒนาโดยบริษัท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ไมโครซอฟท์ </a:t>
            </a:r>
            <a:r>
              <a:rPr lang="th-TH" sz="2800" b="0" i="0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และเป็นโปรแกรมหนึ่งในชุด ไมโครซอฟท์ ออฟฟิศ </a:t>
            </a:r>
            <a:r>
              <a:rPr lang="en-US" sz="2800" b="0" i="0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Ex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cel </a:t>
            </a:r>
            <a:r>
              <a:rPr lang="th-TH" sz="2800" b="0" i="0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เป็นโปรแกรมประเภทตารางการคำนวณ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หรือ </a:t>
            </a:r>
            <a:r>
              <a:rPr lang="th-TH" sz="28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สเป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รดชีต </a:t>
            </a:r>
            <a:r>
              <a:rPr lang="th-TH" sz="2800" b="0" i="0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สำหรับจัดการและคำนวณข้อมูลในรูปแบบตาราง อีกทั้งสามารถจัดทำกราฟ แผนภูมิเพื่อแสดงผลข้อมูลได้</a:t>
            </a:r>
          </a:p>
          <a:p>
            <a:pPr algn="thaiDist"/>
            <a:r>
              <a:rPr lang="th-TH" sz="2800" b="0" i="0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	ความสามารถด้านการคำนวณ </a:t>
            </a:r>
            <a:r>
              <a:rPr lang="en-US" sz="2800" b="0" i="0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Excel </a:t>
            </a:r>
            <a:r>
              <a:rPr lang="th-TH" sz="2800" b="0" i="0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สามารถป้อนสูตรการคำนวณทางคณิตศาสตร์ เช่น บวก ลบ คูณ หาร  รวมทั้งสูตรคำนวณด้านอื่น ๆ และจุดเด่นของการคำนวณคือผลลัพธ์ของการคำนวณจะเปลี่ยนแปลงตาม เมื่ออินพุตที่นำมาเปลี่ยนค่าใดๆ โปรแกรม </a:t>
            </a:r>
            <a:r>
              <a:rPr lang="en-US" sz="2800" b="0" i="0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Excel </a:t>
            </a:r>
            <a:r>
              <a:rPr lang="th-TH" sz="2800" b="0" i="0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มีความสามารถด้านการใช้ฟังก์ชัน ทางคณิตศาสตร์ที่หลากหลาย ได้แก่ ฟังก์ชันเกี่ยวกับตัวอักษร ตัวเลข วันที่ ฟังก์ชันเกี่ยวกับการเงินหรือการตัดสินใจ</a:t>
            </a:r>
            <a:r>
              <a:rPr lang="en-US" sz="2800" b="0" i="0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นอกจากนั้น </a:t>
            </a:r>
            <a:r>
              <a:rPr lang="en-US" sz="2800" b="0" i="0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Excel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ยัง</a:t>
            </a:r>
            <a:r>
              <a:rPr lang="th-TH" sz="2800" b="0" i="0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สามารถนำข้อมูลที่ป้อนลงในตารางมาสร้างเป็นกราฟได้ทันที มีรูปกราฟให้เลือกใช้งานหลายรูปแบบตามความเหมาะสม รวมถึงความสามารถในการตกแต่งตารางข้อมูล หรือกราฟข้อมูลด้วยภาพสีและรูปแบบตัวอักษรต่าง ๆ ความสามารถในการจัดเรียงลำดับ ความสามารถในการพิมพ์งานออกทางเครื่องพิมพ์ ความสามารถในการแปลงข้อมูลในตารางให้เป็นเว็บเพจเพื่อนำมาแสดงในโฮมเพจ</a:t>
            </a:r>
          </a:p>
          <a:p>
            <a:pPr algn="thaiDist"/>
            <a:endParaRPr lang="th-TH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96000087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ชื่อเรื่อง 11">
            <a:extLst>
              <a:ext uri="{FF2B5EF4-FFF2-40B4-BE49-F238E27FC236}">
                <a16:creationId xmlns:a16="http://schemas.microsoft.com/office/drawing/2014/main" id="{74793F09-EAD3-41CC-BEE9-6C7994C994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548" y="280206"/>
            <a:ext cx="4028383" cy="875846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7.14 </a:t>
            </a:r>
            <a:r>
              <a:rPr lang="th-TH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แบบฝึกหัด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703176CE-ED16-415D-A859-5E2B53EAA88C}"/>
              </a:ext>
            </a:extLst>
          </p:cNvPr>
          <p:cNvSpPr txBox="1">
            <a:spLocks/>
          </p:cNvSpPr>
          <p:nvPr/>
        </p:nvSpPr>
        <p:spPr>
          <a:xfrm>
            <a:off x="627797" y="1135484"/>
            <a:ext cx="10345003" cy="52914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thaiDist">
              <a:buFont typeface="+mj-lt"/>
              <a:buAutoNum type="arabicPeriod"/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สร้างตารางบันทึกรายรับรายจ่ายส่วนตัวของนักศึกษา </a:t>
            </a:r>
            <a:r>
              <a:rPr lang="th-TH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ตลอดทั้ง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ปี พ.ศ. ที่ผ่านมา จนถึงปัจจุบัน</a:t>
            </a:r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 algn="thaiDist">
              <a:buFont typeface="+mj-lt"/>
              <a:buAutoNum type="arabicPeriod"/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คำนวณหาค่าเฉลี่ยของรายรับ/รายจ่ายประจำปี พร้อมใช้ฟังก์ชันแสดงรายจ่ายที่มากสุดไปหาน้อยที่สุด</a:t>
            </a:r>
          </a:p>
          <a:p>
            <a:pPr marL="0" indent="0" algn="thaiDist">
              <a:buFont typeface="+mj-lt"/>
              <a:buAutoNum type="arabicPeriod"/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จัดทำตารางการคำนวณอัตราดอกเบี้ยของเงินกู้ </a:t>
            </a:r>
            <a:r>
              <a:rPr lang="th-TH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กย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ศ. </a:t>
            </a:r>
          </a:p>
          <a:p>
            <a:pPr marL="0" indent="0" algn="thaiDist">
              <a:buFont typeface="+mj-lt"/>
              <a:buAutoNum type="arabicPeriod"/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จัดทำตารางคำนวณการผ่อนเครื่องใช้ไฟฟ้า  รถยนต์ รถมเตอร์ไซ</a:t>
            </a:r>
            <a:r>
              <a:rPr lang="th-TH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ต์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พร้อมแยกรายการเงินต้นกับผลรวมดอกเบี้ย</a:t>
            </a:r>
          </a:p>
          <a:p>
            <a:pPr marL="0" indent="0" algn="thaiDist">
              <a:buFont typeface="+mj-lt"/>
              <a:buAutoNum type="arabicPeriod"/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หากนักศึกษาต้องการเปิดร้านค้าของตนแบบง่ายๆ จงทำเอกสารดังต่อไปนี้ </a:t>
            </a:r>
          </a:p>
          <a:p>
            <a:pPr marL="457200" lvl="1" indent="0" algn="thaiDist">
              <a:buFont typeface="+mj-lt"/>
              <a:buAutoNum type="arabicPeriod"/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รายการสต๊อกสินค้า ประจำเดือน  นำเข้า ขายออก คงเหลือ </a:t>
            </a:r>
          </a:p>
          <a:p>
            <a:pPr marL="457200" lvl="1" indent="0" algn="thaiDist">
              <a:buFont typeface="+mj-lt"/>
              <a:buAutoNum type="arabicPeriod"/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จัดทำใบเสร็จรับเงิน</a:t>
            </a:r>
          </a:p>
          <a:p>
            <a:pPr marL="457200" lvl="1" indent="0" algn="thaiDist">
              <a:buFont typeface="+mj-lt"/>
              <a:buAutoNum type="arabicPeriod"/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จัดทำระบบเก็บเงินหน้าร้านประจำเดือน</a:t>
            </a:r>
          </a:p>
          <a:p>
            <a:pPr marL="0" indent="0" algn="thaiDist">
              <a:buFont typeface="+mj-lt"/>
              <a:buAutoNum type="arabicPeriod"/>
            </a:pP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 algn="thaiDist">
              <a:buFont typeface="+mj-lt"/>
              <a:buAutoNum type="arabicPeriod"/>
            </a:pP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 algn="thaiDist">
              <a:buFont typeface="+mj-lt"/>
              <a:buAutoNum type="arabicPeriod"/>
            </a:pP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 algn="thaiDist">
              <a:buNone/>
            </a:pP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กล่องข้อความ 3">
            <a:extLst>
              <a:ext uri="{FF2B5EF4-FFF2-40B4-BE49-F238E27FC236}">
                <a16:creationId xmlns:a16="http://schemas.microsoft.com/office/drawing/2014/main" id="{9D7BB5C0-A456-4B55-824B-9DA080076FE7}"/>
              </a:ext>
            </a:extLst>
          </p:cNvPr>
          <p:cNvSpPr txBox="1"/>
          <p:nvPr/>
        </p:nvSpPr>
        <p:spPr>
          <a:xfrm>
            <a:off x="1655618" y="6579565"/>
            <a:ext cx="8880763" cy="307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600" dirty="0">
                <a:solidFill>
                  <a:schemeClr val="bg1"/>
                </a:solidFill>
              </a:rPr>
              <a:t>หากพบว่ามีการคัดลอกผลงานจากที่ใดๆ โดยไม่มีการอ้างอิงในสื่อการสอนนี้ ข้าพเจ้า นายโสภณ มหาเจริญ ขอเป็นผู้รับผิดชอบแต่เพียงผู้เดียว</a:t>
            </a:r>
          </a:p>
        </p:txBody>
      </p:sp>
    </p:spTree>
    <p:extLst>
      <p:ext uri="{BB962C8B-B14F-4D97-AF65-F5344CB8AC3E}">
        <p14:creationId xmlns:p14="http://schemas.microsoft.com/office/powerpoint/2010/main" val="180762680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ชื่อเรื่อง 11">
            <a:extLst>
              <a:ext uri="{FF2B5EF4-FFF2-40B4-BE49-F238E27FC236}">
                <a16:creationId xmlns:a16="http://schemas.microsoft.com/office/drawing/2014/main" id="{74793F09-EAD3-41CC-BEE9-6C7994C994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548" y="280206"/>
            <a:ext cx="4028383" cy="875846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7.15 </a:t>
            </a:r>
            <a:r>
              <a:rPr lang="th-TH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บรรณานุกรม</a:t>
            </a:r>
          </a:p>
        </p:txBody>
      </p:sp>
      <p:sp>
        <p:nvSpPr>
          <p:cNvPr id="4" name="กล่องข้อความ 3">
            <a:extLst>
              <a:ext uri="{FF2B5EF4-FFF2-40B4-BE49-F238E27FC236}">
                <a16:creationId xmlns:a16="http://schemas.microsoft.com/office/drawing/2014/main" id="{9D7BB5C0-A456-4B55-824B-9DA080076FE7}"/>
              </a:ext>
            </a:extLst>
          </p:cNvPr>
          <p:cNvSpPr txBox="1"/>
          <p:nvPr/>
        </p:nvSpPr>
        <p:spPr>
          <a:xfrm>
            <a:off x="1655618" y="6579565"/>
            <a:ext cx="8880763" cy="307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600" dirty="0">
                <a:solidFill>
                  <a:schemeClr val="bg1"/>
                </a:solidFill>
              </a:rPr>
              <a:t>หากพบว่ามีการคัดลอกผลงานจากที่ใดๆ โดยไม่มีการอ้างอิงในสื่อการสอนนี้ ข้าพเจ้า นายโสภณ มหาเจริญ ขอเป็นผู้รับผิดชอบแต่เพียงผู้เดียว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EC48733-002F-470D-87C8-358BF8AD859A}"/>
              </a:ext>
            </a:extLst>
          </p:cNvPr>
          <p:cNvSpPr txBox="1">
            <a:spLocks/>
          </p:cNvSpPr>
          <p:nvPr/>
        </p:nvSpPr>
        <p:spPr>
          <a:xfrm>
            <a:off x="627797" y="1135484"/>
            <a:ext cx="10345003" cy="52914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algn="thaiDist">
              <a:buAutoNum type="arabicParenR"/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สุดารัตน์  พิมล</a:t>
            </a:r>
            <a:r>
              <a:rPr lang="th-TH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รั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ตนกานต์, การเงินส่วนบุคคล, ซีเอ็ดยูเคชัน,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2555 </a:t>
            </a:r>
          </a:p>
          <a:p>
            <a:pPr marL="514350" indent="-514350" algn="thaiDist">
              <a:buAutoNum type="arabicParenR"/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อภิชาติ สิริผาติและคณะ, คู่มือผู้ประกอบการยุคใหม่, </a:t>
            </a:r>
            <a:r>
              <a:rPr lang="en-US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Phisit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Thaioffset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, 2006</a:t>
            </a:r>
          </a:p>
          <a:p>
            <a:pPr marL="514350" indent="-514350" algn="thaiDist">
              <a:buAutoNum type="arabicParenR"/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อาอิชะ</a:t>
            </a:r>
            <a:r>
              <a:rPr lang="th-TH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ห์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อาม</a:t>
            </a:r>
            <a:r>
              <a:rPr lang="th-TH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ิน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,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Work Smart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ด้วย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Excel,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ไอดีซี พรีเมียร์ จำกัด,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2559</a:t>
            </a:r>
          </a:p>
          <a:p>
            <a:pPr marL="514350" indent="-514350" algn="thaiDist">
              <a:buAutoNum type="arabicParenR"/>
            </a:pP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 algn="thaiDist">
              <a:buNone/>
            </a:pP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6452132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รูปภาพ 8">
            <a:extLst>
              <a:ext uri="{FF2B5EF4-FFF2-40B4-BE49-F238E27FC236}">
                <a16:creationId xmlns:a16="http://schemas.microsoft.com/office/drawing/2014/main" id="{94F83200-C5F4-4FDB-B0A3-E4E01526D5F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21373" y="705290"/>
            <a:ext cx="2234145" cy="54327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73B6FFCA-5727-46DF-9419-15B0375980A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33"/>
          <a:stretch/>
        </p:blipFill>
        <p:spPr>
          <a:xfrm>
            <a:off x="3716392" y="1143602"/>
            <a:ext cx="2638324" cy="48385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800" y="377734"/>
            <a:ext cx="9274628" cy="875846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7.1 </a:t>
            </a:r>
            <a:r>
              <a:rPr lang="th-TH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การเริ่มต้นใช้งานโปรแกรม</a:t>
            </a:r>
            <a:endParaRPr lang="en-US" sz="3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4" name="รูปภาพ 13">
            <a:extLst>
              <a:ext uri="{FF2B5EF4-FFF2-40B4-BE49-F238E27FC236}">
                <a16:creationId xmlns:a16="http://schemas.microsoft.com/office/drawing/2014/main" id="{F4589062-5EE4-4C6D-B2CE-6EA5528B987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05246" y="1298196"/>
            <a:ext cx="1985495" cy="4838550"/>
          </a:xfrm>
          <a:prstGeom prst="rect">
            <a:avLst/>
          </a:prstGeom>
        </p:spPr>
      </p:pic>
      <p:sp>
        <p:nvSpPr>
          <p:cNvPr id="17" name="สี่เหลี่ยมผืนผ้า 16">
            <a:extLst>
              <a:ext uri="{FF2B5EF4-FFF2-40B4-BE49-F238E27FC236}">
                <a16:creationId xmlns:a16="http://schemas.microsoft.com/office/drawing/2014/main" id="{18BB5590-BBC7-4BCD-B667-7DD55D02B6C5}"/>
              </a:ext>
            </a:extLst>
          </p:cNvPr>
          <p:cNvSpPr/>
          <p:nvPr/>
        </p:nvSpPr>
        <p:spPr>
          <a:xfrm>
            <a:off x="1617549" y="4034752"/>
            <a:ext cx="312277" cy="40005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20" name="รูปภาพ 19">
            <a:extLst>
              <a:ext uri="{FF2B5EF4-FFF2-40B4-BE49-F238E27FC236}">
                <a16:creationId xmlns:a16="http://schemas.microsoft.com/office/drawing/2014/main" id="{2A7A9B75-7B45-4F40-8388-396B38839A4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-1" r="54971" b="-22163"/>
          <a:stretch/>
        </p:blipFill>
        <p:spPr>
          <a:xfrm>
            <a:off x="1512070" y="6158284"/>
            <a:ext cx="4536140" cy="443582"/>
          </a:xfrm>
          <a:prstGeom prst="rect">
            <a:avLst/>
          </a:prstGeom>
        </p:spPr>
      </p:pic>
      <p:sp>
        <p:nvSpPr>
          <p:cNvPr id="21" name="สี่เหลี่ยมผืนผ้า 20">
            <a:extLst>
              <a:ext uri="{FF2B5EF4-FFF2-40B4-BE49-F238E27FC236}">
                <a16:creationId xmlns:a16="http://schemas.microsoft.com/office/drawing/2014/main" id="{5F354736-B804-4FF3-BFBA-FC80035309D0}"/>
              </a:ext>
            </a:extLst>
          </p:cNvPr>
          <p:cNvSpPr/>
          <p:nvPr/>
        </p:nvSpPr>
        <p:spPr>
          <a:xfrm>
            <a:off x="1505246" y="6136746"/>
            <a:ext cx="327213" cy="30794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8" name="วงรี 27">
            <a:extLst>
              <a:ext uri="{FF2B5EF4-FFF2-40B4-BE49-F238E27FC236}">
                <a16:creationId xmlns:a16="http://schemas.microsoft.com/office/drawing/2014/main" id="{27280811-91F6-410C-94E1-91B18F97CFC7}"/>
              </a:ext>
            </a:extLst>
          </p:cNvPr>
          <p:cNvSpPr/>
          <p:nvPr/>
        </p:nvSpPr>
        <p:spPr>
          <a:xfrm>
            <a:off x="297800" y="5618747"/>
            <a:ext cx="522095" cy="523220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1</a:t>
            </a:r>
            <a:endParaRPr lang="th-TH" b="1" dirty="0">
              <a:solidFill>
                <a:schemeClr val="tx1"/>
              </a:solidFill>
            </a:endParaRPr>
          </a:p>
        </p:txBody>
      </p:sp>
      <p:cxnSp>
        <p:nvCxnSpPr>
          <p:cNvPr id="4" name="ลูกศรเชื่อมต่อแบบตรง 3">
            <a:extLst>
              <a:ext uri="{FF2B5EF4-FFF2-40B4-BE49-F238E27FC236}">
                <a16:creationId xmlns:a16="http://schemas.microsoft.com/office/drawing/2014/main" id="{C008E3F2-7279-4408-BAC8-66E3E51F96DF}"/>
              </a:ext>
            </a:extLst>
          </p:cNvPr>
          <p:cNvCxnSpPr>
            <a:cxnSpLocks/>
          </p:cNvCxnSpPr>
          <p:nvPr/>
        </p:nvCxnSpPr>
        <p:spPr>
          <a:xfrm>
            <a:off x="868127" y="5999635"/>
            <a:ext cx="540654" cy="137111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ลูกศรเชื่อมต่อแบบตรง 21">
            <a:extLst>
              <a:ext uri="{FF2B5EF4-FFF2-40B4-BE49-F238E27FC236}">
                <a16:creationId xmlns:a16="http://schemas.microsoft.com/office/drawing/2014/main" id="{D13744D3-C2CD-471A-8DF3-3CC5EE8833A2}"/>
              </a:ext>
            </a:extLst>
          </p:cNvPr>
          <p:cNvCxnSpPr>
            <a:cxnSpLocks/>
          </p:cNvCxnSpPr>
          <p:nvPr/>
        </p:nvCxnSpPr>
        <p:spPr>
          <a:xfrm flipV="1">
            <a:off x="5419303" y="2083963"/>
            <a:ext cx="263557" cy="298776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ลูกศรเชื่อมต่อแบบตรง 29">
            <a:extLst>
              <a:ext uri="{FF2B5EF4-FFF2-40B4-BE49-F238E27FC236}">
                <a16:creationId xmlns:a16="http://schemas.microsoft.com/office/drawing/2014/main" id="{A343DF27-5B71-416D-8A86-CED13B6263F2}"/>
              </a:ext>
            </a:extLst>
          </p:cNvPr>
          <p:cNvCxnSpPr>
            <a:cxnSpLocks/>
          </p:cNvCxnSpPr>
          <p:nvPr/>
        </p:nvCxnSpPr>
        <p:spPr>
          <a:xfrm>
            <a:off x="1138454" y="4131841"/>
            <a:ext cx="366792" cy="0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ลูกศรเชื่อมต่อแบบตรง 37">
            <a:extLst>
              <a:ext uri="{FF2B5EF4-FFF2-40B4-BE49-F238E27FC236}">
                <a16:creationId xmlns:a16="http://schemas.microsoft.com/office/drawing/2014/main" id="{4F7D56A9-A516-448E-87F4-8D0F3A328B67}"/>
              </a:ext>
            </a:extLst>
          </p:cNvPr>
          <p:cNvCxnSpPr>
            <a:cxnSpLocks/>
          </p:cNvCxnSpPr>
          <p:nvPr/>
        </p:nvCxnSpPr>
        <p:spPr>
          <a:xfrm flipH="1">
            <a:off x="8854828" y="1822925"/>
            <a:ext cx="439723" cy="410426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วงรี 39">
            <a:extLst>
              <a:ext uri="{FF2B5EF4-FFF2-40B4-BE49-F238E27FC236}">
                <a16:creationId xmlns:a16="http://schemas.microsoft.com/office/drawing/2014/main" id="{C30D19CA-7472-4A84-A830-77F8D67A9A29}"/>
              </a:ext>
            </a:extLst>
          </p:cNvPr>
          <p:cNvSpPr/>
          <p:nvPr/>
        </p:nvSpPr>
        <p:spPr>
          <a:xfrm>
            <a:off x="555741" y="3870231"/>
            <a:ext cx="522095" cy="523220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2</a:t>
            </a:r>
            <a:endParaRPr lang="th-TH" b="1" dirty="0">
              <a:solidFill>
                <a:schemeClr val="tx1"/>
              </a:solidFill>
            </a:endParaRPr>
          </a:p>
        </p:txBody>
      </p:sp>
      <p:sp>
        <p:nvSpPr>
          <p:cNvPr id="42" name="วงรี 41">
            <a:extLst>
              <a:ext uri="{FF2B5EF4-FFF2-40B4-BE49-F238E27FC236}">
                <a16:creationId xmlns:a16="http://schemas.microsoft.com/office/drawing/2014/main" id="{8207A733-7759-45D7-9B6C-036653C6F659}"/>
              </a:ext>
            </a:extLst>
          </p:cNvPr>
          <p:cNvSpPr/>
          <p:nvPr/>
        </p:nvSpPr>
        <p:spPr>
          <a:xfrm>
            <a:off x="4935114" y="2334597"/>
            <a:ext cx="522095" cy="523220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3</a:t>
            </a:r>
            <a:endParaRPr lang="th-TH" b="1" dirty="0">
              <a:solidFill>
                <a:schemeClr val="tx1"/>
              </a:solidFill>
            </a:endParaRPr>
          </a:p>
        </p:txBody>
      </p:sp>
      <p:sp>
        <p:nvSpPr>
          <p:cNvPr id="45" name="วงรี 44">
            <a:extLst>
              <a:ext uri="{FF2B5EF4-FFF2-40B4-BE49-F238E27FC236}">
                <a16:creationId xmlns:a16="http://schemas.microsoft.com/office/drawing/2014/main" id="{41B45DBA-7E81-48C9-9F76-E418DC001B63}"/>
              </a:ext>
            </a:extLst>
          </p:cNvPr>
          <p:cNvSpPr/>
          <p:nvPr/>
        </p:nvSpPr>
        <p:spPr>
          <a:xfrm>
            <a:off x="9251213" y="1411927"/>
            <a:ext cx="522095" cy="523220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4</a:t>
            </a:r>
            <a:endParaRPr lang="th-TH" b="1" dirty="0">
              <a:solidFill>
                <a:schemeClr val="tx1"/>
              </a:solidFill>
            </a:endParaRPr>
          </a:p>
        </p:txBody>
      </p:sp>
      <p:sp>
        <p:nvSpPr>
          <p:cNvPr id="49" name="กล่องข้อความ 48">
            <a:extLst>
              <a:ext uri="{FF2B5EF4-FFF2-40B4-BE49-F238E27FC236}">
                <a16:creationId xmlns:a16="http://schemas.microsoft.com/office/drawing/2014/main" id="{53D3A92A-BF8E-4240-A03E-268E49F51B01}"/>
              </a:ext>
            </a:extLst>
          </p:cNvPr>
          <p:cNvSpPr txBox="1"/>
          <p:nvPr/>
        </p:nvSpPr>
        <p:spPr>
          <a:xfrm>
            <a:off x="9562025" y="2280396"/>
            <a:ext cx="224945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คลิกปุ่ม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Start</a:t>
            </a:r>
          </a:p>
          <a:p>
            <a:pPr marL="342900" indent="-342900">
              <a:buAutoNum type="arabicPeriod"/>
            </a:pP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คลิกที่หมวดอักษร</a:t>
            </a:r>
          </a:p>
          <a:p>
            <a:pPr marL="342900" indent="-342900">
              <a:buAutoNum type="arabicPeriod"/>
            </a:pP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เลือก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“E”</a:t>
            </a:r>
          </a:p>
          <a:p>
            <a:pPr marL="342900" indent="-342900">
              <a:buAutoNum type="arabicPeriod"/>
            </a:pP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คลิกเปิดโปรแกรม</a:t>
            </a:r>
          </a:p>
        </p:txBody>
      </p:sp>
      <p:sp>
        <p:nvSpPr>
          <p:cNvPr id="18" name="กล่องข้อความ 17">
            <a:extLst>
              <a:ext uri="{FF2B5EF4-FFF2-40B4-BE49-F238E27FC236}">
                <a16:creationId xmlns:a16="http://schemas.microsoft.com/office/drawing/2014/main" id="{02878D27-0ECE-48AE-A889-DDC958EBC4B5}"/>
              </a:ext>
            </a:extLst>
          </p:cNvPr>
          <p:cNvSpPr txBox="1"/>
          <p:nvPr/>
        </p:nvSpPr>
        <p:spPr>
          <a:xfrm>
            <a:off x="1655618" y="6579565"/>
            <a:ext cx="8880763" cy="307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600" dirty="0">
                <a:solidFill>
                  <a:schemeClr val="bg1"/>
                </a:solidFill>
              </a:rPr>
              <a:t>หากพบว่ามีการคัดลอกผลงานจากที่ใดๆ โดยไม่มีการอ้างอิงในสื่อการสอนนี้ ข้าพเจ้า นายโสภณ มหาเจริญ ขอเป็นผู้รับผิดชอบแต่เพียงผู้เดียว</a:t>
            </a:r>
          </a:p>
        </p:txBody>
      </p:sp>
    </p:spTree>
    <p:extLst>
      <p:ext uri="{BB962C8B-B14F-4D97-AF65-F5344CB8AC3E}">
        <p14:creationId xmlns:p14="http://schemas.microsoft.com/office/powerpoint/2010/main" val="2130973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A0CD4D4B-2A65-4031-9506-BEDF853A4E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976" t="319" r="976" b="13581"/>
          <a:stretch/>
        </p:blipFill>
        <p:spPr>
          <a:xfrm>
            <a:off x="2750989" y="1280713"/>
            <a:ext cx="7351014" cy="3558433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F95F45D1-BA5C-47B4-9164-B1AB905DF6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113" y="490538"/>
            <a:ext cx="9274175" cy="876300"/>
          </a:xfrm>
        </p:spPr>
        <p:txBody>
          <a:bodyPr/>
          <a:lstStyle/>
          <a:p>
            <a:r>
              <a:rPr lang="en-US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7.2 </a:t>
            </a:r>
            <a:r>
              <a:rPr lang="th-TH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การเปิดเอกสารเปล่า</a:t>
            </a:r>
            <a:endParaRPr lang="en-US" sz="3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" name="สี่เหลี่ยมผืนผ้า 6">
            <a:extLst>
              <a:ext uri="{FF2B5EF4-FFF2-40B4-BE49-F238E27FC236}">
                <a16:creationId xmlns:a16="http://schemas.microsoft.com/office/drawing/2014/main" id="{10F72B31-C5E7-49CA-822C-0C7BCC5F3C70}"/>
              </a:ext>
            </a:extLst>
          </p:cNvPr>
          <p:cNvSpPr/>
          <p:nvPr/>
        </p:nvSpPr>
        <p:spPr>
          <a:xfrm>
            <a:off x="3747051" y="1772358"/>
            <a:ext cx="1360446" cy="104330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กล่องข้อความ 10">
            <a:extLst>
              <a:ext uri="{FF2B5EF4-FFF2-40B4-BE49-F238E27FC236}">
                <a16:creationId xmlns:a16="http://schemas.microsoft.com/office/drawing/2014/main" id="{F1C64673-87CB-48C0-880F-12F7CC887754}"/>
              </a:ext>
            </a:extLst>
          </p:cNvPr>
          <p:cNvSpPr txBox="1"/>
          <p:nvPr/>
        </p:nvSpPr>
        <p:spPr>
          <a:xfrm>
            <a:off x="835891" y="1741078"/>
            <a:ext cx="15064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เอกสารเปล่า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B4D12555-B5AF-4E43-9040-BCE86FB88A69}"/>
              </a:ext>
            </a:extLst>
          </p:cNvPr>
          <p:cNvSpPr txBox="1">
            <a:spLocks/>
          </p:cNvSpPr>
          <p:nvPr/>
        </p:nvSpPr>
        <p:spPr>
          <a:xfrm>
            <a:off x="392113" y="5104722"/>
            <a:ext cx="11113911" cy="14761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	 เมื่อเปิดโปรแกรม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Microsoft </a:t>
            </a:r>
            <a:r>
              <a:rPr lang="en-US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Excle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เข้ามาครั้งแรก โปรแกรมให้เลือกว่าต้องการเริ่มต้นสร้างเอกสารแบบใด ซึ่งจะมีเอกสารเปล่า เป็นช่องตารางว่าง ๆ และเอกสารจากเท</a:t>
            </a:r>
            <a:r>
              <a:rPr lang="th-TH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็มเ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พลต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ที่มีการออกแบบโครงร่างเอกสารมาแล้ว ซึ่งจะมีรูปแบบต่าง ๆ ให้เลือกนำมาใช้งาน</a:t>
            </a:r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4" name="สี่เหลี่ยมผืนผ้า 13">
            <a:extLst>
              <a:ext uri="{FF2B5EF4-FFF2-40B4-BE49-F238E27FC236}">
                <a16:creationId xmlns:a16="http://schemas.microsoft.com/office/drawing/2014/main" id="{44915685-6089-4E05-9D5F-346DECE9BF0B}"/>
              </a:ext>
            </a:extLst>
          </p:cNvPr>
          <p:cNvSpPr/>
          <p:nvPr/>
        </p:nvSpPr>
        <p:spPr>
          <a:xfrm>
            <a:off x="3747051" y="3516221"/>
            <a:ext cx="5136269" cy="132292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7" name="กล่องข้อความ 16">
            <a:extLst>
              <a:ext uri="{FF2B5EF4-FFF2-40B4-BE49-F238E27FC236}">
                <a16:creationId xmlns:a16="http://schemas.microsoft.com/office/drawing/2014/main" id="{5AA8FDA1-5E5F-436A-A84A-8B5C2AE532A0}"/>
              </a:ext>
            </a:extLst>
          </p:cNvPr>
          <p:cNvSpPr txBox="1"/>
          <p:nvPr/>
        </p:nvSpPr>
        <p:spPr>
          <a:xfrm>
            <a:off x="7167654" y="2363354"/>
            <a:ext cx="1941783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เท</a:t>
            </a:r>
            <a:r>
              <a:rPr lang="th-TH" sz="28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็มเ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พลตเอกสาร </a:t>
            </a:r>
            <a:endParaRPr lang="th-TH" sz="2800" dirty="0"/>
          </a:p>
        </p:txBody>
      </p:sp>
      <p:cxnSp>
        <p:nvCxnSpPr>
          <p:cNvPr id="16" name="ลูกศรเชื่อมต่อแบบตรง 15">
            <a:extLst>
              <a:ext uri="{FF2B5EF4-FFF2-40B4-BE49-F238E27FC236}">
                <a16:creationId xmlns:a16="http://schemas.microsoft.com/office/drawing/2014/main" id="{4BFE74BC-2D65-44A9-99C8-BEB401C00F1C}"/>
              </a:ext>
            </a:extLst>
          </p:cNvPr>
          <p:cNvCxnSpPr>
            <a:cxnSpLocks/>
          </p:cNvCxnSpPr>
          <p:nvPr/>
        </p:nvCxnSpPr>
        <p:spPr>
          <a:xfrm>
            <a:off x="2196337" y="2067393"/>
            <a:ext cx="1550714" cy="0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ลูกศรเชื่อมต่อแบบตรง 18">
            <a:extLst>
              <a:ext uri="{FF2B5EF4-FFF2-40B4-BE49-F238E27FC236}">
                <a16:creationId xmlns:a16="http://schemas.microsoft.com/office/drawing/2014/main" id="{9656D86A-062F-4982-8DCE-693F67284166}"/>
              </a:ext>
            </a:extLst>
          </p:cNvPr>
          <p:cNvCxnSpPr>
            <a:cxnSpLocks/>
          </p:cNvCxnSpPr>
          <p:nvPr/>
        </p:nvCxnSpPr>
        <p:spPr>
          <a:xfrm>
            <a:off x="8138546" y="3021075"/>
            <a:ext cx="0" cy="407925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กล่องข้อความ 11">
            <a:extLst>
              <a:ext uri="{FF2B5EF4-FFF2-40B4-BE49-F238E27FC236}">
                <a16:creationId xmlns:a16="http://schemas.microsoft.com/office/drawing/2014/main" id="{E937BB45-9B04-438F-9640-889CA34FF890}"/>
              </a:ext>
            </a:extLst>
          </p:cNvPr>
          <p:cNvSpPr txBox="1"/>
          <p:nvPr/>
        </p:nvSpPr>
        <p:spPr>
          <a:xfrm>
            <a:off x="1655618" y="6579565"/>
            <a:ext cx="8880763" cy="307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600" dirty="0">
                <a:solidFill>
                  <a:schemeClr val="bg1"/>
                </a:solidFill>
              </a:rPr>
              <a:t>หากพบว่ามีการคัดลอกผลงานจากที่ใดๆ โดยไม่มีการอ้างอิงในสื่อการสอนนี้ ข้าพเจ้า นายโสภณ มหาเจริญ ขอเป็นผู้รับผิดชอบแต่เพียงผู้เดียว</a:t>
            </a:r>
          </a:p>
        </p:txBody>
      </p:sp>
    </p:spTree>
    <p:extLst>
      <p:ext uri="{BB962C8B-B14F-4D97-AF65-F5344CB8AC3E}">
        <p14:creationId xmlns:p14="http://schemas.microsoft.com/office/powerpoint/2010/main" val="42201935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F35E2EF-F310-458E-86E8-2C29EF49B7C6}"/>
              </a:ext>
            </a:extLst>
          </p:cNvPr>
          <p:cNvSpPr txBox="1">
            <a:spLocks/>
          </p:cNvSpPr>
          <p:nvPr/>
        </p:nvSpPr>
        <p:spPr>
          <a:xfrm>
            <a:off x="1193494" y="5539386"/>
            <a:ext cx="9805012" cy="87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thaiDist">
              <a:buNone/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CC6B759-03C2-4402-ABAC-32D83EF652D1}"/>
              </a:ext>
            </a:extLst>
          </p:cNvPr>
          <p:cNvSpPr txBox="1">
            <a:spLocks/>
          </p:cNvSpPr>
          <p:nvPr/>
        </p:nvSpPr>
        <p:spPr>
          <a:xfrm>
            <a:off x="461186" y="594170"/>
            <a:ext cx="4589785" cy="54048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thaiDist">
              <a:buFont typeface="Wingdings" panose="05000000000000000000" pitchFamily="2" charset="2"/>
              <a:buChar char="q"/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เริ่มต้นการสร้างเอกสารแบบว่าง</a:t>
            </a:r>
          </a:p>
          <a:p>
            <a:pPr marL="0" indent="0" algn="thaiDist">
              <a:buNone/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ตัวอย่างเอกสารเปล่า ซึ่งจะเป็นลักษณะแผ่นงานตารางคำนวณว่างๆ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1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แผ่นงานขนาดใหญ่ ที่ประกอบด้วยเซลล์ต่างๆ จำนวนมากกว่า 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17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ล้านเซลล์ (จำนวนแถว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x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คอลัม</a:t>
            </a:r>
            <a:r>
              <a:rPr lang="th-TH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ภ์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) ดังนั้น ข้อควรระวังในการใช้งานโปรแกรม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excel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จะต้องใช้อย่างระมัดระวัง กล่าวคือไม่เลือกหรือกระทำการใดๆ ในเซลล์ที่ไม่ได้ใช้งาน หรือกล่าวอีกอย่างคือให้ทำงานเฉพาะในเซลล์ที่ใช้งานเท่านั้น คำสั่งที่ไม่ควรใช้ในการจัดรูปแบบ คือคำสั่งที่เป็นการสั่งทั้งแผนงาน เช่น เลือกเซลล์ทั้งหมด หรือคลิกเลือกทั้งแถว หรือคลิกเลือกทั้งคอลัม</a:t>
            </a:r>
            <a:r>
              <a:rPr lang="th-TH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ภ์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เป็นต้น</a:t>
            </a:r>
            <a:endParaRPr lang="en-US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กล่องข้อความ 5">
            <a:extLst>
              <a:ext uri="{FF2B5EF4-FFF2-40B4-BE49-F238E27FC236}">
                <a16:creationId xmlns:a16="http://schemas.microsoft.com/office/drawing/2014/main" id="{DC938A3C-9A6D-4831-8CDB-F95FB548FE42}"/>
              </a:ext>
            </a:extLst>
          </p:cNvPr>
          <p:cNvSpPr txBox="1"/>
          <p:nvPr/>
        </p:nvSpPr>
        <p:spPr>
          <a:xfrm>
            <a:off x="1655618" y="6579565"/>
            <a:ext cx="8880763" cy="307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600" dirty="0">
                <a:solidFill>
                  <a:schemeClr val="bg1"/>
                </a:solidFill>
              </a:rPr>
              <a:t>หากพบว่ามีการคัดลอกผลงานจากที่ใดๆ โดยไม่มีการอ้างอิงในสื่อการสอนนี้ ข้าพเจ้า นายโสภณ มหาเจริญ ขอเป็นผู้รับผิดชอบแต่เพียงผู้เดียว</a:t>
            </a:r>
          </a:p>
        </p:txBody>
      </p:sp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79432590-8E59-4674-B732-8BD2DF68D0E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22271" y="1207778"/>
            <a:ext cx="6080020" cy="4652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4755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รูปภาพ 36">
            <a:extLst>
              <a:ext uri="{FF2B5EF4-FFF2-40B4-BE49-F238E27FC236}">
                <a16:creationId xmlns:a16="http://schemas.microsoft.com/office/drawing/2014/main" id="{4E41B5FF-149E-4515-BBE4-3726C99B5ED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38311" y="1262202"/>
            <a:ext cx="6080020" cy="4652696"/>
          </a:xfrm>
          <a:prstGeom prst="rect">
            <a:avLst/>
          </a:prstGeom>
        </p:spPr>
      </p:pic>
      <p:sp>
        <p:nvSpPr>
          <p:cNvPr id="4" name="กล่องข้อความ 5">
            <a:extLst>
              <a:ext uri="{FF2B5EF4-FFF2-40B4-BE49-F238E27FC236}">
                <a16:creationId xmlns:a16="http://schemas.microsoft.com/office/drawing/2014/main" id="{9A6097A1-4679-402C-B64F-7966EF8C8E09}"/>
              </a:ext>
            </a:extLst>
          </p:cNvPr>
          <p:cNvSpPr txBox="1"/>
          <p:nvPr/>
        </p:nvSpPr>
        <p:spPr>
          <a:xfrm>
            <a:off x="620486" y="342028"/>
            <a:ext cx="90895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พื้นที่การทำงานของ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Excel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มีส่วนประกอบที่สำคัญพื้นฐานดังนี้</a:t>
            </a:r>
          </a:p>
        </p:txBody>
      </p:sp>
      <p:sp>
        <p:nvSpPr>
          <p:cNvPr id="14" name="คำบรรยายภาพ: เส้น 15">
            <a:extLst>
              <a:ext uri="{FF2B5EF4-FFF2-40B4-BE49-F238E27FC236}">
                <a16:creationId xmlns:a16="http://schemas.microsoft.com/office/drawing/2014/main" id="{03057432-E8AC-47A8-8BC6-7CBB65265963}"/>
              </a:ext>
            </a:extLst>
          </p:cNvPr>
          <p:cNvSpPr/>
          <p:nvPr/>
        </p:nvSpPr>
        <p:spPr>
          <a:xfrm>
            <a:off x="3053640" y="1569572"/>
            <a:ext cx="286719" cy="124949"/>
          </a:xfrm>
          <a:prstGeom prst="borderCallout1">
            <a:avLst>
              <a:gd name="adj1" fmla="val 18750"/>
              <a:gd name="adj2" fmla="val -188"/>
              <a:gd name="adj3" fmla="val 204508"/>
              <a:gd name="adj4" fmla="val -221451"/>
            </a:avLst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>
              <a:solidFill>
                <a:srgbClr val="FF0000"/>
              </a:solidFill>
            </a:endParaRPr>
          </a:p>
        </p:txBody>
      </p:sp>
      <p:cxnSp>
        <p:nvCxnSpPr>
          <p:cNvPr id="21" name="ตัวเชื่อมต่อตรง 20"/>
          <p:cNvCxnSpPr>
            <a:cxnSpLocks/>
            <a:stCxn id="64" idx="1"/>
          </p:cNvCxnSpPr>
          <p:nvPr/>
        </p:nvCxnSpPr>
        <p:spPr>
          <a:xfrm flipH="1" flipV="1">
            <a:off x="5303946" y="2898646"/>
            <a:ext cx="581335" cy="116929"/>
          </a:xfrm>
          <a:prstGeom prst="line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ตัวเชื่อมต่อตรง 22"/>
          <p:cNvCxnSpPr>
            <a:cxnSpLocks/>
            <a:stCxn id="68" idx="3"/>
          </p:cNvCxnSpPr>
          <p:nvPr/>
        </p:nvCxnSpPr>
        <p:spPr>
          <a:xfrm flipV="1">
            <a:off x="2007979" y="2838636"/>
            <a:ext cx="989230" cy="383176"/>
          </a:xfrm>
          <a:prstGeom prst="line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ตัวเชื่อมต่อตรง 25"/>
          <p:cNvCxnSpPr>
            <a:cxnSpLocks/>
          </p:cNvCxnSpPr>
          <p:nvPr/>
        </p:nvCxnSpPr>
        <p:spPr>
          <a:xfrm>
            <a:off x="2077724" y="4207723"/>
            <a:ext cx="894472" cy="0"/>
          </a:xfrm>
          <a:prstGeom prst="line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ตัวเชื่อมต่อตรง 45"/>
          <p:cNvCxnSpPr/>
          <p:nvPr/>
        </p:nvCxnSpPr>
        <p:spPr>
          <a:xfrm flipV="1">
            <a:off x="5982635" y="3429000"/>
            <a:ext cx="1" cy="608243"/>
          </a:xfrm>
          <a:prstGeom prst="line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ตัวเชื่อมต่อตรง 49"/>
          <p:cNvCxnSpPr>
            <a:cxnSpLocks/>
          </p:cNvCxnSpPr>
          <p:nvPr/>
        </p:nvCxnSpPr>
        <p:spPr>
          <a:xfrm flipH="1" flipV="1">
            <a:off x="3536434" y="3602348"/>
            <a:ext cx="245857" cy="455055"/>
          </a:xfrm>
          <a:prstGeom prst="line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สี่เหลี่ยมผืนผ้ามุมมน 53"/>
          <p:cNvSpPr/>
          <p:nvPr/>
        </p:nvSpPr>
        <p:spPr>
          <a:xfrm>
            <a:off x="2972196" y="3507059"/>
            <a:ext cx="238161" cy="1968281"/>
          </a:xfrm>
          <a:prstGeom prst="round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5" name="สี่เหลี่ยมผืนผ้ามุมมน 54"/>
          <p:cNvSpPr/>
          <p:nvPr/>
        </p:nvSpPr>
        <p:spPr>
          <a:xfrm>
            <a:off x="3143460" y="3259617"/>
            <a:ext cx="5874871" cy="218308"/>
          </a:xfrm>
          <a:prstGeom prst="round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cxnSp>
        <p:nvCxnSpPr>
          <p:cNvPr id="56" name="ตัวเชื่อมต่อตรง 55"/>
          <p:cNvCxnSpPr>
            <a:cxnSpLocks/>
          </p:cNvCxnSpPr>
          <p:nvPr/>
        </p:nvCxnSpPr>
        <p:spPr>
          <a:xfrm flipH="1">
            <a:off x="3975617" y="5208239"/>
            <a:ext cx="281534" cy="222618"/>
          </a:xfrm>
          <a:prstGeom prst="line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880680" y="1645000"/>
            <a:ext cx="18194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dirty="0">
                <a:latin typeface="TH Sarabun New" pitchFamily="34" charset="-34"/>
                <a:cs typeface="TH Sarabun New" pitchFamily="34" charset="-34"/>
              </a:rPr>
              <a:t>เมนูไฟล์</a:t>
            </a:r>
          </a:p>
          <a:p>
            <a:pPr algn="ctr"/>
            <a:r>
              <a:rPr lang="th-TH" dirty="0">
                <a:latin typeface="TH Sarabun New" pitchFamily="34" charset="-34"/>
                <a:cs typeface="TH Sarabun New" pitchFamily="34" charset="-34"/>
              </a:rPr>
              <a:t>เลือกคำสั่งจัดการเอกสาร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5303946" y="3993832"/>
            <a:ext cx="18194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dirty="0">
                <a:latin typeface="TH Sarabun New" pitchFamily="34" charset="-34"/>
                <a:cs typeface="TH Sarabun New" pitchFamily="34" charset="-34"/>
              </a:rPr>
              <a:t>คอลัมน์ของเซลล์แสดงด้วยตัวอักษรภาษาอังกฤษ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5885281" y="2830909"/>
            <a:ext cx="171994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dirty="0">
                <a:latin typeface="TH Sarabun New" pitchFamily="34" charset="-34"/>
                <a:cs typeface="TH Sarabun New" pitchFamily="34" charset="-34"/>
              </a:rPr>
              <a:t>ช่องป้อน/แสดงข้อความ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6746032" y="1594595"/>
            <a:ext cx="171994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dirty="0">
                <a:latin typeface="TH Sarabun New" pitchFamily="34" charset="-34"/>
                <a:cs typeface="TH Sarabun New" pitchFamily="34" charset="-34"/>
              </a:rPr>
              <a:t>แถบชื่อเรื่อง/ชื่อเอกสาร</a:t>
            </a:r>
          </a:p>
        </p:txBody>
      </p:sp>
      <p:sp>
        <p:nvSpPr>
          <p:cNvPr id="66" name="สี่เหลี่ยมผืนผ้ามุมมน 65"/>
          <p:cNvSpPr/>
          <p:nvPr/>
        </p:nvSpPr>
        <p:spPr>
          <a:xfrm>
            <a:off x="6745252" y="1611610"/>
            <a:ext cx="1720723" cy="305443"/>
          </a:xfrm>
          <a:prstGeom prst="round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8" name="TextBox 67"/>
          <p:cNvSpPr txBox="1"/>
          <p:nvPr/>
        </p:nvSpPr>
        <p:spPr>
          <a:xfrm>
            <a:off x="946820" y="2898646"/>
            <a:ext cx="10611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dirty="0">
                <a:latin typeface="TH Sarabun New" pitchFamily="34" charset="-34"/>
                <a:cs typeface="TH Sarabun New" pitchFamily="34" charset="-34"/>
              </a:rPr>
              <a:t>ชื่อเซลล์ที่พร้อมทำงาน</a:t>
            </a:r>
          </a:p>
        </p:txBody>
      </p:sp>
      <p:sp>
        <p:nvSpPr>
          <p:cNvPr id="69" name="สี่เหลี่ยมผืนผ้า 68"/>
          <p:cNvSpPr/>
          <p:nvPr/>
        </p:nvSpPr>
        <p:spPr>
          <a:xfrm>
            <a:off x="946820" y="4020150"/>
            <a:ext cx="13109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dirty="0"/>
              <a:t>แถวของเซลล์ แสดงด้วยตัวเลข</a:t>
            </a:r>
          </a:p>
        </p:txBody>
      </p:sp>
      <p:sp>
        <p:nvSpPr>
          <p:cNvPr id="71" name="สี่เหลี่ยมผืนผ้า 70"/>
          <p:cNvSpPr/>
          <p:nvPr/>
        </p:nvSpPr>
        <p:spPr>
          <a:xfrm>
            <a:off x="3442393" y="4066083"/>
            <a:ext cx="12571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dirty="0"/>
              <a:t>เซลล์แอคทีฟ</a:t>
            </a:r>
          </a:p>
        </p:txBody>
      </p:sp>
      <p:sp>
        <p:nvSpPr>
          <p:cNvPr id="72" name="สี่เหลี่ยมผืนผ้า 71"/>
          <p:cNvSpPr/>
          <p:nvPr/>
        </p:nvSpPr>
        <p:spPr>
          <a:xfrm>
            <a:off x="4335977" y="5023573"/>
            <a:ext cx="16423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dirty="0"/>
              <a:t>แสดงแผ่นงานปัจจุบัน</a:t>
            </a:r>
          </a:p>
        </p:txBody>
      </p:sp>
      <p:cxnSp>
        <p:nvCxnSpPr>
          <p:cNvPr id="33" name="ตัวเชื่อมต่อหักมุม 32"/>
          <p:cNvCxnSpPr>
            <a:cxnSpLocks/>
          </p:cNvCxnSpPr>
          <p:nvPr/>
        </p:nvCxnSpPr>
        <p:spPr>
          <a:xfrm rot="16200000" flipV="1">
            <a:off x="6458166" y="1492175"/>
            <a:ext cx="407922" cy="166254"/>
          </a:xfrm>
          <a:prstGeom prst="bentConnector3">
            <a:avLst>
              <a:gd name="adj1" fmla="val 50000"/>
            </a:avLst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กล่องข้อความ 35">
            <a:extLst>
              <a:ext uri="{FF2B5EF4-FFF2-40B4-BE49-F238E27FC236}">
                <a16:creationId xmlns:a16="http://schemas.microsoft.com/office/drawing/2014/main" id="{F5A8FA17-359B-4B46-A5D8-9CD71BE15112}"/>
              </a:ext>
            </a:extLst>
          </p:cNvPr>
          <p:cNvSpPr txBox="1"/>
          <p:nvPr/>
        </p:nvSpPr>
        <p:spPr>
          <a:xfrm>
            <a:off x="1655618" y="6579565"/>
            <a:ext cx="8880763" cy="307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600" dirty="0">
                <a:solidFill>
                  <a:schemeClr val="bg1"/>
                </a:solidFill>
              </a:rPr>
              <a:t>หากพบว่ามีการคัดลอกผลงานจากที่ใดๆ โดยไม่มีการอ้างอิงในสื่อการสอนนี้ ข้าพเจ้า นายโสภณ มหาเจริญ ขอเป็นผู้รับผิดชอบแต่เพียงผู้เดียว</a:t>
            </a:r>
          </a:p>
        </p:txBody>
      </p:sp>
    </p:spTree>
    <p:extLst>
      <p:ext uri="{BB962C8B-B14F-4D97-AF65-F5344CB8AC3E}">
        <p14:creationId xmlns:p14="http://schemas.microsoft.com/office/powerpoint/2010/main" val="38528284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52B4F941-5734-41F1-86CF-D7DB23670C1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03818" y="1134602"/>
            <a:ext cx="6800527" cy="5249528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F35E2EF-F310-458E-86E8-2C29EF49B7C6}"/>
              </a:ext>
            </a:extLst>
          </p:cNvPr>
          <p:cNvSpPr txBox="1">
            <a:spLocks/>
          </p:cNvSpPr>
          <p:nvPr/>
        </p:nvSpPr>
        <p:spPr>
          <a:xfrm>
            <a:off x="187655" y="669306"/>
            <a:ext cx="4841546" cy="228745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thaiDist">
              <a:buFont typeface="Wingdings" panose="05000000000000000000" pitchFamily="2" charset="2"/>
              <a:buChar char="q"/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การพิมพ์ข้อความหรือตัวเลขลงในแผ่นงานของ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excel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สามารถพิมพ์ในช่องเซลล์ใดๆ ก็ได้ ไม่จำเป็นต้องเรียงจากมุมบนซ้ายเสมอ แต่การพิมพ์ตัวเลขที่ต้องการคำนวณให้พิมพ์แบบแยกส่วนกัน เช่น    ต้องการพิมพ์ ข้อความดังนี้ ให้แยกพิมพ์แต่ละรายการตามเซลล์</a:t>
            </a:r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0" name="กล่องข้อความ 9">
            <a:extLst>
              <a:ext uri="{FF2B5EF4-FFF2-40B4-BE49-F238E27FC236}">
                <a16:creationId xmlns:a16="http://schemas.microsoft.com/office/drawing/2014/main" id="{C104BD06-5ADE-48EA-AB52-6B5D2B1CB376}"/>
              </a:ext>
            </a:extLst>
          </p:cNvPr>
          <p:cNvSpPr txBox="1"/>
          <p:nvPr/>
        </p:nvSpPr>
        <p:spPr>
          <a:xfrm>
            <a:off x="8875272" y="3604108"/>
            <a:ext cx="2583730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ใช้เมาส์คลิกเซลล์แรกที่ต้องการป้อนข้อมูล จากนั้นสามารถใช้คีย์ </a:t>
            </a:r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Enter 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เพื่อเลื่อนไปเซลล์แถวอื่นได้</a:t>
            </a:r>
          </a:p>
        </p:txBody>
      </p:sp>
      <p:cxnSp>
        <p:nvCxnSpPr>
          <p:cNvPr id="11" name="ลูกศรเชื่อมต่อแบบตรง 10">
            <a:extLst>
              <a:ext uri="{FF2B5EF4-FFF2-40B4-BE49-F238E27FC236}">
                <a16:creationId xmlns:a16="http://schemas.microsoft.com/office/drawing/2014/main" id="{5B3ADEFB-1459-453C-86A6-B5A6B26655D7}"/>
              </a:ext>
            </a:extLst>
          </p:cNvPr>
          <p:cNvCxnSpPr>
            <a:cxnSpLocks/>
          </p:cNvCxnSpPr>
          <p:nvPr/>
        </p:nvCxnSpPr>
        <p:spPr>
          <a:xfrm flipH="1">
            <a:off x="7510723" y="3879273"/>
            <a:ext cx="1189932" cy="134257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กล่องข้อความ 7">
            <a:extLst>
              <a:ext uri="{FF2B5EF4-FFF2-40B4-BE49-F238E27FC236}">
                <a16:creationId xmlns:a16="http://schemas.microsoft.com/office/drawing/2014/main" id="{5B280C43-35FE-4487-8280-3E1F1711250A}"/>
              </a:ext>
            </a:extLst>
          </p:cNvPr>
          <p:cNvSpPr txBox="1"/>
          <p:nvPr/>
        </p:nvSpPr>
        <p:spPr>
          <a:xfrm>
            <a:off x="1655618" y="6579565"/>
            <a:ext cx="8880763" cy="307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600" dirty="0">
                <a:solidFill>
                  <a:schemeClr val="bg1"/>
                </a:solidFill>
              </a:rPr>
              <a:t>หากพบว่ามีการคัดลอกผลงานจากที่ใดๆ โดยไม่มีการอ้างอิงในสื่อการสอนนี้ ข้าพเจ้า นายโสภณ มหาเจริญ ขอเป็นผู้รับผิดชอบแต่เพียงผู้เดียว</a:t>
            </a:r>
          </a:p>
        </p:txBody>
      </p:sp>
      <p:graphicFrame>
        <p:nvGraphicFramePr>
          <p:cNvPr id="2" name="ตาราง 2">
            <a:extLst>
              <a:ext uri="{FF2B5EF4-FFF2-40B4-BE49-F238E27FC236}">
                <a16:creationId xmlns:a16="http://schemas.microsoft.com/office/drawing/2014/main" id="{30751F67-B34B-40EA-A9B0-EDD9FC7AAD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2996472"/>
              </p:ext>
            </p:extLst>
          </p:nvPr>
        </p:nvGraphicFramePr>
        <p:xfrm>
          <a:off x="228533" y="3604108"/>
          <a:ext cx="4939212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69606">
                  <a:extLst>
                    <a:ext uri="{9D8B030D-6E8A-4147-A177-3AD203B41FA5}">
                      <a16:colId xmlns:a16="http://schemas.microsoft.com/office/drawing/2014/main" val="507980326"/>
                    </a:ext>
                  </a:extLst>
                </a:gridCol>
                <a:gridCol w="2469606">
                  <a:extLst>
                    <a:ext uri="{9D8B030D-6E8A-4147-A177-3AD203B41FA5}">
                      <a16:colId xmlns:a16="http://schemas.microsoft.com/office/drawing/2014/main" val="390111275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th-TH" dirty="0"/>
                        <a:t>รายการรายจ่าย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/>
                        <a:t>จำนวนเงิน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2615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th-TH" dirty="0"/>
                        <a:t>ค่าเช่าบ้าน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4,500</a:t>
                      </a:r>
                      <a:endParaRPr lang="th-T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15443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th-TH" dirty="0"/>
                        <a:t>ค่าอาหาร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8,000</a:t>
                      </a:r>
                      <a:endParaRPr lang="th-T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62803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th-TH" dirty="0"/>
                        <a:t>ค่าน้ำมันเชื้อเพลิง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2,000</a:t>
                      </a:r>
                      <a:endParaRPr lang="th-T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41644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071075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Red Violet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19625</TotalTime>
  <Words>5174</Words>
  <Application>Microsoft Office PowerPoint</Application>
  <PresentationFormat>Widescreen</PresentationFormat>
  <Paragraphs>364</Paragraphs>
  <Slides>45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5" baseType="lpstr">
      <vt:lpstr>Arial</vt:lpstr>
      <vt:lpstr>Calibri</vt:lpstr>
      <vt:lpstr>Calibri Light</vt:lpstr>
      <vt:lpstr>Cordia New</vt:lpstr>
      <vt:lpstr>Helvetica Neue</vt:lpstr>
      <vt:lpstr>TH Sarabun New</vt:lpstr>
      <vt:lpstr>TH SarabunPSK</vt:lpstr>
      <vt:lpstr>Walbaum Text</vt:lpstr>
      <vt:lpstr>Wingdings</vt:lpstr>
      <vt:lpstr>Office Theme</vt:lpstr>
      <vt:lpstr>เทคโนโลยีสารสนเทศและการสื่อสาร</vt:lpstr>
      <vt:lpstr>หัวข้อสำหรับสื่อการสอนชุดที่ 7</vt:lpstr>
      <vt:lpstr>โปรแกรมตารางคำนวณ</vt:lpstr>
      <vt:lpstr>Excle</vt:lpstr>
      <vt:lpstr>7.1 การเริ่มต้นใช้งานโปรแกรม</vt:lpstr>
      <vt:lpstr>7.2 การเปิดเอกสารเปล่า</vt:lpstr>
      <vt:lpstr>PowerPoint Presentation</vt:lpstr>
      <vt:lpstr>PowerPoint Presentation</vt:lpstr>
      <vt:lpstr>PowerPoint Presentation</vt:lpstr>
      <vt:lpstr>7.3 แท็บ Ribbon พื้นฐานของ excel</vt:lpstr>
      <vt:lpstr>PowerPoint Presentation</vt:lpstr>
      <vt:lpstr>PowerPoint Presentation</vt:lpstr>
      <vt:lpstr>PowerPoint Presentation</vt:lpstr>
      <vt:lpstr>7.4 การป้อนข้อมูล </vt:lpstr>
      <vt:lpstr>PowerPoint Presentation</vt:lpstr>
      <vt:lpstr>7.5 การจัดรูปแบบเบื้องต้น </vt:lpstr>
      <vt:lpstr>7.6 การหาผลรวมอัตโนมัติ</vt:lpstr>
      <vt:lpstr>7.7 การบันทึก</vt:lpstr>
      <vt:lpstr>7.8 การเปิดไฟล์</vt:lpstr>
      <vt:lpstr>7.9 การปิดไฟล์</vt:lpstr>
      <vt:lpstr>7.10 การสร้างใบส่งของ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7.11 การปริ้นไฟล์ออกเครื่องพิมพ์</vt:lpstr>
      <vt:lpstr>PowerPoint Presentation</vt:lpstr>
      <vt:lpstr>7.12 การสร้างแผนภูมิ</vt:lpstr>
      <vt:lpstr>PowerPoint Presentation</vt:lpstr>
      <vt:lpstr>PowerPoint Presentation</vt:lpstr>
      <vt:lpstr>PowerPoint Presentation</vt:lpstr>
      <vt:lpstr>7.13 สรุป</vt:lpstr>
      <vt:lpstr>7.14 แบบฝึกหัด</vt:lpstr>
      <vt:lpstr>7.15 บรรณานุกรม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DungKo Kurozaki</dc:creator>
  <cp:lastModifiedBy>lenovo</cp:lastModifiedBy>
  <cp:revision>112</cp:revision>
  <dcterms:created xsi:type="dcterms:W3CDTF">2016-11-01T04:08:17Z</dcterms:created>
  <dcterms:modified xsi:type="dcterms:W3CDTF">2022-03-02T08:10:34Z</dcterms:modified>
</cp:coreProperties>
</file>