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6" r:id="rId8"/>
    <p:sldId id="274" r:id="rId9"/>
    <p:sldId id="284" r:id="rId10"/>
    <p:sldId id="310" r:id="rId11"/>
    <p:sldId id="276" r:id="rId12"/>
    <p:sldId id="277" r:id="rId13"/>
    <p:sldId id="278" r:id="rId14"/>
    <p:sldId id="279" r:id="rId15"/>
    <p:sldId id="273" r:id="rId16"/>
    <p:sldId id="283" r:id="rId17"/>
    <p:sldId id="311" r:id="rId18"/>
    <p:sldId id="312" r:id="rId19"/>
    <p:sldId id="313" r:id="rId20"/>
    <p:sldId id="314" r:id="rId21"/>
    <p:sldId id="282" r:id="rId22"/>
    <p:sldId id="303" r:id="rId23"/>
    <p:sldId id="304" r:id="rId24"/>
    <p:sldId id="315" r:id="rId25"/>
    <p:sldId id="319" r:id="rId26"/>
    <p:sldId id="321" r:id="rId27"/>
    <p:sldId id="320" r:id="rId28"/>
    <p:sldId id="316" r:id="rId29"/>
    <p:sldId id="317" r:id="rId30"/>
    <p:sldId id="305" r:id="rId31"/>
    <p:sldId id="306" r:id="rId32"/>
    <p:sldId id="307" r:id="rId33"/>
    <p:sldId id="308" r:id="rId34"/>
    <p:sldId id="3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232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429000"/>
            <a:ext cx="8671096" cy="82820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การใช้งานโปรแกรมนำเสนอเบื้องต้น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EF1079-38C7-487B-A973-A3979ABA4F8F}"/>
              </a:ext>
            </a:extLst>
          </p:cNvPr>
          <p:cNvSpPr txBox="1">
            <a:spLocks/>
          </p:cNvSpPr>
          <p:nvPr/>
        </p:nvSpPr>
        <p:spPr>
          <a:xfrm>
            <a:off x="486288" y="1509557"/>
            <a:ext cx="3789143" cy="4641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การเพิ่มสไลด์สามารถทำได้โดยใช้เมนูหน้าแรกและทำขั้นตอนดังนี้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“สไลด์ใหม่”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คลิกกล่องข้อความ พิมพ์ชื่อเรื่อง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คลิกกล่องข้อความด้านล่าง พิมพ์ข้อความ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A294EB1-45DC-48E0-91FE-89BA7B2F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07"/>
          <a:stretch/>
        </p:blipFill>
        <p:spPr>
          <a:xfrm>
            <a:off x="4567685" y="1389989"/>
            <a:ext cx="6827295" cy="52016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87654" y="555403"/>
            <a:ext cx="9609489" cy="10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การพิมพ์สไลด์ในหน้าถัดไปจะมีความแตกต่างจากหน้าแรกโดยโปรแกรมจะกำหนดให้การพิมพ์ในหน้าที่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เป็นต้นไปเป็นการพิมพ์เนื้อหาแบบ หัวข้อและ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บูเล็ต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5B3ADEFB-1459-453C-86A6-B5A6B26655D7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8252360" y="3903023"/>
            <a:ext cx="465930" cy="878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>
            <a:extLst>
              <a:ext uri="{FF2B5EF4-FFF2-40B4-BE49-F238E27FC236}">
                <a16:creationId xmlns:a16="http://schemas.microsoft.com/office/drawing/2014/main" id="{BC4AF372-5303-4667-9002-30D46E2D1639}"/>
              </a:ext>
            </a:extLst>
          </p:cNvPr>
          <p:cNvCxnSpPr>
            <a:cxnSpLocks/>
          </p:cNvCxnSpPr>
          <p:nvPr/>
        </p:nvCxnSpPr>
        <p:spPr>
          <a:xfrm flipH="1" flipV="1">
            <a:off x="5873268" y="2222568"/>
            <a:ext cx="222732" cy="26664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6D262162-F86E-4820-9A16-C3C823181C43}"/>
              </a:ext>
            </a:extLst>
          </p:cNvPr>
          <p:cNvCxnSpPr>
            <a:cxnSpLocks/>
          </p:cNvCxnSpPr>
          <p:nvPr/>
        </p:nvCxnSpPr>
        <p:spPr>
          <a:xfrm flipH="1">
            <a:off x="8979337" y="3060961"/>
            <a:ext cx="246135" cy="12732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5952A58F-C510-462D-AE1E-60B25A067D70}"/>
              </a:ext>
            </a:extLst>
          </p:cNvPr>
          <p:cNvSpPr/>
          <p:nvPr/>
        </p:nvSpPr>
        <p:spPr>
          <a:xfrm>
            <a:off x="6006831" y="2403453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5C2E8267-F75C-40F8-AF18-1FA6953B8ADA}"/>
              </a:ext>
            </a:extLst>
          </p:cNvPr>
          <p:cNvSpPr/>
          <p:nvPr/>
        </p:nvSpPr>
        <p:spPr>
          <a:xfrm>
            <a:off x="9275048" y="2665063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2D9E74AC-7C50-4984-A787-476DE32C36A7}"/>
              </a:ext>
            </a:extLst>
          </p:cNvPr>
          <p:cNvSpPr/>
          <p:nvPr/>
        </p:nvSpPr>
        <p:spPr>
          <a:xfrm>
            <a:off x="8718290" y="372922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F3BE96D-88D1-497C-8731-3158F25F9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561" y="3990838"/>
            <a:ext cx="4575898" cy="253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4D78B7F-842A-4719-85DA-ACFF273358EF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79925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C41D876-5856-4C22-9D0E-884D2E3EB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89" y="1874636"/>
            <a:ext cx="10604258" cy="12166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หน้าแรก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แท็บเครื่องมือจัดรูปแบบเนื้อหา ข้อความ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สไต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เส้นขอบ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สีพื้น และค้นหาข้อความ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2" y="3555694"/>
            <a:ext cx="11013327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แทรก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แท็บเครื่องมือกลุ่มแทรกออบเจ็กต์ต่าง ๆ เช่น หน้า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(Page)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 ตาราง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SmartArt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 รูปวาด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WordArt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กล่องข้อความ และหัวกระดาษ/ท้ายกระดาษ ฯลฯ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E8623D8-1984-4BEE-9E6B-16F1CD616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2" y="4678680"/>
            <a:ext cx="10764982" cy="1243711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2B6A03B-14B0-45AB-AE4A-0078629E58E9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2A6B2C-701F-4AEE-B37B-F1326190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04" y="375445"/>
            <a:ext cx="9274175" cy="876300"/>
          </a:xfrm>
        </p:spPr>
        <p:txBody>
          <a:bodyPr/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แท็บ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</a:t>
            </a:r>
          </a:p>
        </p:txBody>
      </p:sp>
    </p:spTree>
    <p:extLst>
      <p:ext uri="{BB962C8B-B14F-4D97-AF65-F5344CB8AC3E}">
        <p14:creationId xmlns:p14="http://schemas.microsoft.com/office/powerpoint/2010/main" val="17146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แท็บเครื่องมือออกแบบ เลือกชุดธีมเอกสาร สไต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ชุดสี 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เอฟเฟ็กต์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ชุดฟอน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ลายน้ำ เส้นขอบหน้า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2" y="3720886"/>
            <a:ext cx="10901453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แท็บเครื่องมือการเปลี่ยน ใช้สำหรับการเลือกรูปแบบของการเปลี่ยนแผ่นสไลด์ถัดไปว่าต้องการให้มีลักษณะอย่างไร เช่น เลื่อนขึ้น คลี่ คัท เป็นต้น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26B2B1D-44EA-47BF-AA8E-ED5109F3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80" y="1883022"/>
            <a:ext cx="11083636" cy="129576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4E97573-0AF6-4680-8312-37E439867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80" y="4850765"/>
            <a:ext cx="11083636" cy="1308364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FC537E-722E-4E12-B58D-82E7D4462CF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866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ภาพเคลื่อนไหว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แท็บเครื่องมือภาพเคลื่อนไหว เป็นการกำหนดคุณลักษณะพิเศษของข้อความหรือภาพย่อยในแต่ละสไลด์ เป็นการกำหนดให้เคลื่อนไหวในรูปแบบต่างๆ เพื่อเพิ่มความเข้าใจในเนื้อหาได้ดี 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3" y="3720886"/>
            <a:ext cx="110766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การนำเสนอสไลด์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เป็นเครื่องมือที่มีความจำเป็นในการกำหนดการนำเสนอในแบบปกติ หรือตั้งเวลาทำงานโดยอัตโนมัติ 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E08900F-E71D-4013-B87E-A1576DF96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3" y="2289055"/>
            <a:ext cx="10964836" cy="12818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B889348-BDB2-49E0-A0C3-D0628EAAE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3" y="4746685"/>
            <a:ext cx="10964836" cy="126942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515AEF2-6F3E-45A7-B557-078170F7BD28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9699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รีวิว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แท็บเครื่องมือรีวิวเอกสาร เช่น การแปลภาษา ตรวจสอบคำสะกด ใช้เอกสารร่วมกัน เปรียบเทียบเอกสาร แทรกข้อคิดเห็น ใส่รหัส และตรวจสอบการแก้ไข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3" y="3720886"/>
            <a:ext cx="110766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แท็บเครื่องมือแสดงเครื่องมือ เช่น ไม้บรรทัด เส้นกร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ิด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เปลี่ยนมุมมองเอกสาร ย่อ/ขยายมุมมอง แสดงหน้าเอกสาร การสร้างหน้าต่างใหม่และจัดเรียงเอกสาร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F553DB5-08D8-4412-A385-2607A013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3" y="2017510"/>
            <a:ext cx="10909418" cy="126300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1840391-909A-43C8-B151-9B5F3F166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3" y="5037104"/>
            <a:ext cx="10909418" cy="125060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05DCDE-9EA7-47AD-BCF2-D1C80D8C2BD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0042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189B9B-F8BC-4BA7-8AED-3DB213569009}"/>
              </a:ext>
            </a:extLst>
          </p:cNvPr>
          <p:cNvSpPr txBox="1">
            <a:spLocks/>
          </p:cNvSpPr>
          <p:nvPr/>
        </p:nvSpPr>
        <p:spPr>
          <a:xfrm>
            <a:off x="645272" y="1007176"/>
            <a:ext cx="11078641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Add in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แท็บเครื่องมือ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AD9DF7-D692-48C7-A067-1DE57A54664C}"/>
              </a:ext>
            </a:extLst>
          </p:cNvPr>
          <p:cNvSpPr txBox="1">
            <a:spLocks/>
          </p:cNvSpPr>
          <p:nvPr/>
        </p:nvSpPr>
        <p:spPr>
          <a:xfrm>
            <a:off x="556679" y="3782105"/>
            <a:ext cx="11078641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แท็บเครื่องมือพิเศษที่ใช้สำหรับการจัดรูปแบบ  ประกอบด้วยเครื่องมือการปรับแต่งภาพหลากหลายหน้าที่ เช่น เอาสีพื้นออก เพิ่ม/ลด แสง ครอบภาพ ปรับสี ในกรอบให้ภาพ หมุนภาพ กำหนด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เลเย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อร์ เอียงภาพ สร้างเงา เป็นต้น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339ABCE-14A2-4716-BC4F-B2DBF1CF1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2" y="4864619"/>
            <a:ext cx="10867855" cy="123349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3290666-02FB-444C-987F-6CF21AE5E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272" y="2089690"/>
            <a:ext cx="10990048" cy="129731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2F0E733-20BF-4B27-B993-ECB7246C5D15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885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การป้อนข้อความ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9979602" y="3774991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47248" y="1281021"/>
            <a:ext cx="3998626" cy="17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การป้อนข้อความหน้าแรกของสไลด์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จะกำหนดการป้อนข้อความหน้าแรก เป็นรูปแบบ ชื่อเรื่อง และชื่อรอง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3049B35-C579-4936-8F9A-5AD41CB16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3728" y="478461"/>
            <a:ext cx="4280634" cy="305444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E11B395-ED6C-487D-9211-36F2B0CA2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527" y="3079556"/>
            <a:ext cx="4551225" cy="31387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A59C9-5982-4071-92AA-E64D329C9824}"/>
              </a:ext>
            </a:extLst>
          </p:cNvPr>
          <p:cNvSpPr txBox="1">
            <a:spLocks/>
          </p:cNvSpPr>
          <p:nvPr/>
        </p:nvSpPr>
        <p:spPr>
          <a:xfrm>
            <a:off x="2984415" y="4168905"/>
            <a:ext cx="3998626" cy="17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การป้อนข้อความหน้าถัดไป 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ตลอดทั้ง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ไฟล์นำเสนอ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จะกำหนดการป้อนข้อความอยู่ในลักษณธ หัวข้อใหญ่ หัวข้อรอง และเนื้อหา</a:t>
            </a:r>
          </a:p>
          <a:p>
            <a:pPr algn="thaiDist">
              <a:buFont typeface="Wingdings" panose="05000000000000000000" pitchFamily="2" charset="2"/>
              <a:buChar char="q"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A0F12A9-3ABF-4668-958F-AB897BA90BC9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2756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9979602" y="3774991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06993" y="772778"/>
            <a:ext cx="3998626" cy="20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§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ในการพิมพ์ข้อความในแผ่นสไลด์ ให้คลิกเมาส์ซ้ายในกล่องข้อความ แล้วสามารถพิมพ์ข้อความได้ทันที โดยขนาดของตัวอักษรจะถูกปรับโดยโปรแกรมอัตโนมัติ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CDD5890-7633-4E9A-8256-94EB4A753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254" y="1134504"/>
            <a:ext cx="7245927" cy="505847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F655BAA-74E7-4C7E-B137-1AD44FC6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93" y="3774991"/>
            <a:ext cx="3953369" cy="209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B9FEC7E-D2D6-4A17-9165-2C5DB7C7C52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8547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9979602" y="3774991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06993" y="772778"/>
            <a:ext cx="3998626" cy="202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§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ในการพิมพ์ข้อความในแผ่นสไลด์ ในหน้าอื่นๆ  ให้คลิกเมาส์ซ้ายในกล่องข้อความ แล้วสามารถพิมพ์ข้อความได้ทันที โดยขนาดของตัวอักษรจะถูกปรับโดยโปรแกรมอัตโนมัติ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47504DC-750F-42F6-9ADD-FBAD69892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907" y="1191491"/>
            <a:ext cx="7161276" cy="501534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A1864A6-C4F9-437C-9527-D4B8F9B73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93" y="3429000"/>
            <a:ext cx="4051224" cy="27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FB0083C-D8A4-4C1D-AED7-D6FB412F3B28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09673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E203473-76AE-4E50-B594-3F76D1CD2E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785" y="1018006"/>
            <a:ext cx="5740976" cy="40512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การเปลี่ยนธีม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47248" y="1281021"/>
            <a:ext cx="3998626" cy="1798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ธีมใน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เป็นการปรับเปลี่ยนสไลด์ ทั้งเอกสารให้เป็นไปตามรูปแบบอัตโนมัติที่เลือก ซึ่งจะทำงานง่ายเพียงแค่เลือกรูปแบบธีม จากนั้นระบบจะเปลี่ยนรูปแบบให้โดยอัตโนมัติ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A59C9-5982-4071-92AA-E64D329C9824}"/>
              </a:ext>
            </a:extLst>
          </p:cNvPr>
          <p:cNvSpPr txBox="1">
            <a:spLocks/>
          </p:cNvSpPr>
          <p:nvPr/>
        </p:nvSpPr>
        <p:spPr>
          <a:xfrm>
            <a:off x="604025" y="3532909"/>
            <a:ext cx="3998626" cy="17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§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วิธีการเปลี่ยน ธีม  จากเมนู ออกแบบ ให้เลือก ธีม  จากนั้น เลือกรายละเอียดที่ต้องการ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FDB81F2B-8043-4DC1-9642-B1435CBCAE47}"/>
              </a:ext>
            </a:extLst>
          </p:cNvPr>
          <p:cNvSpPr/>
          <p:nvPr/>
        </p:nvSpPr>
        <p:spPr>
          <a:xfrm>
            <a:off x="6851958" y="722640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6505904B-D64E-489A-BBA6-3AF861CF0738}"/>
              </a:ext>
            </a:extLst>
          </p:cNvPr>
          <p:cNvCxnSpPr>
            <a:cxnSpLocks/>
          </p:cNvCxnSpPr>
          <p:nvPr/>
        </p:nvCxnSpPr>
        <p:spPr>
          <a:xfrm flipH="1">
            <a:off x="6563832" y="1130240"/>
            <a:ext cx="271183" cy="231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75F26D06-96BA-4BEB-898D-1AC63D5084B1}"/>
              </a:ext>
            </a:extLst>
          </p:cNvPr>
          <p:cNvSpPr/>
          <p:nvPr/>
        </p:nvSpPr>
        <p:spPr>
          <a:xfrm>
            <a:off x="5667973" y="709363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6A8F1A70-D754-4803-90F3-113C7C1570A0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5436580" y="1155959"/>
            <a:ext cx="307852" cy="3011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3F8B6606-E350-4CE4-9FAF-2B109D00E984}"/>
              </a:ext>
            </a:extLst>
          </p:cNvPr>
          <p:cNvSpPr/>
          <p:nvPr/>
        </p:nvSpPr>
        <p:spPr>
          <a:xfrm>
            <a:off x="7288844" y="1970761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ลูกศรเชื่อมต่อแบบตรง 20">
            <a:extLst>
              <a:ext uri="{FF2B5EF4-FFF2-40B4-BE49-F238E27FC236}">
                <a16:creationId xmlns:a16="http://schemas.microsoft.com/office/drawing/2014/main" id="{A0D07752-9D55-41E1-9D3C-374BAD527CAC}"/>
              </a:ext>
            </a:extLst>
          </p:cNvPr>
          <p:cNvCxnSpPr>
            <a:cxnSpLocks/>
          </p:cNvCxnSpPr>
          <p:nvPr/>
        </p:nvCxnSpPr>
        <p:spPr>
          <a:xfrm flipH="1">
            <a:off x="6851958" y="2436638"/>
            <a:ext cx="445286" cy="3011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CC1A87FA-B1EF-4163-968F-9CF8B90CE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2239" y="5262300"/>
            <a:ext cx="2057407" cy="115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465FBC8F-6BF1-44ED-B595-B7A426281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4751" y="5262300"/>
            <a:ext cx="2057407" cy="11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28B184E9-7630-4CFD-9C58-62B5942EB9AD}"/>
              </a:ext>
            </a:extLst>
          </p:cNvPr>
          <p:cNvSpPr txBox="1"/>
          <p:nvPr/>
        </p:nvSpPr>
        <p:spPr>
          <a:xfrm>
            <a:off x="4139250" y="4800635"/>
            <a:ext cx="976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ป้าย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0D81D3CF-387A-40AB-ADF7-798C3686DD18}"/>
              </a:ext>
            </a:extLst>
          </p:cNvPr>
          <p:cNvSpPr txBox="1"/>
          <p:nvPr/>
        </p:nvSpPr>
        <p:spPr>
          <a:xfrm>
            <a:off x="1881870" y="4820625"/>
            <a:ext cx="1292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ความลึก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37A1B697-EF99-4AE7-9C5D-D75D38DA3B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8864" y="5230494"/>
            <a:ext cx="2120908" cy="122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7141A47F-79C7-4CBF-A1A8-F6D9086DA784}"/>
              </a:ext>
            </a:extLst>
          </p:cNvPr>
          <p:cNvSpPr txBox="1"/>
          <p:nvPr/>
        </p:nvSpPr>
        <p:spPr>
          <a:xfrm>
            <a:off x="8946768" y="4876877"/>
            <a:ext cx="1292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เฟรม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7C16B60-1E30-4414-B0B6-73D587AAF77D}"/>
              </a:ext>
            </a:extLst>
          </p:cNvPr>
          <p:cNvSpPr txBox="1"/>
          <p:nvPr/>
        </p:nvSpPr>
        <p:spPr>
          <a:xfrm>
            <a:off x="6080469" y="4794548"/>
            <a:ext cx="18455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เหตุการณ์หลัก</a:t>
            </a: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B2A913AF-B0C0-467E-B6A8-308CBE21C3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666" y="5256213"/>
            <a:ext cx="2120908" cy="118046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74BB0FCD-1BCE-4F84-A2F8-45FFA99C184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4365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5019563" cy="4848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การเริ่มต้นการใช้งานโปรแกรม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การเปิดเอกสารเปล่า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แท็ป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PowerPoint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การป้อนข้อความ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การเปลี่ยนธีม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การบันทึกไฟล์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การเปิดไฟล์นำเสนอ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การปิดไฟล์นำเสนอ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การแทรกตาราง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การแทรกรูปภาพ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248EA4-1BD0-48B8-AE64-5F7C37088697}"/>
              </a:ext>
            </a:extLst>
          </p:cNvPr>
          <p:cNvSpPr txBox="1">
            <a:spLocks/>
          </p:cNvSpPr>
          <p:nvPr/>
        </p:nvSpPr>
        <p:spPr>
          <a:xfrm>
            <a:off x="5411449" y="1518559"/>
            <a:ext cx="5019563" cy="453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การกำหนดการเปลี่ยน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การนำเสนอสไลด์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การปริ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ไฟล์นำเสนอ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5E1811E-03F4-4135-BD6E-9F796ACFE27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97AA7A0-CF6F-4763-B9D6-20599D4DB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159" y="1155959"/>
            <a:ext cx="7109460" cy="500659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A59C9-5982-4071-92AA-E64D329C9824}"/>
              </a:ext>
            </a:extLst>
          </p:cNvPr>
          <p:cNvSpPr txBox="1">
            <a:spLocks/>
          </p:cNvSpPr>
          <p:nvPr/>
        </p:nvSpPr>
        <p:spPr>
          <a:xfrm>
            <a:off x="523074" y="695446"/>
            <a:ext cx="3998626" cy="17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§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นอกจากจะสามารถกำหนด ธีม ได้แล้ว ยังสามารถปรับเปลี่ยนสี,ตัวอักษร,แอ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ฟเ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ฟก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,สไตล์พื้นหลัง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28B184E9-7630-4CFD-9C58-62B5942EB9AD}"/>
              </a:ext>
            </a:extLst>
          </p:cNvPr>
          <p:cNvSpPr txBox="1"/>
          <p:nvPr/>
        </p:nvSpPr>
        <p:spPr>
          <a:xfrm>
            <a:off x="4139250" y="4800635"/>
            <a:ext cx="976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ป้าย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0D81D3CF-387A-40AB-ADF7-798C3686DD18}"/>
              </a:ext>
            </a:extLst>
          </p:cNvPr>
          <p:cNvSpPr txBox="1"/>
          <p:nvPr/>
        </p:nvSpPr>
        <p:spPr>
          <a:xfrm>
            <a:off x="1881870" y="4820625"/>
            <a:ext cx="1292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ความลึก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7141A47F-79C7-4CBF-A1A8-F6D9086DA784}"/>
              </a:ext>
            </a:extLst>
          </p:cNvPr>
          <p:cNvSpPr txBox="1"/>
          <p:nvPr/>
        </p:nvSpPr>
        <p:spPr>
          <a:xfrm>
            <a:off x="8946768" y="4876877"/>
            <a:ext cx="1292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เฟรม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7C16B60-1E30-4414-B0B6-73D587AAF77D}"/>
              </a:ext>
            </a:extLst>
          </p:cNvPr>
          <p:cNvSpPr txBox="1"/>
          <p:nvPr/>
        </p:nvSpPr>
        <p:spPr>
          <a:xfrm>
            <a:off x="6080469" y="4794548"/>
            <a:ext cx="18455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เหตุการณ์หลัก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6110B86-271E-489C-9675-E1BF8059C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944" y="5282290"/>
            <a:ext cx="1985251" cy="114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9310648-7C78-4F5B-84B9-7CC5DF3079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296" y="5328396"/>
            <a:ext cx="1887677" cy="108721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D6909863-CB88-46C9-810D-1D7573525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5118" y="5249688"/>
            <a:ext cx="2041637" cy="118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A5915E8B-489A-41CD-A396-F67908CE36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1130" y="5295978"/>
            <a:ext cx="1985251" cy="117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279717D6-090D-420B-ABD1-FED678075B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41" y="2017068"/>
            <a:ext cx="3525055" cy="95382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CF4D4C08-4737-4F2E-BB54-475B994525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344" y="2057365"/>
            <a:ext cx="1387719" cy="3116516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65E0698-459C-4DD0-B6D1-C288EB28459B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0030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8E32E0-5AFD-4FBA-B8B2-94917484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680" y="748529"/>
            <a:ext cx="2601412" cy="429418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6AC0B7B-293E-4D06-9D62-8F67813CF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3823" y="2384736"/>
            <a:ext cx="5330433" cy="3692181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6.6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การบันทึกไฟล์นำเสนอ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การบันทึกไฟล์สามารถเข้าสู่คำสั่งบันทึกได้จากเมนู ไฟล์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โดยสามารถเลือกใช้คำสั่งบันทึก หรือบันทึกเป็น ได้ทั้ง 2 แบบ ถ้าเคยบันทึกมาก่อนระบบจะบันทึกตามชื่อเดิมอีกครั้ง แต่ถ้าไม่เคยบันทึก คำสั่งบันทึกเป็น ระบบจะกำหนดให้ตั้งชื่อไฟล์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290513" indent="-290513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           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“บันทึกหรือบันทึกเป็น”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เลือกแหล่งบันทึก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โฟล์เดอร์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ที่จะเก็บไฟล์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ตั้งชื่อไฟล์ที่เหมะสม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“บันทึก”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</p:cNvCxnSpPr>
          <p:nvPr/>
        </p:nvCxnSpPr>
        <p:spPr>
          <a:xfrm flipH="1">
            <a:off x="10752108" y="5574545"/>
            <a:ext cx="192983" cy="1983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0848599" y="5138864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F4B4A0F2-3A82-4BA9-BC3B-94E9DC3CE14C}"/>
              </a:ext>
            </a:extLst>
          </p:cNvPr>
          <p:cNvCxnSpPr>
            <a:cxnSpLocks/>
          </p:cNvCxnSpPr>
          <p:nvPr/>
        </p:nvCxnSpPr>
        <p:spPr>
          <a:xfrm flipV="1">
            <a:off x="7171885" y="5166600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24A19625-D548-4851-99FB-F2693963600B}"/>
              </a:ext>
            </a:extLst>
          </p:cNvPr>
          <p:cNvSpPr/>
          <p:nvPr/>
        </p:nvSpPr>
        <p:spPr>
          <a:xfrm>
            <a:off x="6651443" y="553569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</p:cNvCxnSpPr>
          <p:nvPr/>
        </p:nvCxnSpPr>
        <p:spPr>
          <a:xfrm flipH="1" flipV="1">
            <a:off x="5142024" y="2621298"/>
            <a:ext cx="559368" cy="3187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716869" y="2821184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713823" y="1310620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417409" y="8944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5761236" y="1310620"/>
            <a:ext cx="892743" cy="1382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8942401" y="194147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8287774" y="2296311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A76B1BD-6F84-4B8D-A195-6143E829BD3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320394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1DA9302-C6C0-4B66-936C-E03CF7B37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9533" y="917827"/>
            <a:ext cx="7090614" cy="497542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F0C200F-99C2-434A-A8D9-632EC25B5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21" y="3215503"/>
            <a:ext cx="4451930" cy="3167385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6.7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การเปิดไฟล์นำเสนอ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4208370" cy="5291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ในการเปิดไฟล์นำเสนอมีหลายแนวทาง แบบค้นหาไฟล์แล้วดับเบิลคลิกที่ไฟล์ หรือจากเมนูเปิดไฟล์ สามารถเลือกได้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แนวทางดังนี้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เปิดไฟล์ที่เคยทำงานมาแล้ว  การเปิดไฟล์ที่เคยทำงานมาแล้ว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point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จะนำไฟล์ที่เคยทำงานมาแล้ว ไว้ในหมวดรายการล่าสุด ผู้เรียนสามารถเลือกคลิกไฟล์ที่มีชื่อที่ตนเคยทำงานก่อนหน้านี้ โดยดูจากหน้ารายการด้านขวา 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ค้นหาไฟล์ในแหล่งเก็บไฟล์ 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“เปิด”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ล่าสุด หรือ เรียกดู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โฟล์เดอร์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ที่อยู่ของไฟล์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เลือกไฟล์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“เปิดไฟล์”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  <a:stCxn id="31" idx="3"/>
          </p:cNvCxnSpPr>
          <p:nvPr/>
        </p:nvCxnSpPr>
        <p:spPr>
          <a:xfrm flipH="1">
            <a:off x="10955855" y="5741828"/>
            <a:ext cx="272356" cy="29749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1148837" y="529523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F4B4A0F2-3A82-4BA9-BC3B-94E9DC3CE14C}"/>
              </a:ext>
            </a:extLst>
          </p:cNvPr>
          <p:cNvCxnSpPr>
            <a:cxnSpLocks/>
          </p:cNvCxnSpPr>
          <p:nvPr/>
        </p:nvCxnSpPr>
        <p:spPr>
          <a:xfrm flipV="1">
            <a:off x="8390890" y="5237707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24A19625-D548-4851-99FB-F2693963600B}"/>
              </a:ext>
            </a:extLst>
          </p:cNvPr>
          <p:cNvSpPr/>
          <p:nvPr/>
        </p:nvSpPr>
        <p:spPr>
          <a:xfrm>
            <a:off x="7970909" y="5621684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5276724" y="1960835"/>
            <a:ext cx="162394" cy="18012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376220" y="1546057"/>
            <a:ext cx="429494" cy="485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978686" y="1310620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417409" y="8944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6085943" y="1249742"/>
            <a:ext cx="1086105" cy="2449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>
            <a:off x="7893821" y="1459508"/>
            <a:ext cx="654637" cy="60590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D7072430-3FEB-4B5C-923E-A12055374785}"/>
              </a:ext>
            </a:extLst>
          </p:cNvPr>
          <p:cNvCxnSpPr>
            <a:cxnSpLocks/>
          </p:cNvCxnSpPr>
          <p:nvPr/>
        </p:nvCxnSpPr>
        <p:spPr>
          <a:xfrm>
            <a:off x="6813115" y="3308847"/>
            <a:ext cx="819556" cy="1506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9635944" y="3781205"/>
            <a:ext cx="505583" cy="499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4F2874AC-DF33-4FD8-8C11-E6F9AE73E1D7}"/>
              </a:ext>
            </a:extLst>
          </p:cNvPr>
          <p:cNvCxnSpPr>
            <a:cxnSpLocks/>
          </p:cNvCxnSpPr>
          <p:nvPr/>
        </p:nvCxnSpPr>
        <p:spPr>
          <a:xfrm flipH="1" flipV="1">
            <a:off x="9265906" y="3699164"/>
            <a:ext cx="370038" cy="20781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5BC76A28-27B0-4923-A920-FF532C2D5D0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97582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1B579B6-B7B0-4B1F-899E-40CEBE38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346" y="1061873"/>
            <a:ext cx="6988106" cy="543866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68D1B0-7A97-4BCC-9CFC-DE32305DF8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813" y="357463"/>
            <a:ext cx="3740727" cy="5438664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6.8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การปิดไฟล์นำเสนอ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4066124" cy="5291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การปิดไฟล์นำเสนอ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อาจหมายถึงการพิมพ์งานไฟล์งานนั้นเสร็จเรียบร้อยแล้ว และไม่ต้องการใช้ในตอนนี้  หากการปิดไฟล์นั้นปิดหลังจากการใช้คำสั่งบันทึก โปรแกรมจะปิดไฟล์นั้นทันที แต่หากหลังจากการบันทึกครั้งสุดท้ายยังมีการแก้ไขงาน โปรแกรมจะขึ้นหน้าจอสอบถามว่า ต้องการบันทึกไฟล์นี้ในชื่อเดิมหรือไม่  ผู้เรียนสามารถเลือก บันทึก หรือไม่ ได้ตามความต้องการการปิดไฟล์เอกสาร จะทำคล้ายกับการปิดหน้าต่างวินโดว์โดยการคลิกที่ปุ่ม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มุมบนขวาของหน้าต่างที่ต้องการปิดซึ่งวิธีนี้จะเป็นการปิดไฟล์พร้อมปิดโปรแกรม หากต้องการปิดเฉพาะไฟล์อย่างเดียว สามารถเข้าที่เมนู ไฟล์ เลือก ปิด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</p:cNvCxnSpPr>
          <p:nvPr/>
        </p:nvCxnSpPr>
        <p:spPr>
          <a:xfrm flipV="1">
            <a:off x="11180618" y="1187883"/>
            <a:ext cx="510219" cy="87757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4890106" y="4800007"/>
            <a:ext cx="1013720" cy="410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BEE809EE-4982-4EBF-A853-7936C5B67C76}"/>
              </a:ext>
            </a:extLst>
          </p:cNvPr>
          <p:cNvCxnSpPr>
            <a:cxnSpLocks/>
          </p:cNvCxnSpPr>
          <p:nvPr/>
        </p:nvCxnSpPr>
        <p:spPr>
          <a:xfrm flipH="1">
            <a:off x="5763198" y="4336067"/>
            <a:ext cx="375213" cy="4061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AA80081F-60FD-482D-A633-BE254F4CBA51}"/>
              </a:ext>
            </a:extLst>
          </p:cNvPr>
          <p:cNvSpPr txBox="1"/>
          <p:nvPr/>
        </p:nvSpPr>
        <p:spPr>
          <a:xfrm>
            <a:off x="5903826" y="3590405"/>
            <a:ext cx="19045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เลือกคำสั่ง ปิด (ไฟล์)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25A05FE-0A70-4ED1-A10F-7B1E661F7F10}"/>
              </a:ext>
            </a:extLst>
          </p:cNvPr>
          <p:cNvSpPr txBox="1"/>
          <p:nvPr/>
        </p:nvSpPr>
        <p:spPr>
          <a:xfrm>
            <a:off x="9786312" y="2065457"/>
            <a:ext cx="19045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เพื่อต้องการปิดทั้งไฟล์ และโปรแกรม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4F825426-8B91-4DAC-A766-F8DEFE805001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25876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313A74D-2442-4910-97B1-F57AAE79B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144" y="5294736"/>
            <a:ext cx="3203666" cy="1116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6.9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การแทรกตาราง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47247" y="1281020"/>
            <a:ext cx="4177641" cy="3845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พิมพ์ข้อความ “ดอกเบี้ยผ่อนบ้าน” ในกรอบ ชื่อเรื่อง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ไอคอน ตารางในกรอบภาพเนื้อหา 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เลือกจำนวน แถว และคอลัมน์ โดยกำหนด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คอลัมน์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แถว  คลิกตกลง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พิมพ์ข้อความหัวตารางดังนี้  เงินต้น, ยอดเงินผ่อนต่อเดือน, อัตราดอกเบี้ย,  คงเหลือ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เพิ่มขนาดอักษร ,จัดกึ่งกลาง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A7C84F8-0BD3-47E3-A6E5-0DE5574CF7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814" y="911326"/>
            <a:ext cx="5791200" cy="331123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83FEEF-EC1E-4665-9F39-F8667A4E01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5443" r="5957" b="13391"/>
          <a:stretch/>
        </p:blipFill>
        <p:spPr>
          <a:xfrm>
            <a:off x="9137079" y="1243284"/>
            <a:ext cx="2507673" cy="207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C73686F-E33D-4A54-B5D9-08E9E6E05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1313" y="3429000"/>
            <a:ext cx="5180701" cy="296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3F80A160-AF98-42C7-BE3E-E1D7D9580007}"/>
              </a:ext>
            </a:extLst>
          </p:cNvPr>
          <p:cNvCxnSpPr>
            <a:cxnSpLocks/>
          </p:cNvCxnSpPr>
          <p:nvPr/>
        </p:nvCxnSpPr>
        <p:spPr>
          <a:xfrm flipH="1">
            <a:off x="6825223" y="1281020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1E013B95-995B-47DE-9B8E-B4E2FCFAC9C3}"/>
              </a:ext>
            </a:extLst>
          </p:cNvPr>
          <p:cNvSpPr/>
          <p:nvPr/>
        </p:nvSpPr>
        <p:spPr>
          <a:xfrm>
            <a:off x="7207344" y="80928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C3D2080C-1F12-4183-994C-5E78ED44E25F}"/>
              </a:ext>
            </a:extLst>
          </p:cNvPr>
          <p:cNvCxnSpPr>
            <a:cxnSpLocks/>
          </p:cNvCxnSpPr>
          <p:nvPr/>
        </p:nvCxnSpPr>
        <p:spPr>
          <a:xfrm flipH="1">
            <a:off x="4107151" y="5007902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81FD2507-73BF-4BED-A794-47C9ACDABF68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4654377" y="5200539"/>
            <a:ext cx="132474" cy="5251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วงรี 22">
            <a:extLst>
              <a:ext uri="{FF2B5EF4-FFF2-40B4-BE49-F238E27FC236}">
                <a16:creationId xmlns:a16="http://schemas.microsoft.com/office/drawing/2014/main" id="{5A6EB2BC-7714-4234-8F70-8C05665D15C8}"/>
              </a:ext>
            </a:extLst>
          </p:cNvPr>
          <p:cNvSpPr/>
          <p:nvPr/>
        </p:nvSpPr>
        <p:spPr>
          <a:xfrm>
            <a:off x="4515851" y="467731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EEEC8D3E-87A4-4078-90FD-AAFBA7E6623E}"/>
              </a:ext>
            </a:extLst>
          </p:cNvPr>
          <p:cNvCxnSpPr>
            <a:cxnSpLocks/>
          </p:cNvCxnSpPr>
          <p:nvPr/>
        </p:nvCxnSpPr>
        <p:spPr>
          <a:xfrm flipH="1">
            <a:off x="10824754" y="1489338"/>
            <a:ext cx="312029" cy="22888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036E72B5-E692-407F-B7A5-1590A28AA957}"/>
              </a:ext>
            </a:extLst>
          </p:cNvPr>
          <p:cNvSpPr/>
          <p:nvPr/>
        </p:nvSpPr>
        <p:spPr>
          <a:xfrm>
            <a:off x="11076449" y="1131496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4B3B20FC-CF62-410A-8E5A-F9FE648ABC7F}"/>
              </a:ext>
            </a:extLst>
          </p:cNvPr>
          <p:cNvCxnSpPr>
            <a:cxnSpLocks/>
          </p:cNvCxnSpPr>
          <p:nvPr/>
        </p:nvCxnSpPr>
        <p:spPr>
          <a:xfrm flipH="1">
            <a:off x="7577347" y="2306185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028F1147-29D2-404D-A21A-B6434B1C5B2E}"/>
              </a:ext>
            </a:extLst>
          </p:cNvPr>
          <p:cNvSpPr/>
          <p:nvPr/>
        </p:nvSpPr>
        <p:spPr>
          <a:xfrm>
            <a:off x="7929154" y="181133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331C04C3-BAEA-44F8-83F4-6D27D7E5A6CF}"/>
              </a:ext>
            </a:extLst>
          </p:cNvPr>
          <p:cNvCxnSpPr>
            <a:cxnSpLocks/>
          </p:cNvCxnSpPr>
          <p:nvPr/>
        </p:nvCxnSpPr>
        <p:spPr>
          <a:xfrm flipH="1">
            <a:off x="10213298" y="4191169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วงรี 28">
            <a:extLst>
              <a:ext uri="{FF2B5EF4-FFF2-40B4-BE49-F238E27FC236}">
                <a16:creationId xmlns:a16="http://schemas.microsoft.com/office/drawing/2014/main" id="{DB01ECCD-AF13-490D-B6C5-1B923570C4CA}"/>
              </a:ext>
            </a:extLst>
          </p:cNvPr>
          <p:cNvSpPr/>
          <p:nvPr/>
        </p:nvSpPr>
        <p:spPr>
          <a:xfrm>
            <a:off x="10614717" y="377499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F6DE746-7364-40C7-BD39-9CF502C8304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181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9979602" y="3774991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47248" y="1031639"/>
            <a:ext cx="3998626" cy="17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พิมพ์ตัวเลขต่อไปนี้ ลงในตาราง พร้อมจัดรูปแบบ กึ่งกลาง ชิดขวา ตามกำหนด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1E6819E-07DD-4F81-855B-A295D1DF2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283" y="2707953"/>
            <a:ext cx="7880469" cy="3283528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C97B249-197C-4C1C-99DE-4C739A9A730A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07202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8766962" y="2614797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47248" y="726839"/>
            <a:ext cx="3998626" cy="4411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การเพิ่มจำนวนคอลัมน์ สามารถทำได้ดังนี้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เลือกเซลล์ที่ต้องการเพิ่ม โดยการคลิกเมาส์ตำแหน่งเหนือคอลัมน์นั้น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คลิกเมาส์ ขวา เลือก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แยกเซลล์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คอลัมน์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แถว แล้วคลิก ตกลง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ย้ายข้อความ เงินต้นมาอยู่คอลัมน์ที่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เพิ่มข้อมูล ปีที่ ลงในคอลัมน์ 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ปรับความกว้างของคอลัมน์ตามความเหมาะสม</a:t>
            </a:r>
          </a:p>
          <a:p>
            <a:pPr marL="514350" indent="-51435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1592FD3-24D0-4F7B-8DD2-DF55F66CC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563" y="1163782"/>
            <a:ext cx="5825844" cy="349134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5473696-0B5E-4E33-89D0-EE42B7CE6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453" y="3836241"/>
            <a:ext cx="1884219" cy="130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737AA86-5E6F-4FDA-B3DD-5BC9691726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330" y="3962400"/>
            <a:ext cx="1288474" cy="217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66C5C35-FAD3-4376-8478-67E92EAFF7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2926" y="3962400"/>
            <a:ext cx="2278060" cy="221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B701626E-F560-4F42-824B-EFEC907E72A2}"/>
              </a:ext>
            </a:extLst>
          </p:cNvPr>
          <p:cNvCxnSpPr>
            <a:cxnSpLocks/>
          </p:cNvCxnSpPr>
          <p:nvPr/>
        </p:nvCxnSpPr>
        <p:spPr>
          <a:xfrm>
            <a:off x="5375563" y="2113160"/>
            <a:ext cx="569181" cy="3682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2DF4CFF0-5279-4A97-8350-672B7BF630D3}"/>
              </a:ext>
            </a:extLst>
          </p:cNvPr>
          <p:cNvSpPr/>
          <p:nvPr/>
        </p:nvSpPr>
        <p:spPr>
          <a:xfrm>
            <a:off x="4902656" y="169241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D09E22AA-2ADA-41DE-AD84-D500454384F9}"/>
              </a:ext>
            </a:extLst>
          </p:cNvPr>
          <p:cNvCxnSpPr>
            <a:cxnSpLocks/>
          </p:cNvCxnSpPr>
          <p:nvPr/>
        </p:nvCxnSpPr>
        <p:spPr>
          <a:xfrm flipH="1">
            <a:off x="7065818" y="1310620"/>
            <a:ext cx="351591" cy="2585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A1BE9302-5AFE-4B0E-883A-4F3963FAA67F}"/>
              </a:ext>
            </a:extLst>
          </p:cNvPr>
          <p:cNvSpPr/>
          <p:nvPr/>
        </p:nvSpPr>
        <p:spPr>
          <a:xfrm>
            <a:off x="7417409" y="8944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BB48AE1C-4C2C-46BD-90CC-FFDC881C6F07}"/>
              </a:ext>
            </a:extLst>
          </p:cNvPr>
          <p:cNvCxnSpPr>
            <a:cxnSpLocks/>
          </p:cNvCxnSpPr>
          <p:nvPr/>
        </p:nvCxnSpPr>
        <p:spPr>
          <a:xfrm flipH="1">
            <a:off x="5798976" y="4342404"/>
            <a:ext cx="196732" cy="17797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93B600C4-DFBD-4EB0-9BF4-EFD98A916FFE}"/>
              </a:ext>
            </a:extLst>
          </p:cNvPr>
          <p:cNvSpPr/>
          <p:nvPr/>
        </p:nvSpPr>
        <p:spPr>
          <a:xfrm>
            <a:off x="5951269" y="391887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EC610F88-50F3-4E11-96F3-527AE8117827}"/>
              </a:ext>
            </a:extLst>
          </p:cNvPr>
          <p:cNvCxnSpPr>
            <a:cxnSpLocks/>
          </p:cNvCxnSpPr>
          <p:nvPr/>
        </p:nvCxnSpPr>
        <p:spPr>
          <a:xfrm flipH="1">
            <a:off x="7646608" y="3949413"/>
            <a:ext cx="279579" cy="26686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AF491709-24A7-4A14-9D22-F04D91941E6E}"/>
              </a:ext>
            </a:extLst>
          </p:cNvPr>
          <p:cNvSpPr/>
          <p:nvPr/>
        </p:nvSpPr>
        <p:spPr>
          <a:xfrm>
            <a:off x="7926187" y="353323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E8F75B92-D4AF-4792-8C23-ADCED3D97CF1}"/>
              </a:ext>
            </a:extLst>
          </p:cNvPr>
          <p:cNvCxnSpPr>
            <a:cxnSpLocks/>
          </p:cNvCxnSpPr>
          <p:nvPr/>
        </p:nvCxnSpPr>
        <p:spPr>
          <a:xfrm flipH="1">
            <a:off x="10756981" y="3863531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E6D030B4-0B0D-4033-8689-DBD9FA76C7EC}"/>
              </a:ext>
            </a:extLst>
          </p:cNvPr>
          <p:cNvSpPr/>
          <p:nvPr/>
        </p:nvSpPr>
        <p:spPr>
          <a:xfrm>
            <a:off x="11460567" y="344735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1FA2500A-3CB3-4E4B-8E81-E71C7CAB850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62714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6.10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การแทรกรูปภาพ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547248" y="1281021"/>
            <a:ext cx="3998626" cy="250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การแทรกภาพด้วยเครื่องมือที่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แทรกรูปภาพในกรอบข้อความ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เลือกแหล่งของรูปภาพที่ต้องการแทรก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เลือกรูปภาพ </a:t>
            </a:r>
          </a:p>
          <a:p>
            <a:pPr marL="514350" indent="-514350" algn="thaiDist"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แทรก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2C5C253-6E98-4893-87B2-5790CFD5830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9E1E37F-0CC7-42F1-BB64-D66E0213F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2581" y="2168844"/>
            <a:ext cx="7357018" cy="4180123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89A069A7-6417-40A3-8D3C-755C7438FD25}"/>
              </a:ext>
            </a:extLst>
          </p:cNvPr>
          <p:cNvSpPr txBox="1"/>
          <p:nvPr/>
        </p:nvSpPr>
        <p:spPr>
          <a:xfrm>
            <a:off x="8585139" y="6315186"/>
            <a:ext cx="3542267" cy="27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dirty="0"/>
              <a:t>https://www.pngkey.com/maxpic/u2e6e6i1a9w7r5a9/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52CA246-7753-4E31-82F1-6AC60309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37570"/>
          <a:stretch/>
        </p:blipFill>
        <p:spPr>
          <a:xfrm>
            <a:off x="4545874" y="592179"/>
            <a:ext cx="5012912" cy="351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0BB9EB3B-500C-4090-82C3-7114AE19D88A}"/>
              </a:ext>
            </a:extLst>
          </p:cNvPr>
          <p:cNvCxnSpPr>
            <a:cxnSpLocks/>
          </p:cNvCxnSpPr>
          <p:nvPr/>
        </p:nvCxnSpPr>
        <p:spPr>
          <a:xfrm flipH="1">
            <a:off x="6671542" y="643953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113669BF-B275-40BD-8E8A-BD1C4B1BBB65}"/>
              </a:ext>
            </a:extLst>
          </p:cNvPr>
          <p:cNvSpPr/>
          <p:nvPr/>
        </p:nvSpPr>
        <p:spPr>
          <a:xfrm>
            <a:off x="7375128" y="22777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5885E3CF-CF19-4F76-AF32-04EC2E1607BD}"/>
              </a:ext>
            </a:extLst>
          </p:cNvPr>
          <p:cNvCxnSpPr>
            <a:cxnSpLocks/>
          </p:cNvCxnSpPr>
          <p:nvPr/>
        </p:nvCxnSpPr>
        <p:spPr>
          <a:xfrm flipV="1">
            <a:off x="7330223" y="4860035"/>
            <a:ext cx="178941" cy="1450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908CA92C-D82C-4FD6-89DC-227BCB895227}"/>
              </a:ext>
            </a:extLst>
          </p:cNvPr>
          <p:cNvSpPr/>
          <p:nvPr/>
        </p:nvSpPr>
        <p:spPr>
          <a:xfrm>
            <a:off x="6788223" y="486003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51181E59-FF2C-4655-A945-D8AF7CB9EE4A}"/>
              </a:ext>
            </a:extLst>
          </p:cNvPr>
          <p:cNvCxnSpPr>
            <a:cxnSpLocks/>
          </p:cNvCxnSpPr>
          <p:nvPr/>
        </p:nvCxnSpPr>
        <p:spPr>
          <a:xfrm flipH="1">
            <a:off x="6626637" y="2061802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5A47C92E-CFB3-440F-AB1E-A65C3B6FCBD0}"/>
              </a:ext>
            </a:extLst>
          </p:cNvPr>
          <p:cNvSpPr/>
          <p:nvPr/>
        </p:nvSpPr>
        <p:spPr>
          <a:xfrm>
            <a:off x="7330223" y="1645624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24D3A193-FE47-4818-B858-D3DC6F418565}"/>
              </a:ext>
            </a:extLst>
          </p:cNvPr>
          <p:cNvCxnSpPr>
            <a:cxnSpLocks/>
          </p:cNvCxnSpPr>
          <p:nvPr/>
        </p:nvCxnSpPr>
        <p:spPr>
          <a:xfrm flipH="1">
            <a:off x="8449907" y="3436641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2BDB2EAC-F591-4DB7-8977-603032EF4DFB}"/>
              </a:ext>
            </a:extLst>
          </p:cNvPr>
          <p:cNvSpPr/>
          <p:nvPr/>
        </p:nvSpPr>
        <p:spPr>
          <a:xfrm>
            <a:off x="9153493" y="302046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7D0AC227-804B-4AEB-8191-EA05E919C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46" y="3890371"/>
            <a:ext cx="4336621" cy="2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45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การกำหนดการเปลี่ยน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9979602" y="3774991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288178" y="1135483"/>
            <a:ext cx="4380804" cy="3394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คือการกำหนดให้หน้าสไลด์ เมื่อเปลี่ยนไปหน้าถัดไปให้มีการเคลื่อนที่ ในรูปแบบต่างๆ เพื่อเพิ่มความน่าสนใจให้กับการนำเสนอได้ โดยล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ัษ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ณะการเปลี่ยนจะมามากมาหลายลักษณะดังแสดงให้เห็น ผู้เรียนสามารถกำหนดการเปลี่ยนหน้านี้ได้ด้วยการเข้าไปที่เมนู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โดยการกำหนดนี้จะมีผลเฉพาะหน้าที่กำลังทำงานอยู่เท่านั้น  ซึ่งหน้าใดที่มีการกำหนดการเปลี่ยน จะปรากฏสัญลักษณ์ ดาว ตำแหน่งด้านล่างของหมายเลขสไลด์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728014E-13FC-4599-A576-53AB88B2A20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6A178B3-1D00-4FAA-8780-DAD2F5DDC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360" y="1025236"/>
            <a:ext cx="7146404" cy="545869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20A0DA0-AD11-4FB6-B5C6-C8D20D3E6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982" y="4461164"/>
            <a:ext cx="3629892" cy="202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E2D375B1-3606-44BC-AC4F-75F26B5D5D33}"/>
              </a:ext>
            </a:extLst>
          </p:cNvPr>
          <p:cNvSpPr/>
          <p:nvPr/>
        </p:nvSpPr>
        <p:spPr>
          <a:xfrm>
            <a:off x="792874" y="4373713"/>
            <a:ext cx="509453" cy="6693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49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6.12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การนำเสนอสไลด์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9979602" y="3774991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403129" y="1194748"/>
            <a:ext cx="4286863" cy="4208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มีจุดประสงค์หลักคือการนำเสนอผลงานในรูปแบบการนำเสนอกับเครื่องคอมพิวเตอร์ หรือแสดงขึ้นจอภาพใหญ่ด้วยเครื่อง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โปรเจคเตอร์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ซึ่งสามารถทำได้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วิธีดังนี้ </a:t>
            </a:r>
          </a:p>
          <a:p>
            <a:pPr marL="0" indent="0" algn="thaiDist">
              <a:buNone/>
              <a:tabLst>
                <a:tab pos="803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จากเมนูการนำเสนอสไลด์ เลือกคำสั่ง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ตั้งแต่เริ่มต้น </a:t>
            </a:r>
          </a:p>
          <a:p>
            <a:pPr marL="0" indent="0" algn="thaiDist">
              <a:buNone/>
              <a:tabLst>
                <a:tab pos="803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ที่คีย์บอร์ด </a:t>
            </a:r>
          </a:p>
          <a:p>
            <a:pPr marL="0" indent="0" algn="thaiDist">
              <a:buNone/>
              <a:tabLst>
                <a:tab pos="803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ไปที่สไลด์หน้า(แรก) หรือหน้าที่ต้องการเริ่ม จากนั้นกดปุ่ม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การนำเสนอสไลด์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C7384B-EEA9-4A93-A469-086C4B74C951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9FED150-533D-4BA5-82BE-AE7708FC4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025" y="1135483"/>
            <a:ext cx="7037302" cy="5456305"/>
          </a:xfrm>
          <a:prstGeom prst="rect">
            <a:avLst/>
          </a:prstGeom>
        </p:spPr>
      </p:pic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975F0136-65DF-49FF-A805-E55A34C4F8E8}"/>
              </a:ext>
            </a:extLst>
          </p:cNvPr>
          <p:cNvCxnSpPr>
            <a:cxnSpLocks/>
          </p:cNvCxnSpPr>
          <p:nvPr/>
        </p:nvCxnSpPr>
        <p:spPr>
          <a:xfrm flipH="1">
            <a:off x="5340259" y="1331918"/>
            <a:ext cx="335113" cy="44146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F46A5A28-1D9C-4C3D-A18F-FAB01577876C}"/>
              </a:ext>
            </a:extLst>
          </p:cNvPr>
          <p:cNvSpPr/>
          <p:nvPr/>
        </p:nvSpPr>
        <p:spPr>
          <a:xfrm>
            <a:off x="5583292" y="80869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D20FF2FA-1915-4AAC-A898-1DE2740AA1C4}"/>
              </a:ext>
            </a:extLst>
          </p:cNvPr>
          <p:cNvCxnSpPr>
            <a:cxnSpLocks/>
          </p:cNvCxnSpPr>
          <p:nvPr/>
        </p:nvCxnSpPr>
        <p:spPr>
          <a:xfrm flipH="1">
            <a:off x="5867882" y="2217251"/>
            <a:ext cx="228118" cy="3682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E7FC3D28-BE7B-47FB-AE34-45E5828097B2}"/>
              </a:ext>
            </a:extLst>
          </p:cNvPr>
          <p:cNvSpPr/>
          <p:nvPr/>
        </p:nvSpPr>
        <p:spPr>
          <a:xfrm>
            <a:off x="5971921" y="169403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3C9D5A2A-C88E-408B-9AD3-A45B0E19207F}"/>
              </a:ext>
            </a:extLst>
          </p:cNvPr>
          <p:cNvCxnSpPr>
            <a:cxnSpLocks/>
          </p:cNvCxnSpPr>
          <p:nvPr/>
        </p:nvCxnSpPr>
        <p:spPr>
          <a:xfrm>
            <a:off x="9406733" y="5881652"/>
            <a:ext cx="569181" cy="3682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226A13F4-721D-4EC0-BD98-739C53547FA9}"/>
              </a:ext>
            </a:extLst>
          </p:cNvPr>
          <p:cNvSpPr/>
          <p:nvPr/>
        </p:nvSpPr>
        <p:spPr>
          <a:xfrm>
            <a:off x="8933826" y="546090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2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โปรแกรมนำเสนอ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โปรแกรมนำเสนอ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(Presentation program)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ใช้เพื่อสร้างงานนำเสนอที่น่าสนใจและมีลักษณะเป็นมืออาชีพ โปรแกรมนำเสนอสามารถเป็นเครื่องมือที่ช่วยในการสื่อสารข้อความ ให้มีความสนใจได้ เช่น ผู้สอนนำเสนอเนื้อหาการเรียนการสอนในรายวิชาต่างๆ หรือนักศึกษานำเสนอรายงาน ตามการมอบหมายของผู้สอน  โปรแกรมนำเสนอที่จะนำมายกตัวอย่างเป็นของบริษัทไมโครซอฟต์ซึ่งเป็นที่นิยมใช้ตั้งแต่อดีตจนถึงปัจจุบันได้แก่โปรแก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Microsoft PowerPoint) </a:t>
            </a:r>
          </a:p>
          <a:p>
            <a:pPr marL="0" indent="0" algn="thaiDist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ลักษณะของโปรแกรมไฟล์งานนำเสนอจะประกอบด้วยภาพนิ่งที่เรียกว่า สไลด์(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slide)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หลายๆ ภาพ โปรแกรมสร้างงานนำเสนอบางโปรแกรมมีการใช้วิซารดอัตโนมัติช่วยแนะนำผู้ใช้ให้สามารถสร้างงานนำเสนอได้อย่างง่ายดาย รวมถึงมีเครื่องมือเพื่อใช้เลือกสี โครงร่าง แม่แบบ ลูกเล่นต่างๆ  ในแต่ละภาพนิ่ง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8307ADB-E7EE-4820-A942-916EEA5E1B84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5788592-C488-459E-B3CC-A401E54D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31" y="1627192"/>
            <a:ext cx="7662453" cy="4308026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การปริ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ไฟล์นำเสนอ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การปริ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้น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ไฟล์นำเสนอ ออกสู่เครื่องพิมพ์สามารถทำได้ดังนี้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“พิมพ์”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เครื่องพิมพ์ที่ต้องการ หากมีหลายเครื่องสามารถกำหนดได้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เลือกลักษณะงานพิมพ์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ในการพิมพ์สไลด์ จะมีความแตกต่างจากงานเอกสารแบบอื่นๆ ซึ่งหากเลือกคำสั่งพิมพ์โดยไม่กำหนดลักษณะจะเป็นการพิมพ์สไลด์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สไลด์ต่อ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 ซึ่ง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มีลักษณะการพิมพ์หลายรูปแบบ เช่น การพิมพ์เอกสารเค้าโครงเหมือนพิมพ์หรือการพิมพ์แบบประกอบการบรรยาย สามารถกำหนดจำนวนแผ่นต่อหน้าได้ ตามความเหมาะสม</a:t>
            </a: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5019364" y="3904343"/>
            <a:ext cx="58046" cy="31749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4806410" y="422184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6805586" y="206963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6524282" y="2556745"/>
            <a:ext cx="361427" cy="27874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10549215" y="97401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207EEA9-7D6C-4710-8C43-F2B5BDA600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8712" y="1532649"/>
            <a:ext cx="2554931" cy="474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F9F82DD4-06D4-488D-AFF6-ED47A5C8D256}"/>
              </a:ext>
            </a:extLst>
          </p:cNvPr>
          <p:cNvSpPr/>
          <p:nvPr/>
        </p:nvSpPr>
        <p:spPr>
          <a:xfrm>
            <a:off x="7685932" y="1498002"/>
            <a:ext cx="2554931" cy="3586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10088877" y="1367271"/>
            <a:ext cx="542001" cy="43348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A517DE93-849D-4703-926A-A03BD67F858F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04511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97AEAEB-6212-4737-95BC-5A7704CE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29" y="1611192"/>
            <a:ext cx="2609371" cy="484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77312" y="511379"/>
            <a:ext cx="3848768" cy="1294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รายการกำหนดรายละเอียดในการพิมพ์เอกสารสามารถกำหนดรูปแบบตามความต้องการ ในเมนู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ได้ดังนี้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430FE72-41F8-46C7-A7DC-A3EA62673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7823">
            <a:off x="4744597" y="1454727"/>
            <a:ext cx="2432011" cy="318356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753F653-EF27-48C3-BE8B-2747CA934A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07049">
            <a:off x="7130660" y="849853"/>
            <a:ext cx="2570690" cy="318356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95ABA54-F08C-498E-B861-B2DF518DE5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25028">
            <a:off x="8619699" y="2711457"/>
            <a:ext cx="2871011" cy="3708005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48721D7-85DD-4AE8-A970-DE5848F4E2A3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15029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0C7FD93-4015-4B0B-BB5A-5F41C02DC8EB}"/>
              </a:ext>
            </a:extLst>
          </p:cNvPr>
          <p:cNvSpPr txBox="1"/>
          <p:nvPr/>
        </p:nvSpPr>
        <p:spPr>
          <a:xfrm>
            <a:off x="1472219" y="1659285"/>
            <a:ext cx="80771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PowerPoint</a:t>
            </a: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เหมาะกับงานด้านดังต่อไปนี้: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สร้างงานนำเสนอตั้งแต่เริ่มต้น หรือจากเท</a:t>
            </a:r>
            <a:r>
              <a:rPr lang="th-TH" sz="2800" dirty="0" err="1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มเ</a:t>
            </a: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เพิ่มข้อความ รูป งานศิลป์ และวิดีโอ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เลือกการออกแบบระดับมืออาชีพด้วย </a:t>
            </a:r>
            <a:r>
              <a:rPr lang="en-US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PowerPoint Designer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เพิ่มการเปลี่ยน ภาพเคลื่อนไหว และการเคลื่อนไหวแบบภาพยนตร์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บันทึกไปยัง </a:t>
            </a:r>
            <a:r>
              <a:rPr lang="en-US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OneDrive </a:t>
            </a: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เพื่อเข้าสู่งาน</a:t>
            </a:r>
            <a:r>
              <a:rPr lang="th-TH" sz="2800" b="0" i="0" dirty="0">
                <a:solidFill>
                  <a:srgbClr val="1E1E1E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นำเสนอได้จากคอมพิวเตอร์ แท็บ</a:t>
            </a:r>
            <a:r>
              <a:rPr lang="th-TH" sz="2800" b="0" i="0" dirty="0" err="1">
                <a:solidFill>
                  <a:srgbClr val="1E1E1E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เล็ต</a:t>
            </a:r>
            <a:r>
              <a:rPr lang="th-TH" sz="2800" b="0" i="0" dirty="0">
                <a:solidFill>
                  <a:srgbClr val="1E1E1E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หรือโทรศัพท์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sz="2800" b="0" i="0" dirty="0">
                <a:solidFill>
                  <a:srgbClr val="1E1E1E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แชร์งาน</a:t>
            </a:r>
            <a:r>
              <a:rPr lang="th-TH" sz="2800" dirty="0">
                <a:solidFill>
                  <a:srgbClr val="1E1E1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ที่สร้างเสร็จ</a:t>
            </a:r>
            <a:r>
              <a:rPr lang="th-TH" sz="2800" b="0" i="0" dirty="0">
                <a:solidFill>
                  <a:srgbClr val="1E1E1E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และใช้งานร่วมกับผู้อื่นได้ทุกที่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1B41433-8B1D-462D-A7A2-229118E370A0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60000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ให้ผู้เรียน สร้าง ไฟล์นำเสนอ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ตามข้อกำหนดในชั้นเรียน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จากโจทย์ข้อที่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ให้ผู้เรียนจัดรูปแบบ สไลด์โดยเน้น เครื่องมือจากเมนู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จากโจทย์ข้อที่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ให้ผู้เรียนจัดรูปแบบ สไลด์โดยเน้น เครื่องมือจากเมนู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จากโจทย์ข้อที่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ให้ผู้เรียนจัดรูปแบบ สไลด์โดยเน้น เครื่องมือจากเมนู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ภาพเคลื่อนไหว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จากโจทย์ข้อที่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ให้ผู้เรียนจัดรูปแบบ สไลด์โดยเน้น เครื่องมือจากเมนู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การนำเสนอสไลด์</a:t>
            </a: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3BFDDEB-15BA-4AB0-BBDB-63A0880222F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807626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6.16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thaiDist">
              <a:buAutoNum type="arabicParenR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ดวงพร เกี๋ยงคำ, คู่มือใช้งาน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Office 2019 / Office 365,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ไอดีซี พรีเมียร์,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2554</a:t>
            </a:r>
          </a:p>
          <a:p>
            <a:pPr marL="514350" indent="-514350" algn="thaiDist">
              <a:buFont typeface="Arial" panose="020B0604020202020204" pitchFamily="34" charset="0"/>
              <a:buAutoNum type="arabicParenR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ดวงพร เกี๋ยงคำ, คู่มือใช้งาน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Point 2019 / Office 365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ฉบับมืออาชีพ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ไอดีซี พรีเมียร์,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2554</a:t>
            </a:r>
          </a:p>
          <a:p>
            <a:pPr marL="514350" indent="-514350" algn="thaiDist">
              <a:buAutoNum type="arabicParenR"/>
            </a:pP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มัท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 ดีจริงจริง, ออมน้อยก็รวยได้, ซีเอ็ดยูเคชัน,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2551</a:t>
            </a:r>
          </a:p>
          <a:p>
            <a:pPr marL="514350" indent="-514350" algn="thaiDist">
              <a:buAutoNum type="arabicParenR"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arenR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54588D2-69D3-4EC3-91B7-DF1D69193CAC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60398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89" y="3283527"/>
            <a:ext cx="11113911" cy="2639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 </a:t>
            </a:r>
            <a:r>
              <a:rPr lang="en-US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 PowerPoint  </a:t>
            </a:r>
            <a:r>
              <a:rPr lang="th-TH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เป็นโปรแกรมสั่งงานคอมพิวเตอร์ที่ถูกออกแบบมาให้ใช้กับงานด้าน การนำเสนอเรื่องราวต่างๆ (</a:t>
            </a:r>
            <a:r>
              <a:rPr lang="en-US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Presentation) </a:t>
            </a:r>
            <a:r>
              <a:rPr lang="th-TH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ในลักษณะคล้ายๆกับการฉายสไลด์ (</a:t>
            </a:r>
            <a:r>
              <a:rPr lang="en-US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Slide Show) </a:t>
            </a:r>
            <a:r>
              <a:rPr lang="th-TH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โดยเราสามารถใช้คำสั่งของ </a:t>
            </a:r>
            <a:r>
              <a:rPr lang="en-US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PowerPoint </a:t>
            </a:r>
            <a:r>
              <a:rPr lang="th-TH" dirty="0">
                <a:solidFill>
                  <a:srgbClr val="20212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สร้างแผ่นสไลด์ที่มีรูปภาพและข้อความบรรยายเรื่องราวที่ต้องการจะนำเสนอได้อย่างรวดเร็ว พร้อมทั้งกำหนดลักษณะแสงเงา และลวดลายสีพื้นให้สไลด์แต่ละแผ่นมีความสวยงามน่าสนใจยิ่งขึ้น นอกจากนี้เรายังสามารถกำหนดรูปแบบการฉายสไลด์แต่ละแผ่น อย่างต่อเนื่อง และใช้เทคนิคพิเศษในการแสดงข้อความแต่ละบรรทัด เพื่อให้ผู้ชมการฉายสไลด์ค่อย ๆ เห็นข้อความบรรยายและภาพเหล่านี้ทีละขั้น ๆ อย่างต่อเนื่องกันเป็นเรื่องราวตามระยะเวลาที่กำหนดไว้</a:t>
            </a:r>
            <a:endParaRPr lang="en-US" dirty="0">
              <a:solidFill>
                <a:srgbClr val="20212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Download Microsoft PowerPoint Logo in SVG Vector or PNG File Format - Logo .wine">
            <a:extLst>
              <a:ext uri="{FF2B5EF4-FFF2-40B4-BE49-F238E27FC236}">
                <a16:creationId xmlns:a16="http://schemas.microsoft.com/office/drawing/2014/main" id="{09AA2F37-AE35-49C6-83A7-84E535B2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55" y="1111189"/>
            <a:ext cx="3715706" cy="24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5235716-C1F0-4FE2-B5FB-17756091B46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9361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7172419-EADE-446E-BC0E-E210CD38E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158" y="600918"/>
            <a:ext cx="2854036" cy="575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4E662E-D105-433D-930E-21A310D8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8" b="7692"/>
          <a:stretch/>
        </p:blipFill>
        <p:spPr>
          <a:xfrm>
            <a:off x="3670305" y="1496291"/>
            <a:ext cx="2722289" cy="43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00" y="377734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การเริ่มต้นใช้งานโปรแกรม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4589062-5EE4-4C6D-B2CE-6EA5528B9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246" y="1253648"/>
            <a:ext cx="1985495" cy="4838550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18BB5590-BBC7-4BCD-B667-7DD55D02B6C5}"/>
              </a:ext>
            </a:extLst>
          </p:cNvPr>
          <p:cNvSpPr/>
          <p:nvPr/>
        </p:nvSpPr>
        <p:spPr>
          <a:xfrm>
            <a:off x="1617549" y="4034752"/>
            <a:ext cx="312277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A7A9B75-7B45-4F40-8388-396B38839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54971" b="-22163"/>
          <a:stretch/>
        </p:blipFill>
        <p:spPr>
          <a:xfrm>
            <a:off x="1512070" y="6158284"/>
            <a:ext cx="4536140" cy="443582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F354736-B804-4FF3-BFBA-FC80035309D0}"/>
              </a:ext>
            </a:extLst>
          </p:cNvPr>
          <p:cNvSpPr/>
          <p:nvPr/>
        </p:nvSpPr>
        <p:spPr>
          <a:xfrm>
            <a:off x="1505246" y="6136746"/>
            <a:ext cx="327213" cy="307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27280811-91F6-410C-94E1-91B18F97CFC7}"/>
              </a:ext>
            </a:extLst>
          </p:cNvPr>
          <p:cNvSpPr/>
          <p:nvPr/>
        </p:nvSpPr>
        <p:spPr>
          <a:xfrm>
            <a:off x="297800" y="561874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" name="ลูกศรเชื่อมต่อแบบตรง 3">
            <a:extLst>
              <a:ext uri="{FF2B5EF4-FFF2-40B4-BE49-F238E27FC236}">
                <a16:creationId xmlns:a16="http://schemas.microsoft.com/office/drawing/2014/main" id="{C008E3F2-7279-4408-BAC8-66E3E51F96DF}"/>
              </a:ext>
            </a:extLst>
          </p:cNvPr>
          <p:cNvCxnSpPr>
            <a:cxnSpLocks/>
          </p:cNvCxnSpPr>
          <p:nvPr/>
        </p:nvCxnSpPr>
        <p:spPr>
          <a:xfrm>
            <a:off x="868127" y="5999635"/>
            <a:ext cx="540654" cy="1371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D13744D3-C2CD-471A-8DF3-3CC5EE8833A2}"/>
              </a:ext>
            </a:extLst>
          </p:cNvPr>
          <p:cNvCxnSpPr>
            <a:cxnSpLocks/>
          </p:cNvCxnSpPr>
          <p:nvPr/>
        </p:nvCxnSpPr>
        <p:spPr>
          <a:xfrm flipH="1" flipV="1">
            <a:off x="5492319" y="3642497"/>
            <a:ext cx="266507" cy="3251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A343DF27-5B71-416D-8A86-CED13B6263F2}"/>
              </a:ext>
            </a:extLst>
          </p:cNvPr>
          <p:cNvCxnSpPr>
            <a:cxnSpLocks/>
          </p:cNvCxnSpPr>
          <p:nvPr/>
        </p:nvCxnSpPr>
        <p:spPr>
          <a:xfrm>
            <a:off x="1138454" y="4131841"/>
            <a:ext cx="36679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>
            <a:extLst>
              <a:ext uri="{FF2B5EF4-FFF2-40B4-BE49-F238E27FC236}">
                <a16:creationId xmlns:a16="http://schemas.microsoft.com/office/drawing/2014/main" id="{4F7D56A9-A516-448E-87F4-8D0F3A328B67}"/>
              </a:ext>
            </a:extLst>
          </p:cNvPr>
          <p:cNvCxnSpPr>
            <a:cxnSpLocks/>
          </p:cNvCxnSpPr>
          <p:nvPr/>
        </p:nvCxnSpPr>
        <p:spPr>
          <a:xfrm flipH="1">
            <a:off x="8651570" y="1976379"/>
            <a:ext cx="25252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วงรี 39">
            <a:extLst>
              <a:ext uri="{FF2B5EF4-FFF2-40B4-BE49-F238E27FC236}">
                <a16:creationId xmlns:a16="http://schemas.microsoft.com/office/drawing/2014/main" id="{C30D19CA-7472-4A84-A830-77F8D67A9A29}"/>
              </a:ext>
            </a:extLst>
          </p:cNvPr>
          <p:cNvSpPr/>
          <p:nvPr/>
        </p:nvSpPr>
        <p:spPr>
          <a:xfrm>
            <a:off x="555741" y="3870231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วงรี 41">
            <a:extLst>
              <a:ext uri="{FF2B5EF4-FFF2-40B4-BE49-F238E27FC236}">
                <a16:creationId xmlns:a16="http://schemas.microsoft.com/office/drawing/2014/main" id="{8207A733-7759-45D7-9B6C-036653C6F659}"/>
              </a:ext>
            </a:extLst>
          </p:cNvPr>
          <p:cNvSpPr/>
          <p:nvPr/>
        </p:nvSpPr>
        <p:spPr>
          <a:xfrm>
            <a:off x="5693426" y="3911582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5" name="วงรี 44">
            <a:extLst>
              <a:ext uri="{FF2B5EF4-FFF2-40B4-BE49-F238E27FC236}">
                <a16:creationId xmlns:a16="http://schemas.microsoft.com/office/drawing/2014/main" id="{41B45DBA-7E81-48C9-9F76-E418DC001B63}"/>
              </a:ext>
            </a:extLst>
          </p:cNvPr>
          <p:cNvSpPr/>
          <p:nvPr/>
        </p:nvSpPr>
        <p:spPr>
          <a:xfrm>
            <a:off x="8904099" y="171775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3D3A92A-BF8E-4240-A03E-268E49F51B01}"/>
              </a:ext>
            </a:extLst>
          </p:cNvPr>
          <p:cNvSpPr txBox="1"/>
          <p:nvPr/>
        </p:nvSpPr>
        <p:spPr>
          <a:xfrm>
            <a:off x="9562025" y="2280396"/>
            <a:ext cx="2249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คลิกที่หมวดอักษร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“P”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คลิกเปิดโปรแกรม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51EC56D-8CDB-409C-9BC9-3F46BD26272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30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25BC40D-F34E-4ADF-80A3-E1E0E1251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786" y="1164565"/>
            <a:ext cx="6804564" cy="39768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5F45D1-BA5C-47B4-9164-B1AB905D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490538"/>
            <a:ext cx="9274175" cy="876300"/>
          </a:xfrm>
        </p:spPr>
        <p:txBody>
          <a:bodyPr/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6.2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การเปิดเอกสารเปล่า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0F72B31-C5E7-49CA-822C-0C7BCC5F3C70}"/>
              </a:ext>
            </a:extLst>
          </p:cNvPr>
          <p:cNvSpPr/>
          <p:nvPr/>
        </p:nvSpPr>
        <p:spPr>
          <a:xfrm>
            <a:off x="3504526" y="1313779"/>
            <a:ext cx="1628947" cy="1581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1C64673-87CB-48C0-880F-12F7CC887754}"/>
              </a:ext>
            </a:extLst>
          </p:cNvPr>
          <p:cNvSpPr txBox="1"/>
          <p:nvPr/>
        </p:nvSpPr>
        <p:spPr>
          <a:xfrm>
            <a:off x="602148" y="1590453"/>
            <a:ext cx="150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เอกสารเปล่า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D12555-B5AF-4E43-9040-BCE86FB88A69}"/>
              </a:ext>
            </a:extLst>
          </p:cNvPr>
          <p:cNvSpPr txBox="1">
            <a:spLocks/>
          </p:cNvSpPr>
          <p:nvPr/>
        </p:nvSpPr>
        <p:spPr>
          <a:xfrm>
            <a:off x="392113" y="5104722"/>
            <a:ext cx="11113911" cy="147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เมื่อเปิดโปรแกรม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PowerPoint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เข้ามาครั้งแรก โปรแกรมให้เลือกว่าต้องการเริ่มต้นสร้างเอกสารแบบใด ซึ่งจะมีเอกสารเปล่า เหมือนหน้ากระดาษว่าง ๆ และเอกสารจากเท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็มเ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พลต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ที่มีการออกแบบโครงร่างเอกสารมาแล้ว ซึ่งจะมีรูปแบบต่าง ๆ ให้เลือกนำมาใช้งาน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44915685-6089-4E05-9D5F-346DECE9BF0B}"/>
              </a:ext>
            </a:extLst>
          </p:cNvPr>
          <p:cNvSpPr/>
          <p:nvPr/>
        </p:nvSpPr>
        <p:spPr>
          <a:xfrm>
            <a:off x="3527865" y="3377672"/>
            <a:ext cx="5685408" cy="1662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AA8FDA1-5E5F-436A-A84A-8B5C2AE532A0}"/>
              </a:ext>
            </a:extLst>
          </p:cNvPr>
          <p:cNvSpPr txBox="1"/>
          <p:nvPr/>
        </p:nvSpPr>
        <p:spPr>
          <a:xfrm>
            <a:off x="10140242" y="3829425"/>
            <a:ext cx="19417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็มเ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พลตเอกสาร </a:t>
            </a:r>
            <a:endParaRPr lang="th-TH" sz="2800" dirty="0"/>
          </a:p>
        </p:txBody>
      </p: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4BFE74BC-2D65-44A9-99C8-BEB401C00F1C}"/>
              </a:ext>
            </a:extLst>
          </p:cNvPr>
          <p:cNvCxnSpPr>
            <a:cxnSpLocks/>
          </p:cNvCxnSpPr>
          <p:nvPr/>
        </p:nvCxnSpPr>
        <p:spPr>
          <a:xfrm>
            <a:off x="1953812" y="1868709"/>
            <a:ext cx="155071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9656D86A-062F-4982-8DCE-693F67284166}"/>
              </a:ext>
            </a:extLst>
          </p:cNvPr>
          <p:cNvCxnSpPr>
            <a:cxnSpLocks/>
          </p:cNvCxnSpPr>
          <p:nvPr/>
        </p:nvCxnSpPr>
        <p:spPr>
          <a:xfrm flipH="1">
            <a:off x="9219201" y="4123786"/>
            <a:ext cx="83919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63211E8-D294-4383-8923-4AFC354D2C3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2019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193494" y="5539386"/>
            <a:ext cx="9805012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C6B759-03C2-4402-ABAC-32D83EF652D1}"/>
              </a:ext>
            </a:extLst>
          </p:cNvPr>
          <p:cNvSpPr txBox="1">
            <a:spLocks/>
          </p:cNvSpPr>
          <p:nvPr/>
        </p:nvSpPr>
        <p:spPr>
          <a:xfrm>
            <a:off x="391913" y="442314"/>
            <a:ext cx="9084596" cy="167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เริ่มต้นการสร้างเอกสารแบบว่าง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ตัวอย่างไฟล์นำเสนอเปล่า ซึ่งจะเหมือนกับกระดาษว่าง ๆ 1 แผ่น ตามขนาดของกระดาษที่กำหนดเป็นค่าเริ่มต้นเอาไว้ เช่น ขนาด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Letter 8.5x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8398D39-208B-48FC-A477-A7C22701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757" y="1953491"/>
            <a:ext cx="8222749" cy="4623039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22F31DF-EEAE-45A8-B832-513DAD635D97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0084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F161FBDF-FBB9-4783-8876-A63B46D32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9"/>
          <a:stretch/>
        </p:blipFill>
        <p:spPr>
          <a:xfrm>
            <a:off x="1309723" y="1254602"/>
            <a:ext cx="9688816" cy="5220187"/>
          </a:xfrm>
          <a:prstGeom prst="rect">
            <a:avLst/>
          </a:prstGeom>
        </p:spPr>
      </p:pic>
      <p:sp>
        <p:nvSpPr>
          <p:cNvPr id="4" name="กล่องข้อความ 5">
            <a:extLst>
              <a:ext uri="{FF2B5EF4-FFF2-40B4-BE49-F238E27FC236}">
                <a16:creationId xmlns:a16="http://schemas.microsoft.com/office/drawing/2014/main" id="{9A6097A1-4679-402C-B64F-7966EF8C8E09}"/>
              </a:ext>
            </a:extLst>
          </p:cNvPr>
          <p:cNvSpPr txBox="1"/>
          <p:nvPr/>
        </p:nvSpPr>
        <p:spPr>
          <a:xfrm>
            <a:off x="620486" y="342028"/>
            <a:ext cx="9089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พื้นที่การทำงานของ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PowerPoint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การสร้างเอกสารใหม่แบบว่าง ๆ  จะมีพื้นที่สร้างสไลด์ว่าง ๆ สีขาว มีกล่องข้อความอัตโนมัติให้เพิ่มข้อความ ส่วนประกอบหลักๆ ในการจัดเอกสาร ดังนี้</a:t>
            </a:r>
          </a:p>
        </p:txBody>
      </p:sp>
      <p:cxnSp>
        <p:nvCxnSpPr>
          <p:cNvPr id="21" name="ตัวเชื่อมต่อตรง 20"/>
          <p:cNvCxnSpPr>
            <a:cxnSpLocks/>
          </p:cNvCxnSpPr>
          <p:nvPr/>
        </p:nvCxnSpPr>
        <p:spPr>
          <a:xfrm>
            <a:off x="1054504" y="1641367"/>
            <a:ext cx="35648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cxnSpLocks/>
          </p:cNvCxnSpPr>
          <p:nvPr/>
        </p:nvCxnSpPr>
        <p:spPr>
          <a:xfrm flipH="1" flipV="1">
            <a:off x="9984185" y="2794594"/>
            <a:ext cx="475269" cy="32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cxnSpLocks/>
            <a:stCxn id="68" idx="3"/>
          </p:cNvCxnSpPr>
          <p:nvPr/>
        </p:nvCxnSpPr>
        <p:spPr>
          <a:xfrm flipV="1">
            <a:off x="1309723" y="2836508"/>
            <a:ext cx="477171" cy="14602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cxnSpLocks/>
            <a:stCxn id="66" idx="1"/>
          </p:cNvCxnSpPr>
          <p:nvPr/>
        </p:nvCxnSpPr>
        <p:spPr>
          <a:xfrm flipH="1" flipV="1">
            <a:off x="6394305" y="1492922"/>
            <a:ext cx="469250" cy="42067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3644" y="1288892"/>
            <a:ext cx="120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เมนูไฟล์</a:t>
            </a:r>
          </a:p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เลือกคำสั่งจัดการเอกสาร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14182" y="1781926"/>
            <a:ext cx="1819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แถบชื่อเรื่อง/ชื่อเอกสาร</a:t>
            </a:r>
          </a:p>
        </p:txBody>
      </p:sp>
      <p:sp>
        <p:nvSpPr>
          <p:cNvPr id="66" name="สี่เหลี่ยมผืนผ้ามุมมน 65"/>
          <p:cNvSpPr/>
          <p:nvPr/>
        </p:nvSpPr>
        <p:spPr>
          <a:xfrm>
            <a:off x="6863555" y="1760878"/>
            <a:ext cx="1720723" cy="30544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TextBox 66"/>
          <p:cNvSpPr txBox="1"/>
          <p:nvPr/>
        </p:nvSpPr>
        <p:spPr>
          <a:xfrm>
            <a:off x="10587064" y="2651842"/>
            <a:ext cx="1318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แผ่นงานนำเสนอ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8564" y="2797866"/>
            <a:ext cx="106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มุมมอง สไลด์</a:t>
            </a: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918697" y="3864695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ไม้บรรทัด</a:t>
            </a:r>
            <a:endParaRPr lang="th-TH" dirty="0"/>
          </a:p>
        </p:txBody>
      </p:sp>
      <p:sp>
        <p:nvSpPr>
          <p:cNvPr id="42" name="TextBox 66">
            <a:extLst>
              <a:ext uri="{FF2B5EF4-FFF2-40B4-BE49-F238E27FC236}">
                <a16:creationId xmlns:a16="http://schemas.microsoft.com/office/drawing/2014/main" id="{11106053-77C9-46C1-96E3-BEF776B28496}"/>
              </a:ext>
            </a:extLst>
          </p:cNvPr>
          <p:cNvSpPr txBox="1"/>
          <p:nvPr/>
        </p:nvSpPr>
        <p:spPr>
          <a:xfrm>
            <a:off x="2830655" y="2242921"/>
            <a:ext cx="33900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รายการหน้าแรก จะแสดงเครื่องมือพื้นฐานที่จำเป็นรวมไว้ เช่น งานจัดรูแบบอักษร งานจัดระยะเอกสาร </a:t>
            </a:r>
          </a:p>
        </p:txBody>
      </p: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id="{191C1839-2A06-4CE1-8924-E09392942462}"/>
              </a:ext>
            </a:extLst>
          </p:cNvPr>
          <p:cNvCxnSpPr>
            <a:cxnSpLocks/>
          </p:cNvCxnSpPr>
          <p:nvPr/>
        </p:nvCxnSpPr>
        <p:spPr>
          <a:xfrm flipH="1" flipV="1">
            <a:off x="2149634" y="1769464"/>
            <a:ext cx="681021" cy="66787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1191D4DF-B20C-4415-88D7-D9C522B37946}"/>
              </a:ext>
            </a:extLst>
          </p:cNvPr>
          <p:cNvCxnSpPr>
            <a:cxnSpLocks/>
          </p:cNvCxnSpPr>
          <p:nvPr/>
        </p:nvCxnSpPr>
        <p:spPr>
          <a:xfrm flipV="1">
            <a:off x="2406395" y="3690014"/>
            <a:ext cx="477171" cy="14602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66">
            <a:extLst>
              <a:ext uri="{FF2B5EF4-FFF2-40B4-BE49-F238E27FC236}">
                <a16:creationId xmlns:a16="http://schemas.microsoft.com/office/drawing/2014/main" id="{D721286F-4FE3-4D8B-9A53-2C2CDAD3B29E}"/>
              </a:ext>
            </a:extLst>
          </p:cNvPr>
          <p:cNvSpPr txBox="1"/>
          <p:nvPr/>
        </p:nvSpPr>
        <p:spPr>
          <a:xfrm>
            <a:off x="9468475" y="3531434"/>
            <a:ext cx="1318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กล่องข้อความเพื่อเพิ่มชื่อเรื่อง</a:t>
            </a:r>
          </a:p>
        </p:txBody>
      </p:sp>
      <p:sp>
        <p:nvSpPr>
          <p:cNvPr id="52" name="TextBox 66">
            <a:extLst>
              <a:ext uri="{FF2B5EF4-FFF2-40B4-BE49-F238E27FC236}">
                <a16:creationId xmlns:a16="http://schemas.microsoft.com/office/drawing/2014/main" id="{DC44789F-234E-40C5-938B-B22A27B824C0}"/>
              </a:ext>
            </a:extLst>
          </p:cNvPr>
          <p:cNvSpPr txBox="1"/>
          <p:nvPr/>
        </p:nvSpPr>
        <p:spPr>
          <a:xfrm>
            <a:off x="9533857" y="4651650"/>
            <a:ext cx="1318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กล่องข้อความชื่อเรื่องรอง</a:t>
            </a:r>
          </a:p>
        </p:txBody>
      </p:sp>
      <p:cxnSp>
        <p:nvCxnSpPr>
          <p:cNvPr id="53" name="ตัวเชื่อมต่อตรง 52">
            <a:extLst>
              <a:ext uri="{FF2B5EF4-FFF2-40B4-BE49-F238E27FC236}">
                <a16:creationId xmlns:a16="http://schemas.microsoft.com/office/drawing/2014/main" id="{76A202E6-1F27-42AA-8F0D-FC5A37DD52B4}"/>
              </a:ext>
            </a:extLst>
          </p:cNvPr>
          <p:cNvCxnSpPr>
            <a:cxnSpLocks/>
          </p:cNvCxnSpPr>
          <p:nvPr/>
        </p:nvCxnSpPr>
        <p:spPr>
          <a:xfrm flipH="1" flipV="1">
            <a:off x="8869532" y="3759754"/>
            <a:ext cx="475269" cy="32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>
            <a:extLst>
              <a:ext uri="{FF2B5EF4-FFF2-40B4-BE49-F238E27FC236}">
                <a16:creationId xmlns:a16="http://schemas.microsoft.com/office/drawing/2014/main" id="{74A41BE1-D3F7-4096-BD1F-AD382DD0E709}"/>
              </a:ext>
            </a:extLst>
          </p:cNvPr>
          <p:cNvCxnSpPr>
            <a:cxnSpLocks/>
          </p:cNvCxnSpPr>
          <p:nvPr/>
        </p:nvCxnSpPr>
        <p:spPr>
          <a:xfrm flipH="1" flipV="1">
            <a:off x="8912686" y="4872776"/>
            <a:ext cx="475269" cy="32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12ED9B7-7706-4088-BA9C-4932FD898C6D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5282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E9F75E4-BB84-4EA7-B94C-40FB63F9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2" y="1544826"/>
            <a:ext cx="8851051" cy="49762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87654" y="555403"/>
            <a:ext cx="9609489" cy="10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การพิมพ์ข้อความลงบนสไลด์เปล่าในหน้ากระดาษ ผู้เรียนสามารถพิมพ์ข้อความโดยการคลิกที่ภายในกล่องข้อความ สำหรับหน้าแรกจะเป็นการพิมพ์ชื่อเรื่องหลักและชื่อเรื่องรอง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104BD06-5ADE-48EA-AB52-6B5D2B1CB376}"/>
              </a:ext>
            </a:extLst>
          </p:cNvPr>
          <p:cNvSpPr txBox="1"/>
          <p:nvPr/>
        </p:nvSpPr>
        <p:spPr>
          <a:xfrm>
            <a:off x="1351021" y="2884298"/>
            <a:ext cx="18609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ใช้เมาส์คลิกในกล่องข้อความ แล้วพิมพ์ ชื่อเรื่องที่ต้องการ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5B3ADEFB-1459-453C-86A6-B5A6B26655D7}"/>
              </a:ext>
            </a:extLst>
          </p:cNvPr>
          <p:cNvCxnSpPr>
            <a:cxnSpLocks/>
          </p:cNvCxnSpPr>
          <p:nvPr/>
        </p:nvCxnSpPr>
        <p:spPr>
          <a:xfrm>
            <a:off x="3170573" y="3411499"/>
            <a:ext cx="498764" cy="23123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>
            <a:extLst>
              <a:ext uri="{FF2B5EF4-FFF2-40B4-BE49-F238E27FC236}">
                <a16:creationId xmlns:a16="http://schemas.microsoft.com/office/drawing/2014/main" id="{BC4AF372-5303-4667-9002-30D46E2D1639}"/>
              </a:ext>
            </a:extLst>
          </p:cNvPr>
          <p:cNvCxnSpPr>
            <a:cxnSpLocks/>
          </p:cNvCxnSpPr>
          <p:nvPr/>
        </p:nvCxnSpPr>
        <p:spPr>
          <a:xfrm>
            <a:off x="3005377" y="3905495"/>
            <a:ext cx="498764" cy="9433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0DB8022B-FBD7-4634-B01F-44113A213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4976" y="4084627"/>
            <a:ext cx="5247241" cy="227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9BD8FB64-0620-4301-BC73-F2CD358CBDA3}"/>
              </a:ext>
            </a:extLst>
          </p:cNvPr>
          <p:cNvSpPr txBox="1"/>
          <p:nvPr/>
        </p:nvSpPr>
        <p:spPr>
          <a:xfrm>
            <a:off x="8979989" y="2790509"/>
            <a:ext cx="24797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เมื่อพิมพ์ข้อความ หัวข้อหลักและหัวข้อรองแล้วจะปรากฎดังนี้</a:t>
            </a:r>
          </a:p>
        </p:txBody>
      </p: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6D262162-F86E-4820-9A16-C3C823181C43}"/>
              </a:ext>
            </a:extLst>
          </p:cNvPr>
          <p:cNvCxnSpPr>
            <a:cxnSpLocks/>
          </p:cNvCxnSpPr>
          <p:nvPr/>
        </p:nvCxnSpPr>
        <p:spPr>
          <a:xfrm>
            <a:off x="10172246" y="3875218"/>
            <a:ext cx="29826" cy="50194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DE947F7-3811-46DB-9514-C30D8505C116}"/>
              </a:ext>
            </a:extLst>
          </p:cNvPr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0710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17383</TotalTime>
  <Words>3387</Words>
  <Application>Microsoft Office PowerPoint</Application>
  <PresentationFormat>Widescreen</PresentationFormat>
  <Paragraphs>237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Cordia New</vt:lpstr>
      <vt:lpstr>TH Sarabun New</vt:lpstr>
      <vt:lpstr>TH SarabunPSK</vt:lpstr>
      <vt:lpstr>Wingdings</vt:lpstr>
      <vt:lpstr>Office Theme</vt:lpstr>
      <vt:lpstr>เทคโนโลยีสารสนเทศและการสื่อสาร</vt:lpstr>
      <vt:lpstr>หัวข้อสำหรับสื่อการสอนชุดที่ 6</vt:lpstr>
      <vt:lpstr>โปรแกรมนำเสนอ</vt:lpstr>
      <vt:lpstr>PowerPoint</vt:lpstr>
      <vt:lpstr>6.1 การเริ่มต้นใช้งานโปรแกรม</vt:lpstr>
      <vt:lpstr>6.2 การเปิดเอกสารเปล่า</vt:lpstr>
      <vt:lpstr>PowerPoint Presentation</vt:lpstr>
      <vt:lpstr>PowerPoint Presentation</vt:lpstr>
      <vt:lpstr>PowerPoint Presentation</vt:lpstr>
      <vt:lpstr>PowerPoint Presentation</vt:lpstr>
      <vt:lpstr>6.3 แท็บ Ribbon ของ Power Point</vt:lpstr>
      <vt:lpstr>PowerPoint Presentation</vt:lpstr>
      <vt:lpstr>PowerPoint Presentation</vt:lpstr>
      <vt:lpstr>PowerPoint Presentation</vt:lpstr>
      <vt:lpstr>PowerPoint Presentation</vt:lpstr>
      <vt:lpstr>6.4 การป้อนข้อความ</vt:lpstr>
      <vt:lpstr>PowerPoint Presentation</vt:lpstr>
      <vt:lpstr>PowerPoint Presentation</vt:lpstr>
      <vt:lpstr>6.5 การเปลี่ยนธีม</vt:lpstr>
      <vt:lpstr>PowerPoint Presentation</vt:lpstr>
      <vt:lpstr>6.6 การบันทึกไฟล์นำเสนอ</vt:lpstr>
      <vt:lpstr>6.7 การเปิดไฟล์นำเสนอ</vt:lpstr>
      <vt:lpstr>6.8 การปิดไฟล์นำเสนอ</vt:lpstr>
      <vt:lpstr>6.9 การแทรกตาราง</vt:lpstr>
      <vt:lpstr>PowerPoint Presentation</vt:lpstr>
      <vt:lpstr>PowerPoint Presentation</vt:lpstr>
      <vt:lpstr>6.10 การแทรกรูปภาพ </vt:lpstr>
      <vt:lpstr>6.11 การกำหนดการเปลี่ยน</vt:lpstr>
      <vt:lpstr>6.12 การนำเสนอสไลด์</vt:lpstr>
      <vt:lpstr>6.13 การปริ้นไฟล์นำเสนอ</vt:lpstr>
      <vt:lpstr>PowerPoint Presentation</vt:lpstr>
      <vt:lpstr>6.14 สรุป</vt:lpstr>
      <vt:lpstr>6.15 แบบฝึกหัด</vt:lpstr>
      <vt:lpstr>6.16 บรรณานุกรม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102</cp:revision>
  <dcterms:created xsi:type="dcterms:W3CDTF">2016-11-01T04:08:17Z</dcterms:created>
  <dcterms:modified xsi:type="dcterms:W3CDTF">2022-03-01T12:42:15Z</dcterms:modified>
</cp:coreProperties>
</file>