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63" r:id="rId5"/>
    <p:sldId id="262" r:id="rId6"/>
    <p:sldId id="261" r:id="rId7"/>
    <p:sldId id="266" r:id="rId8"/>
    <p:sldId id="284" r:id="rId9"/>
    <p:sldId id="274" r:id="rId10"/>
    <p:sldId id="276" r:id="rId11"/>
    <p:sldId id="277" r:id="rId12"/>
    <p:sldId id="278" r:id="rId13"/>
    <p:sldId id="279" r:id="rId14"/>
    <p:sldId id="273" r:id="rId15"/>
    <p:sldId id="283" r:id="rId16"/>
    <p:sldId id="285" r:id="rId17"/>
    <p:sldId id="293" r:id="rId18"/>
    <p:sldId id="289" r:id="rId19"/>
    <p:sldId id="290" r:id="rId20"/>
    <p:sldId id="291" r:id="rId21"/>
    <p:sldId id="292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282" r:id="rId32"/>
    <p:sldId id="303" r:id="rId33"/>
    <p:sldId id="304" r:id="rId34"/>
    <p:sldId id="305" r:id="rId35"/>
    <p:sldId id="306" r:id="rId36"/>
    <p:sldId id="307" r:id="rId37"/>
    <p:sldId id="308" r:id="rId38"/>
    <p:sldId id="30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0232"/>
    <a:srgbClr val="7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ไม่มีลักษณะ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BD8DD-9205-4E41-AE19-DB012CF85804}" type="datetimeFigureOut">
              <a:rPr lang="th-TH" smtClean="0"/>
              <a:t>01/03/65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26E3B-885F-45EE-B179-DF32587EE9E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33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1757" y="2661562"/>
            <a:ext cx="7647214" cy="1075646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1757" y="3851504"/>
            <a:ext cx="764721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8352" y="6429147"/>
            <a:ext cx="2743200" cy="365125"/>
          </a:xfrm>
        </p:spPr>
        <p:txBody>
          <a:bodyPr/>
          <a:lstStyle/>
          <a:p>
            <a:fld id="{C43F4C9C-C035-447E-8ED1-649BF68FB2D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53003" y="6429148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5771" y="6429148"/>
            <a:ext cx="2743200" cy="365125"/>
          </a:xfrm>
        </p:spPr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6" y="491221"/>
            <a:ext cx="9274628" cy="875846"/>
          </a:xfrm>
        </p:spPr>
        <p:txBody>
          <a:bodyPr/>
          <a:lstStyle>
            <a:lvl1pPr>
              <a:defRPr>
                <a:solidFill>
                  <a:srgbClr val="72023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518559"/>
            <a:ext cx="11315700" cy="45393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1886" y="6209392"/>
            <a:ext cx="2743200" cy="365125"/>
          </a:xfrm>
        </p:spPr>
        <p:txBody>
          <a:bodyPr/>
          <a:lstStyle/>
          <a:p>
            <a:fld id="{C43F4C9C-C035-447E-8ED1-649BF68FB2D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31128" y="6209391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64386" y="6209393"/>
            <a:ext cx="2743200" cy="365125"/>
          </a:xfrm>
        </p:spPr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5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72023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C9C-C035-447E-8ED1-649BF68FB2D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40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2807"/>
            <a:ext cx="8811986" cy="1153431"/>
          </a:xfrm>
        </p:spPr>
        <p:txBody>
          <a:bodyPr/>
          <a:lstStyle>
            <a:lvl1pPr>
              <a:defRPr>
                <a:solidFill>
                  <a:srgbClr val="72023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C9C-C035-447E-8ED1-649BF68FB2D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25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8108269" cy="1006475"/>
          </a:xfrm>
        </p:spPr>
        <p:txBody>
          <a:bodyPr/>
          <a:lstStyle>
            <a:lvl1pPr>
              <a:defRPr>
                <a:solidFill>
                  <a:srgbClr val="72023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C9C-C035-447E-8ED1-649BF68FB2D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9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2023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C9C-C035-447E-8ED1-649BF68FB2D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01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C9C-C035-447E-8ED1-649BF68FB2D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4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72023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C9C-C035-447E-8ED1-649BF68FB2D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6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72023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C9C-C035-447E-8ED1-649BF68FB2D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29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55083"/>
            <a:ext cx="10515600" cy="1953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788229"/>
            <a:ext cx="10515600" cy="1866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F4C9C-C035-447E-8ED1-649BF68FB2D4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3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ln>
            <a:noFill/>
          </a:ln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1757" y="2196867"/>
            <a:ext cx="7647214" cy="1075646"/>
          </a:xfrm>
        </p:spPr>
        <p:txBody>
          <a:bodyPr>
            <a:norm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เทคโนโลยีสารสนเทศและการสื่อสาร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7875" y="3429000"/>
            <a:ext cx="8671096" cy="828207"/>
          </a:xfrm>
        </p:spPr>
        <p:txBody>
          <a:bodyPr>
            <a:norm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สื่อการสอนชุดที่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การใช้งานโปรแกรมประมวลผลคำเบื้องต้น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58FC66C-0D76-466B-9114-CBDB43C41BE6}"/>
              </a:ext>
            </a:extLst>
          </p:cNvPr>
          <p:cNvSpPr txBox="1">
            <a:spLocks/>
          </p:cNvSpPr>
          <p:nvPr/>
        </p:nvSpPr>
        <p:spPr>
          <a:xfrm>
            <a:off x="3237875" y="4257207"/>
            <a:ext cx="7315200" cy="14568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อาจารย์ โสภณ  มหาเจริญ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สาขาอุตสาหกรรมศิลป์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คณะวิทยาศาสตร์และเทคโนโลยี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4569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66981C0-9979-46C1-BC9B-75D8F779C0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0" r="2608" b="83440"/>
          <a:stretch/>
        </p:blipFill>
        <p:spPr>
          <a:xfrm>
            <a:off x="763913" y="1778335"/>
            <a:ext cx="10664174" cy="120083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8D912F0-DF7F-4B39-AC77-5019D19CBBC5}"/>
              </a:ext>
            </a:extLst>
          </p:cNvPr>
          <p:cNvSpPr txBox="1">
            <a:spLocks/>
          </p:cNvSpPr>
          <p:nvPr/>
        </p:nvSpPr>
        <p:spPr>
          <a:xfrm>
            <a:off x="645273" y="1007176"/>
            <a:ext cx="10664174" cy="87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rgbClr val="72023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หน้าแรก 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แท็บเครื่องมือจัดรูปแบบเนื้อหา ข้อความ</a:t>
            </a:r>
            <a:r>
              <a:rPr lang="en-US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ตำแหน่ง</a:t>
            </a:r>
            <a:r>
              <a:rPr lang="en-US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, 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ย่อหน้า</a:t>
            </a:r>
            <a:r>
              <a:rPr lang="en-US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,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สไต</a:t>
            </a:r>
            <a:r>
              <a:rPr lang="th-TH" sz="2400" b="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ส์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ข้อความ</a:t>
            </a:r>
            <a:r>
              <a:rPr lang="en-US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,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เส้นขอบ </a:t>
            </a:r>
            <a:r>
              <a:rPr lang="en-US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สีพื้น และค้นหาข้อความ</a:t>
            </a:r>
            <a:endParaRPr lang="en-US" sz="2400" b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1E6F21-8A22-4383-B4E5-179EBCA1F82B}"/>
              </a:ext>
            </a:extLst>
          </p:cNvPr>
          <p:cNvSpPr txBox="1">
            <a:spLocks/>
          </p:cNvSpPr>
          <p:nvPr/>
        </p:nvSpPr>
        <p:spPr>
          <a:xfrm>
            <a:off x="645272" y="3555694"/>
            <a:ext cx="11013327" cy="87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rgbClr val="72023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แทรก 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แท็บเครื่องมือกลุ่มแทรก</a:t>
            </a:r>
            <a:r>
              <a:rPr lang="th-TH" sz="2400" b="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ออบเจ็กต์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ต่าง ๆ เช่น หน้า</a:t>
            </a:r>
            <a:r>
              <a:rPr lang="en-US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(Page) 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หน้าปก ตาราง </a:t>
            </a:r>
            <a:r>
              <a:rPr lang="en-US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SmartArt 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รูปภาพ รูปวาด </a:t>
            </a:r>
            <a:r>
              <a:rPr lang="en-US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WordArt 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กล่องข้อความ และหัวกระดาษ/ท้ายกระดาษ ฯลฯ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B00457E6-360D-4E31-AAB9-9F0E5B4640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2" b="84096"/>
          <a:stretch/>
        </p:blipFill>
        <p:spPr>
          <a:xfrm>
            <a:off x="763913" y="4347541"/>
            <a:ext cx="10664174" cy="110994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D73CEE1-FEC3-41CB-A18D-5B5A124EFAA0}"/>
              </a:ext>
            </a:extLst>
          </p:cNvPr>
          <p:cNvSpPr txBox="1">
            <a:spLocks/>
          </p:cNvSpPr>
          <p:nvPr/>
        </p:nvSpPr>
        <p:spPr>
          <a:xfrm>
            <a:off x="645272" y="487224"/>
            <a:ext cx="4797584" cy="613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buFont typeface="Wingdings" panose="05000000000000000000" pitchFamily="2" charset="2"/>
              <a:buChar char="q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แท็บ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Ribbon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พื้นฐานของ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WORD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6D86228D-9BEE-4484-904D-E5C3183D81D2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171467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8D912F0-DF7F-4B39-AC77-5019D19CBBC5}"/>
              </a:ext>
            </a:extLst>
          </p:cNvPr>
          <p:cNvSpPr txBox="1">
            <a:spLocks/>
          </p:cNvSpPr>
          <p:nvPr/>
        </p:nvSpPr>
        <p:spPr>
          <a:xfrm>
            <a:off x="645273" y="1007176"/>
            <a:ext cx="10664174" cy="87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rgbClr val="72023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ออกแบบ 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แท็บเครื่องมือออกแบบ เลือกชุดธีมเอกสาร สไต</a:t>
            </a:r>
            <a:r>
              <a:rPr lang="th-TH" sz="2400" b="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ส์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ชุดสี </a:t>
            </a:r>
            <a:r>
              <a:rPr lang="th-TH" sz="2400" b="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เอฟเฟ็กต์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ชุดฟอน</a:t>
            </a:r>
            <a:r>
              <a:rPr lang="th-TH" sz="2400" b="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ต์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ลายน้ำ เส้นขอบหน้า</a:t>
            </a:r>
            <a:endParaRPr lang="en-US" sz="2400" b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1E6F21-8A22-4383-B4E5-179EBCA1F82B}"/>
              </a:ext>
            </a:extLst>
          </p:cNvPr>
          <p:cNvSpPr txBox="1">
            <a:spLocks/>
          </p:cNvSpPr>
          <p:nvPr/>
        </p:nvSpPr>
        <p:spPr>
          <a:xfrm>
            <a:off x="645272" y="3720886"/>
            <a:ext cx="10901453" cy="87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rgbClr val="72023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เค้าโครง 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แท็บเครื่องมือจัดเค้าโครงเอกสาร ระยะขอบ แนวเอกสาร ตัวแบ่งหน้า ระยะห่าง ตำแหน่ง รูปภาพ จัดข้อความรอบ ๆ ภาพ และจัดลำดับรูปภาพ</a:t>
            </a:r>
            <a:endParaRPr lang="en-US" sz="2400" b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302FB75-93DA-489C-AF71-96D36104CB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92" b="84337"/>
          <a:stretch/>
        </p:blipFill>
        <p:spPr>
          <a:xfrm>
            <a:off x="882553" y="1754862"/>
            <a:ext cx="10797818" cy="1303666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05014E29-0B18-464A-ACDD-B66DD94482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93" b="83936"/>
          <a:stretch/>
        </p:blipFill>
        <p:spPr>
          <a:xfrm>
            <a:off x="943355" y="4511404"/>
            <a:ext cx="10737016" cy="1195334"/>
          </a:xfrm>
          <a:prstGeom prst="rect">
            <a:avLst/>
          </a:prstGeom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215ABC3E-AB4B-46D8-9668-2E1E928E5DB0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388661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8D912F0-DF7F-4B39-AC77-5019D19CBBC5}"/>
              </a:ext>
            </a:extLst>
          </p:cNvPr>
          <p:cNvSpPr txBox="1">
            <a:spLocks/>
          </p:cNvSpPr>
          <p:nvPr/>
        </p:nvSpPr>
        <p:spPr>
          <a:xfrm>
            <a:off x="645273" y="1007176"/>
            <a:ext cx="10664174" cy="87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rgbClr val="72023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การอ้างอิง 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แท็บเครื่องมือแทรกข้อมูลการอ้างอิง เช่น ดัชนี เชิงอรรถ สารบัญ การอ้างอิง และบรรณานุกรม</a:t>
            </a:r>
            <a:endParaRPr lang="en-US" sz="2400" b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1E6F21-8A22-4383-B4E5-179EBCA1F82B}"/>
              </a:ext>
            </a:extLst>
          </p:cNvPr>
          <p:cNvSpPr txBox="1">
            <a:spLocks/>
          </p:cNvSpPr>
          <p:nvPr/>
        </p:nvSpPr>
        <p:spPr>
          <a:xfrm>
            <a:off x="645273" y="3720886"/>
            <a:ext cx="11076674" cy="87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rgbClr val="72023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การส่งจดหมาย 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แท็บเครื่องมือสำหรับการส่งจดหมาย ซองจดหมาย จดหมายเวียน </a:t>
            </a:r>
            <a:r>
              <a:rPr lang="th-TH" sz="2400" b="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เลเบล</a:t>
            </a:r>
            <a:endParaRPr lang="en-US" sz="2400" b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EE71883-8A58-41DB-84E3-AF3F8A12DA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86" b="84242"/>
          <a:stretch/>
        </p:blipFill>
        <p:spPr>
          <a:xfrm>
            <a:off x="694157" y="1676193"/>
            <a:ext cx="11171271" cy="125042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9F00FF3F-7C38-4764-9FC1-0D474F72E3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2" b="84096"/>
          <a:stretch/>
        </p:blipFill>
        <p:spPr>
          <a:xfrm>
            <a:off x="694158" y="4380380"/>
            <a:ext cx="11171270" cy="1345506"/>
          </a:xfrm>
          <a:prstGeom prst="rect">
            <a:avLst/>
          </a:prstGeom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D7AE4FCD-FD6F-4BDA-82B0-144426DB31A4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1969980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8D912F0-DF7F-4B39-AC77-5019D19CBBC5}"/>
              </a:ext>
            </a:extLst>
          </p:cNvPr>
          <p:cNvSpPr txBox="1">
            <a:spLocks/>
          </p:cNvSpPr>
          <p:nvPr/>
        </p:nvSpPr>
        <p:spPr>
          <a:xfrm>
            <a:off x="645273" y="1007176"/>
            <a:ext cx="10664174" cy="87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rgbClr val="72023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รีวิว 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แท็บเครื่องมือรีวิวเอกสาร เช่น การแปลภาษา ตรวจสอบคำสะกด ใช้เอกสารร่วมกัน เปรียบเทียบเอกสาร แทรกข้อคิดเห็น ใส่รหัส และตรวจสอบการแก้ไข</a:t>
            </a:r>
            <a:endParaRPr lang="en-US" sz="2400" b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1E6F21-8A22-4383-B4E5-179EBCA1F82B}"/>
              </a:ext>
            </a:extLst>
          </p:cNvPr>
          <p:cNvSpPr txBox="1">
            <a:spLocks/>
          </p:cNvSpPr>
          <p:nvPr/>
        </p:nvSpPr>
        <p:spPr>
          <a:xfrm>
            <a:off x="645273" y="3720886"/>
            <a:ext cx="11076674" cy="87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rgbClr val="72023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มุมมอง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แท็บเครื่องมือแสดงเครื่องมือ เช่น ไม้บรรทัด เส้นกร</a:t>
            </a:r>
            <a:r>
              <a:rPr lang="th-TH" sz="2400" b="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ิด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เปลี่ยนมุมมองเอกสาร ย่อ/ขยายมุมมอง แสดงหน้าเอกสาร การสร้างหน้าต่างใหม่และจัดเรียงเอกสาร</a:t>
            </a:r>
            <a:endParaRPr lang="en-US" sz="2400" b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CC664F4-AF60-49AA-9570-140E68FA3A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2" b="84096"/>
          <a:stretch/>
        </p:blipFill>
        <p:spPr>
          <a:xfrm>
            <a:off x="882553" y="1739844"/>
            <a:ext cx="10839394" cy="1274180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6D39B1A-8B85-446D-8358-5A09DA83DB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74" b="83814"/>
          <a:stretch/>
        </p:blipFill>
        <p:spPr>
          <a:xfrm>
            <a:off x="877615" y="4530732"/>
            <a:ext cx="10844332" cy="1320092"/>
          </a:xfrm>
          <a:prstGeom prst="rect">
            <a:avLst/>
          </a:prstGeom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26E113BD-F7B3-4A0E-8EAF-C1808D0103BE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3200428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EE52A9C-F210-4321-B9A1-1C7FE45AA1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98" b="83175"/>
          <a:stretch/>
        </p:blipFill>
        <p:spPr>
          <a:xfrm>
            <a:off x="542699" y="4880428"/>
            <a:ext cx="10930844" cy="130628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7189B9B-F8BC-4BA7-8AED-3DB213569009}"/>
              </a:ext>
            </a:extLst>
          </p:cNvPr>
          <p:cNvSpPr txBox="1">
            <a:spLocks/>
          </p:cNvSpPr>
          <p:nvPr/>
        </p:nvSpPr>
        <p:spPr>
          <a:xfrm>
            <a:off x="645272" y="1007176"/>
            <a:ext cx="11078641" cy="87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rgbClr val="72023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ออกแบบ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แท็บเครื่องมือพิเศษที่สัมพันธ์กับการเลือก</a:t>
            </a:r>
            <a:r>
              <a:rPr lang="th-TH" sz="2400" b="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ออบเจ็กต์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เช่น </a:t>
            </a:r>
            <a:r>
              <a:rPr lang="en-US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Picture Chart SmartArt 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en-US" sz="2400" b="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Tabel</a:t>
            </a:r>
            <a:r>
              <a:rPr lang="en-US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เพื่อใช้จัดการกับสิ่งที่เลือกนั้น เช่น เมื่อเลือกกราฟจะแสดงแท็บ </a:t>
            </a:r>
            <a:r>
              <a:rPr lang="en-US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Chart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Tools 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โดยจะมีแท็บย่อย </a:t>
            </a:r>
            <a:r>
              <a:rPr lang="en-US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Design 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Format 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ที่มีคำสั่งในการออกแบบให้กับกราฟ เป็นต้น</a:t>
            </a:r>
            <a:endParaRPr lang="en-US" sz="2400" b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6" name="ตัวแทนเนื้อหา 3">
            <a:extLst>
              <a:ext uri="{FF2B5EF4-FFF2-40B4-BE49-F238E27FC236}">
                <a16:creationId xmlns:a16="http://schemas.microsoft.com/office/drawing/2014/main" id="{46DF7466-7CB8-4734-9571-753CD984AA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016" r="7479" b="83333"/>
          <a:stretch/>
        </p:blipFill>
        <p:spPr>
          <a:xfrm>
            <a:off x="542699" y="2253343"/>
            <a:ext cx="10930844" cy="13062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FAD9DF7-D692-48C7-A067-1DE57A54664C}"/>
              </a:ext>
            </a:extLst>
          </p:cNvPr>
          <p:cNvSpPr txBox="1">
            <a:spLocks/>
          </p:cNvSpPr>
          <p:nvPr/>
        </p:nvSpPr>
        <p:spPr>
          <a:xfrm>
            <a:off x="556679" y="3782105"/>
            <a:ext cx="11078641" cy="87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rgbClr val="72023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แท็บเครื่องมือพิเศษที่ใช้สำหรับการจัดรูปแบบ  ประกอบด้วยเครื่องมือการปรับแต่งภาพหลากหลายหน้าที่ เช่น เอาสีพื้นออก เพิ่ม/ลด แสง ครอบภาพ ปรับสี ในกรอบให้ภาพ หมุนภาพ กำหนด</a:t>
            </a:r>
            <a:r>
              <a:rPr lang="th-TH" sz="2400" b="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เลเย</a:t>
            </a:r>
            <a:r>
              <a:rPr lang="th-TH" sz="2400" b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อร์ เอียงภาพ สร้างเงา เป็นต้น</a:t>
            </a:r>
            <a:endParaRPr lang="en-US" sz="2400" b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646CD7F2-CAE1-459A-AB11-BAA735FDDD91}"/>
              </a:ext>
            </a:extLst>
          </p:cNvPr>
          <p:cNvSpPr txBox="1"/>
          <p:nvPr/>
        </p:nvSpPr>
        <p:spPr>
          <a:xfrm>
            <a:off x="1655618" y="6593420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158855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5338AE-6104-4BEA-A949-EE60E71E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29" y="259183"/>
            <a:ext cx="4142745" cy="8763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5.3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สัญลักษณ์แสดงส่วนต่างๆ 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35E2EF-F310-458E-86E8-2C29EF49B7C6}"/>
              </a:ext>
            </a:extLst>
          </p:cNvPr>
          <p:cNvSpPr txBox="1">
            <a:spLocks/>
          </p:cNvSpPr>
          <p:nvPr/>
        </p:nvSpPr>
        <p:spPr>
          <a:xfrm>
            <a:off x="775483" y="5403397"/>
            <a:ext cx="9805012" cy="1030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buFont typeface="Wingdings" panose="05000000000000000000" pitchFamily="2" charset="2"/>
              <a:buChar char="q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เมื่อพิมพ์เอกสารครบย่อหน้าแล้ว ผู้เรียนสามารถ จัดรูปแบบการย่อหน้า รูปแบบอักษร สีของอักษร ตัวหนา ตัวเอียง ได้โดยการเริ่มระบายข้อความที่ต้องการจัดรูปแบบเสียก่อน 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AF969C6C-70DF-451D-889B-A85276D53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616" y="1008852"/>
            <a:ext cx="7628711" cy="4289056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57D883E5-7847-42FF-BAED-5D116C9F78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2140" y="1240972"/>
            <a:ext cx="1436915" cy="1541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5BED121D-9926-49D3-8160-EABF33A9E969}"/>
              </a:ext>
            </a:extLst>
          </p:cNvPr>
          <p:cNvSpPr/>
          <p:nvPr/>
        </p:nvSpPr>
        <p:spPr>
          <a:xfrm>
            <a:off x="1302139" y="1153983"/>
            <a:ext cx="1436915" cy="16284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4" name="ลูกศรเชื่อมต่อแบบตรง 13">
            <a:extLst>
              <a:ext uri="{FF2B5EF4-FFF2-40B4-BE49-F238E27FC236}">
                <a16:creationId xmlns:a16="http://schemas.microsoft.com/office/drawing/2014/main" id="{9A4E2EE9-5528-45A4-80A0-FAA087798209}"/>
              </a:ext>
            </a:extLst>
          </p:cNvPr>
          <p:cNvCxnSpPr>
            <a:cxnSpLocks/>
          </p:cNvCxnSpPr>
          <p:nvPr/>
        </p:nvCxnSpPr>
        <p:spPr>
          <a:xfrm flipH="1">
            <a:off x="2852853" y="1541417"/>
            <a:ext cx="5076301" cy="53955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5C66C447-3B4E-49FF-8338-9C3BCE95457A}"/>
              </a:ext>
            </a:extLst>
          </p:cNvPr>
          <p:cNvSpPr/>
          <p:nvPr/>
        </p:nvSpPr>
        <p:spPr>
          <a:xfrm>
            <a:off x="7929154" y="1332508"/>
            <a:ext cx="357260" cy="3395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AB81070-631B-45CC-B939-EE0D9498B932}"/>
              </a:ext>
            </a:extLst>
          </p:cNvPr>
          <p:cNvSpPr txBox="1">
            <a:spLocks/>
          </p:cNvSpPr>
          <p:nvPr/>
        </p:nvSpPr>
        <p:spPr>
          <a:xfrm>
            <a:off x="775483" y="3483968"/>
            <a:ext cx="3509133" cy="1832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buFont typeface="Wingdings" panose="05000000000000000000" pitchFamily="2" charset="2"/>
              <a:buChar char="q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สัญลักษณ์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เป็นตัวชี้ตำแหน่งที่ตัวอักษรที่พิมพ์ปรากฏ</a:t>
            </a:r>
          </a:p>
          <a:p>
            <a:pPr algn="thaiDist">
              <a:buFont typeface="Wingdings" panose="05000000000000000000" pitchFamily="2" charset="2"/>
              <a:buChar char="q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สัญลักษณ์ </a:t>
            </a:r>
            <a:r>
              <a:rPr lang="th-TH" dirty="0">
                <a:latin typeface="Wide Latin" panose="020A0A07050505020404" pitchFamily="18" charset="0"/>
                <a:cs typeface="TH SarabunPSK" panose="020B0500040200020003" pitchFamily="34" charset="-34"/>
              </a:rPr>
              <a:t>¶ จะปรากฏทุกครั้งที่กดปุ่ม </a:t>
            </a:r>
            <a:r>
              <a:rPr lang="en-US" sz="1300" dirty="0">
                <a:latin typeface="Wide Latin" panose="020A0A07050505020404" pitchFamily="18" charset="0"/>
                <a:cs typeface="TH SarabunPSK" panose="020B0500040200020003" pitchFamily="34" charset="-34"/>
              </a:rPr>
              <a:t>ENTER</a:t>
            </a:r>
            <a:r>
              <a:rPr lang="en-US" dirty="0">
                <a:latin typeface="Wide Latin" panose="020A0A07050505020404" pitchFamily="18" charset="0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Wide Latin" panose="020A0A07050505020404" pitchFamily="18" charset="0"/>
                <a:cs typeface="TH SarabunPSK" panose="020B0500040200020003" pitchFamily="34" charset="-34"/>
              </a:rPr>
              <a:t>เพื่อตัดย่อหน้า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buFont typeface="Wingdings" panose="05000000000000000000" pitchFamily="2" charset="2"/>
              <a:buChar char="q"/>
            </a:pP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D42793E3-3849-4756-B15D-C03951FDFE77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927569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5338AE-6104-4BEA-A949-EE60E71E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29" y="259183"/>
            <a:ext cx="4142745" cy="8763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5.4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การจัดรูปแบบอักษร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35E2EF-F310-458E-86E8-2C29EF49B7C6}"/>
              </a:ext>
            </a:extLst>
          </p:cNvPr>
          <p:cNvSpPr txBox="1">
            <a:spLocks/>
          </p:cNvSpPr>
          <p:nvPr/>
        </p:nvSpPr>
        <p:spPr>
          <a:xfrm>
            <a:off x="501163" y="1379628"/>
            <a:ext cx="3914083" cy="449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เมื่อทำการพิมพ์ข้อความเสร็จเรียบร้อย อย่างถูกต้องมาระดับหนึ่งแล้วสามารถทำการจัดรูปแบบข้อความให้เป็นรูปแบบที่ต้องการสามารถทำได้ เช่น การจัดรูปแบบตัวอักษรประโยคแรกให้ เป็นตัวอักษรหนา สีแดง ขนาดตัวอักษร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20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สามารถทำได้ดังนี้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ระบายข้อความที่ต้องการจัดรูปแบบ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กดปุ่มเครื่องมือ ตัวหนา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กดปุ่มเครื่องมือสีอักษร เลือกสีแดง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กดปุ่มขยายขนาดตัวอักษรเป็น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20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6BCA15B9-DBF0-42A1-8EEB-B3232C1834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732999" y="1153344"/>
            <a:ext cx="7106829" cy="4180924"/>
          </a:xfrm>
          <a:prstGeom prst="rect">
            <a:avLst/>
          </a:prstGeom>
        </p:spPr>
      </p:pic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5C66C447-3B4E-49FF-8338-9C3BCE95457A}"/>
              </a:ext>
            </a:extLst>
          </p:cNvPr>
          <p:cNvSpPr/>
          <p:nvPr/>
        </p:nvSpPr>
        <p:spPr>
          <a:xfrm>
            <a:off x="5512526" y="1379628"/>
            <a:ext cx="1593667" cy="5406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2FF4D25C-E492-46AB-A89D-2E7A14952434}"/>
              </a:ext>
            </a:extLst>
          </p:cNvPr>
          <p:cNvPicPr/>
          <p:nvPr/>
        </p:nvPicPr>
        <p:blipFill rotWithShape="1">
          <a:blip r:embed="rId2"/>
          <a:srcRect l="4412" t="2799" r="63788" b="76242"/>
          <a:stretch/>
        </p:blipFill>
        <p:spPr>
          <a:xfrm>
            <a:off x="4138958" y="4642696"/>
            <a:ext cx="3914083" cy="1479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สี่เหลี่ยมผืนผ้า 21">
            <a:extLst>
              <a:ext uri="{FF2B5EF4-FFF2-40B4-BE49-F238E27FC236}">
                <a16:creationId xmlns:a16="http://schemas.microsoft.com/office/drawing/2014/main" id="{99AF7EFF-3D10-42B1-BF2C-5F9159721F1C}"/>
              </a:ext>
            </a:extLst>
          </p:cNvPr>
          <p:cNvSpPr/>
          <p:nvPr/>
        </p:nvSpPr>
        <p:spPr>
          <a:xfrm>
            <a:off x="6096000" y="5042263"/>
            <a:ext cx="905691" cy="340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4EBFCF59-E58C-4F12-9DCE-749C2615E6FD}"/>
              </a:ext>
            </a:extLst>
          </p:cNvPr>
          <p:cNvSpPr txBox="1"/>
          <p:nvPr/>
        </p:nvSpPr>
        <p:spPr>
          <a:xfrm>
            <a:off x="6986131" y="4537652"/>
            <a:ext cx="186099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เพิ่ม/ลดขนาดตัวอักษร</a:t>
            </a: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B2B8D529-EE15-4E2B-8078-489CA845DF60}"/>
              </a:ext>
            </a:extLst>
          </p:cNvPr>
          <p:cNvSpPr txBox="1"/>
          <p:nvPr/>
        </p:nvSpPr>
        <p:spPr>
          <a:xfrm>
            <a:off x="3223756" y="5962948"/>
            <a:ext cx="221262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ตัวหนา /บาง /เอียง/ขีดเส้นใต้ </a:t>
            </a:r>
          </a:p>
        </p:txBody>
      </p:sp>
      <p:cxnSp>
        <p:nvCxnSpPr>
          <p:cNvPr id="25" name="ตัวเชื่อมต่อตรง 24">
            <a:extLst>
              <a:ext uri="{FF2B5EF4-FFF2-40B4-BE49-F238E27FC236}">
                <a16:creationId xmlns:a16="http://schemas.microsoft.com/office/drawing/2014/main" id="{D6416A81-AE24-46D5-B31B-AD1278E96B00}"/>
              </a:ext>
            </a:extLst>
          </p:cNvPr>
          <p:cNvCxnSpPr>
            <a:cxnSpLocks/>
          </p:cNvCxnSpPr>
          <p:nvPr/>
        </p:nvCxnSpPr>
        <p:spPr>
          <a:xfrm flipV="1">
            <a:off x="4766249" y="5741478"/>
            <a:ext cx="564199" cy="27361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สี่เหลี่ยมผืนผ้า 26">
            <a:extLst>
              <a:ext uri="{FF2B5EF4-FFF2-40B4-BE49-F238E27FC236}">
                <a16:creationId xmlns:a16="http://schemas.microsoft.com/office/drawing/2014/main" id="{7AE653EB-7917-4615-8360-931803D4AD9C}"/>
              </a:ext>
            </a:extLst>
          </p:cNvPr>
          <p:cNvSpPr/>
          <p:nvPr/>
        </p:nvSpPr>
        <p:spPr>
          <a:xfrm>
            <a:off x="5094514" y="5332727"/>
            <a:ext cx="683733" cy="340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id="{AA5D2818-A4C8-4DD5-8EC7-53DA48A4F757}"/>
              </a:ext>
            </a:extLst>
          </p:cNvPr>
          <p:cNvSpPr/>
          <p:nvPr/>
        </p:nvSpPr>
        <p:spPr>
          <a:xfrm>
            <a:off x="7141248" y="5359235"/>
            <a:ext cx="432398" cy="340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9" name="ตัวเชื่อมต่อตรง 28">
            <a:extLst>
              <a:ext uri="{FF2B5EF4-FFF2-40B4-BE49-F238E27FC236}">
                <a16:creationId xmlns:a16="http://schemas.microsoft.com/office/drawing/2014/main" id="{46F42EB4-E991-4B84-8B66-F9D4DF400879}"/>
              </a:ext>
            </a:extLst>
          </p:cNvPr>
          <p:cNvCxnSpPr>
            <a:cxnSpLocks/>
          </p:cNvCxnSpPr>
          <p:nvPr/>
        </p:nvCxnSpPr>
        <p:spPr>
          <a:xfrm flipV="1">
            <a:off x="6755622" y="5740120"/>
            <a:ext cx="564199" cy="27361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ตัวเชื่อมต่อตรง 29">
            <a:extLst>
              <a:ext uri="{FF2B5EF4-FFF2-40B4-BE49-F238E27FC236}">
                <a16:creationId xmlns:a16="http://schemas.microsoft.com/office/drawing/2014/main" id="{33BCA82F-B098-4AB8-BFBD-EF3147FCE760}"/>
              </a:ext>
            </a:extLst>
          </p:cNvPr>
          <p:cNvCxnSpPr>
            <a:cxnSpLocks/>
          </p:cNvCxnSpPr>
          <p:nvPr/>
        </p:nvCxnSpPr>
        <p:spPr>
          <a:xfrm flipH="1">
            <a:off x="7116632" y="4885163"/>
            <a:ext cx="596571" cy="264369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ED279D38-CC45-4A37-81F9-1B3FD78FA642}"/>
              </a:ext>
            </a:extLst>
          </p:cNvPr>
          <p:cNvSpPr txBox="1"/>
          <p:nvPr/>
        </p:nvSpPr>
        <p:spPr>
          <a:xfrm>
            <a:off x="6260591" y="6026877"/>
            <a:ext cx="96823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สีตัวอักษร</a:t>
            </a:r>
          </a:p>
        </p:txBody>
      </p:sp>
      <p:cxnSp>
        <p:nvCxnSpPr>
          <p:cNvPr id="33" name="ตัวเชื่อมต่อตรง 32">
            <a:extLst>
              <a:ext uri="{FF2B5EF4-FFF2-40B4-BE49-F238E27FC236}">
                <a16:creationId xmlns:a16="http://schemas.microsoft.com/office/drawing/2014/main" id="{98E7AAFA-4728-4A24-8F6F-5178916AF313}"/>
              </a:ext>
            </a:extLst>
          </p:cNvPr>
          <p:cNvCxnSpPr>
            <a:cxnSpLocks/>
          </p:cNvCxnSpPr>
          <p:nvPr/>
        </p:nvCxnSpPr>
        <p:spPr>
          <a:xfrm flipH="1">
            <a:off x="5048348" y="1965506"/>
            <a:ext cx="514807" cy="267719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วงรี 34">
            <a:extLst>
              <a:ext uri="{FF2B5EF4-FFF2-40B4-BE49-F238E27FC236}">
                <a16:creationId xmlns:a16="http://schemas.microsoft.com/office/drawing/2014/main" id="{6296F9C6-D107-4D30-8C35-C38A8FA654A2}"/>
              </a:ext>
            </a:extLst>
          </p:cNvPr>
          <p:cNvSpPr/>
          <p:nvPr/>
        </p:nvSpPr>
        <p:spPr>
          <a:xfrm>
            <a:off x="7530946" y="2269756"/>
            <a:ext cx="522095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36" name="วงรี 35">
            <a:extLst>
              <a:ext uri="{FF2B5EF4-FFF2-40B4-BE49-F238E27FC236}">
                <a16:creationId xmlns:a16="http://schemas.microsoft.com/office/drawing/2014/main" id="{415A1463-281D-457C-B167-FC8430E6A899}"/>
              </a:ext>
            </a:extLst>
          </p:cNvPr>
          <p:cNvSpPr/>
          <p:nvPr/>
        </p:nvSpPr>
        <p:spPr>
          <a:xfrm>
            <a:off x="2643229" y="5901393"/>
            <a:ext cx="522095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37" name="วงรี 36">
            <a:extLst>
              <a:ext uri="{FF2B5EF4-FFF2-40B4-BE49-F238E27FC236}">
                <a16:creationId xmlns:a16="http://schemas.microsoft.com/office/drawing/2014/main" id="{B56704AE-C173-4D50-947B-369983305C26}"/>
              </a:ext>
            </a:extLst>
          </p:cNvPr>
          <p:cNvSpPr/>
          <p:nvPr/>
        </p:nvSpPr>
        <p:spPr>
          <a:xfrm>
            <a:off x="7164335" y="5944996"/>
            <a:ext cx="522095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38" name="วงรี 37">
            <a:extLst>
              <a:ext uri="{FF2B5EF4-FFF2-40B4-BE49-F238E27FC236}">
                <a16:creationId xmlns:a16="http://schemas.microsoft.com/office/drawing/2014/main" id="{597B6C46-80E1-49FC-9626-151429023579}"/>
              </a:ext>
            </a:extLst>
          </p:cNvPr>
          <p:cNvSpPr/>
          <p:nvPr/>
        </p:nvSpPr>
        <p:spPr>
          <a:xfrm>
            <a:off x="8586075" y="4208239"/>
            <a:ext cx="522095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C766E12D-2986-4A51-8183-C3291DCF4DAB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1613434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35E2EF-F310-458E-86E8-2C29EF49B7C6}"/>
              </a:ext>
            </a:extLst>
          </p:cNvPr>
          <p:cNvSpPr txBox="1">
            <a:spLocks/>
          </p:cNvSpPr>
          <p:nvPr/>
        </p:nvSpPr>
        <p:spPr>
          <a:xfrm>
            <a:off x="501163" y="696686"/>
            <a:ext cx="3914083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ตัวอย่างการจัดรูปแบบอักษร จากภาพ แสดงตัวอย่างการจัดรูปแบบตัวอักษรในบรรทัดที่ระบายให้ เป็นตัวอักษรหนา และเอียง สามารถทำได้ดังนี้</a:t>
            </a:r>
          </a:p>
          <a:p>
            <a:pPr marL="234950" indent="-234950" algn="thaiDist">
              <a:buAutoNum type="arabicPeriod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ระบายข้อความที่ต้องการจัดรูปแบบ</a:t>
            </a:r>
          </a:p>
          <a:p>
            <a:pPr marL="234950" indent="-234950" algn="thaiDist">
              <a:buAutoNum type="arabicPeriod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กดปุ่มเครื่องมือ “ตัวหนา”</a:t>
            </a:r>
          </a:p>
          <a:p>
            <a:pPr marL="234950" indent="-234950" algn="thaiDist">
              <a:buAutoNum type="arabicPeriod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กดปุ่มเครื่องมือ </a:t>
            </a:r>
            <a:r>
              <a:rPr lang="th-TH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“ตัวเอียง”</a:t>
            </a:r>
          </a:p>
          <a:p>
            <a:pPr marL="0" indent="0" algn="thaiDist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5C66C447-3B4E-49FF-8338-9C3BCE95457A}"/>
              </a:ext>
            </a:extLst>
          </p:cNvPr>
          <p:cNvSpPr/>
          <p:nvPr/>
        </p:nvSpPr>
        <p:spPr>
          <a:xfrm>
            <a:off x="5512526" y="1379628"/>
            <a:ext cx="1593667" cy="5406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2FF4D25C-E492-46AB-A89D-2E7A14952434}"/>
              </a:ext>
            </a:extLst>
          </p:cNvPr>
          <p:cNvPicPr/>
          <p:nvPr/>
        </p:nvPicPr>
        <p:blipFill rotWithShape="1">
          <a:blip r:embed="rId2"/>
          <a:srcRect l="4412" t="2799" r="63788" b="76242"/>
          <a:stretch/>
        </p:blipFill>
        <p:spPr>
          <a:xfrm>
            <a:off x="395841" y="4197894"/>
            <a:ext cx="3914083" cy="1479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4EBFCF59-E58C-4F12-9DCE-749C2615E6FD}"/>
              </a:ext>
            </a:extLst>
          </p:cNvPr>
          <p:cNvSpPr txBox="1"/>
          <p:nvPr/>
        </p:nvSpPr>
        <p:spPr>
          <a:xfrm>
            <a:off x="6986131" y="4537652"/>
            <a:ext cx="186099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เพิ่ม/ลดขนาดตัวอักษร</a:t>
            </a:r>
          </a:p>
        </p:txBody>
      </p:sp>
      <p:sp>
        <p:nvSpPr>
          <p:cNvPr id="27" name="สี่เหลี่ยมผืนผ้า 26">
            <a:extLst>
              <a:ext uri="{FF2B5EF4-FFF2-40B4-BE49-F238E27FC236}">
                <a16:creationId xmlns:a16="http://schemas.microsoft.com/office/drawing/2014/main" id="{7AE653EB-7917-4615-8360-931803D4AD9C}"/>
              </a:ext>
            </a:extLst>
          </p:cNvPr>
          <p:cNvSpPr/>
          <p:nvPr/>
        </p:nvSpPr>
        <p:spPr>
          <a:xfrm>
            <a:off x="1296973" y="4933651"/>
            <a:ext cx="683733" cy="340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7F1AD093-D9BE-42E4-A1E3-39617B65B23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415246" y="1187831"/>
            <a:ext cx="7380913" cy="3961701"/>
          </a:xfrm>
          <a:prstGeom prst="rect">
            <a:avLst/>
          </a:prstGeom>
        </p:spPr>
      </p:pic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585AFA58-303F-46CC-85F7-427E64146951}"/>
              </a:ext>
            </a:extLst>
          </p:cNvPr>
          <p:cNvSpPr txBox="1"/>
          <p:nvPr/>
        </p:nvSpPr>
        <p:spPr>
          <a:xfrm>
            <a:off x="1998001" y="5478372"/>
            <a:ext cx="96823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ตัวเอียง</a:t>
            </a: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146C3170-E550-44DA-A053-0AE34F3FA61A}"/>
              </a:ext>
            </a:extLst>
          </p:cNvPr>
          <p:cNvSpPr txBox="1"/>
          <p:nvPr/>
        </p:nvSpPr>
        <p:spPr>
          <a:xfrm>
            <a:off x="765463" y="5478372"/>
            <a:ext cx="96823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ตัวหนา</a:t>
            </a:r>
          </a:p>
        </p:txBody>
      </p:sp>
      <p:cxnSp>
        <p:nvCxnSpPr>
          <p:cNvPr id="19" name="ตัวเชื่อมต่อตรง 18">
            <a:extLst>
              <a:ext uri="{FF2B5EF4-FFF2-40B4-BE49-F238E27FC236}">
                <a16:creationId xmlns:a16="http://schemas.microsoft.com/office/drawing/2014/main" id="{989F8204-CC4E-4758-8E15-3887A11A57DC}"/>
              </a:ext>
            </a:extLst>
          </p:cNvPr>
          <p:cNvCxnSpPr>
            <a:cxnSpLocks/>
          </p:cNvCxnSpPr>
          <p:nvPr/>
        </p:nvCxnSpPr>
        <p:spPr>
          <a:xfrm flipV="1">
            <a:off x="1174955" y="5328841"/>
            <a:ext cx="215337" cy="202224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ตัวเชื่อมต่อตรง 25">
            <a:extLst>
              <a:ext uri="{FF2B5EF4-FFF2-40B4-BE49-F238E27FC236}">
                <a16:creationId xmlns:a16="http://schemas.microsoft.com/office/drawing/2014/main" id="{EA743231-26A1-4E39-855D-1DC6F1B60064}"/>
              </a:ext>
            </a:extLst>
          </p:cNvPr>
          <p:cNvCxnSpPr>
            <a:cxnSpLocks/>
          </p:cNvCxnSpPr>
          <p:nvPr/>
        </p:nvCxnSpPr>
        <p:spPr>
          <a:xfrm flipH="1" flipV="1">
            <a:off x="1654591" y="5328841"/>
            <a:ext cx="520082" cy="247774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วงรี 30">
            <a:extLst>
              <a:ext uri="{FF2B5EF4-FFF2-40B4-BE49-F238E27FC236}">
                <a16:creationId xmlns:a16="http://schemas.microsoft.com/office/drawing/2014/main" id="{EE48350E-4FAC-4F08-81D2-D454729DAF02}"/>
              </a:ext>
            </a:extLst>
          </p:cNvPr>
          <p:cNvSpPr/>
          <p:nvPr/>
        </p:nvSpPr>
        <p:spPr>
          <a:xfrm>
            <a:off x="5251478" y="2645461"/>
            <a:ext cx="522095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33" name="สี่เหลี่ยมผืนผ้า 32">
            <a:extLst>
              <a:ext uri="{FF2B5EF4-FFF2-40B4-BE49-F238E27FC236}">
                <a16:creationId xmlns:a16="http://schemas.microsoft.com/office/drawing/2014/main" id="{15FAEECE-B167-4401-A84E-2220D8041BB5}"/>
              </a:ext>
            </a:extLst>
          </p:cNvPr>
          <p:cNvSpPr/>
          <p:nvPr/>
        </p:nvSpPr>
        <p:spPr>
          <a:xfrm>
            <a:off x="5170658" y="1576407"/>
            <a:ext cx="683733" cy="340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34" name="ตัวเชื่อมต่อตรง 33">
            <a:extLst>
              <a:ext uri="{FF2B5EF4-FFF2-40B4-BE49-F238E27FC236}">
                <a16:creationId xmlns:a16="http://schemas.microsoft.com/office/drawing/2014/main" id="{6D3C5DF5-5E33-4213-912A-90EFBB23A82C}"/>
              </a:ext>
            </a:extLst>
          </p:cNvPr>
          <p:cNvCxnSpPr>
            <a:cxnSpLocks/>
          </p:cNvCxnSpPr>
          <p:nvPr/>
        </p:nvCxnSpPr>
        <p:spPr>
          <a:xfrm flipH="1">
            <a:off x="3585320" y="1924349"/>
            <a:ext cx="1520414" cy="223769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วงรี 34">
            <a:extLst>
              <a:ext uri="{FF2B5EF4-FFF2-40B4-BE49-F238E27FC236}">
                <a16:creationId xmlns:a16="http://schemas.microsoft.com/office/drawing/2014/main" id="{D7B5D859-7185-4910-8270-65FFAA89E8B9}"/>
              </a:ext>
            </a:extLst>
          </p:cNvPr>
          <p:cNvSpPr/>
          <p:nvPr/>
        </p:nvSpPr>
        <p:spPr>
          <a:xfrm>
            <a:off x="2195572" y="5874276"/>
            <a:ext cx="522095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36" name="วงรี 35">
            <a:extLst>
              <a:ext uri="{FF2B5EF4-FFF2-40B4-BE49-F238E27FC236}">
                <a16:creationId xmlns:a16="http://schemas.microsoft.com/office/drawing/2014/main" id="{36302F49-C001-4BA6-8B9A-0CB6FA2541A6}"/>
              </a:ext>
            </a:extLst>
          </p:cNvPr>
          <p:cNvSpPr/>
          <p:nvPr/>
        </p:nvSpPr>
        <p:spPr>
          <a:xfrm>
            <a:off x="652860" y="5874276"/>
            <a:ext cx="522095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F4ADF1C0-C39C-4A46-A2E7-4DD2791D9302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2486333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55F27D8C-92A0-4123-84DE-68900AEFC8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480561" y="1135484"/>
            <a:ext cx="7232318" cy="401404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65338AE-6104-4BEA-A949-EE60E71E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29" y="259183"/>
            <a:ext cx="4592216" cy="8763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5.5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การจัดรูปแบบย่อหน้า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35E2EF-F310-458E-86E8-2C29EF49B7C6}"/>
              </a:ext>
            </a:extLst>
          </p:cNvPr>
          <p:cNvSpPr txBox="1">
            <a:spLocks/>
          </p:cNvSpPr>
          <p:nvPr/>
        </p:nvSpPr>
        <p:spPr>
          <a:xfrm>
            <a:off x="501163" y="1379628"/>
            <a:ext cx="3914083" cy="449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การจัดรูปแบบระยะเยื้องของเอกสาร สามารถทำได้ด้วยการเลื่อนสัญลักษณ์ระยะเยื้องที่อยู่ตำแหน่งของไม้บรรทัด โดยสามารถทำได้ดังนี้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ระบายข้อความที่ต้องการจัดรูปแบบ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เลื่อนตำแหน่งของระยะเยื้องที่ต้องการไปยังตำแหน่งที่ต้องการ</a:t>
            </a:r>
          </a:p>
          <a:p>
            <a:pPr algn="thaiDist">
              <a:buFont typeface="Wingdings" panose="05000000000000000000" pitchFamily="2" charset="2"/>
              <a:buChar char="q"/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5C66C447-3B4E-49FF-8338-9C3BCE95457A}"/>
              </a:ext>
            </a:extLst>
          </p:cNvPr>
          <p:cNvSpPr/>
          <p:nvPr/>
        </p:nvSpPr>
        <p:spPr>
          <a:xfrm>
            <a:off x="5726154" y="1828800"/>
            <a:ext cx="635457" cy="2873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4EBFCF59-E58C-4F12-9DCE-749C2615E6FD}"/>
              </a:ext>
            </a:extLst>
          </p:cNvPr>
          <p:cNvSpPr txBox="1"/>
          <p:nvPr/>
        </p:nvSpPr>
        <p:spPr>
          <a:xfrm>
            <a:off x="6392575" y="5218152"/>
            <a:ext cx="186099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ระยะเยื้องบรรทัดแรก</a:t>
            </a:r>
          </a:p>
        </p:txBody>
      </p:sp>
      <p:cxnSp>
        <p:nvCxnSpPr>
          <p:cNvPr id="25" name="ตัวเชื่อมต่อตรง 24">
            <a:extLst>
              <a:ext uri="{FF2B5EF4-FFF2-40B4-BE49-F238E27FC236}">
                <a16:creationId xmlns:a16="http://schemas.microsoft.com/office/drawing/2014/main" id="{D6416A81-AE24-46D5-B31B-AD1278E96B00}"/>
              </a:ext>
            </a:extLst>
          </p:cNvPr>
          <p:cNvCxnSpPr>
            <a:cxnSpLocks/>
          </p:cNvCxnSpPr>
          <p:nvPr/>
        </p:nvCxnSpPr>
        <p:spPr>
          <a:xfrm flipH="1">
            <a:off x="5179894" y="2157868"/>
            <a:ext cx="546261" cy="3260339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ED279D38-CC45-4A37-81F9-1B3FD78FA642}"/>
              </a:ext>
            </a:extLst>
          </p:cNvPr>
          <p:cNvSpPr txBox="1"/>
          <p:nvPr/>
        </p:nvSpPr>
        <p:spPr>
          <a:xfrm>
            <a:off x="3609540" y="5922376"/>
            <a:ext cx="96823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ระยะเยื้อง</a:t>
            </a:r>
          </a:p>
        </p:txBody>
      </p:sp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BD0E2FA1-AF7F-40E2-A9A6-9DEB284D0D1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8145" y="5540984"/>
            <a:ext cx="1883498" cy="537357"/>
          </a:xfrm>
          <a:prstGeom prst="rect">
            <a:avLst/>
          </a:prstGeom>
        </p:spPr>
      </p:pic>
      <p:cxnSp>
        <p:nvCxnSpPr>
          <p:cNvPr id="30" name="ตัวเชื่อมต่อตรง 29">
            <a:extLst>
              <a:ext uri="{FF2B5EF4-FFF2-40B4-BE49-F238E27FC236}">
                <a16:creationId xmlns:a16="http://schemas.microsoft.com/office/drawing/2014/main" id="{33BCA82F-B098-4AB8-BFBD-EF3147FCE760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5833793" y="5418207"/>
            <a:ext cx="558782" cy="205864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ตัวเชื่อมต่อตรง 28">
            <a:extLst>
              <a:ext uri="{FF2B5EF4-FFF2-40B4-BE49-F238E27FC236}">
                <a16:creationId xmlns:a16="http://schemas.microsoft.com/office/drawing/2014/main" id="{46F42EB4-E991-4B84-8B66-F9D4DF400879}"/>
              </a:ext>
            </a:extLst>
          </p:cNvPr>
          <p:cNvCxnSpPr>
            <a:cxnSpLocks/>
          </p:cNvCxnSpPr>
          <p:nvPr/>
        </p:nvCxnSpPr>
        <p:spPr>
          <a:xfrm flipV="1">
            <a:off x="4431146" y="5927502"/>
            <a:ext cx="564199" cy="27361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8F2F57A6-42A5-473E-AF85-345C8432FF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116" y="3710759"/>
            <a:ext cx="1545524" cy="1830225"/>
          </a:xfrm>
          <a:prstGeom prst="rect">
            <a:avLst/>
          </a:prstGeom>
        </p:spPr>
      </p:pic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E102781E-5944-4B72-A290-82BCE80FA3FC}"/>
              </a:ext>
            </a:extLst>
          </p:cNvPr>
          <p:cNvSpPr txBox="1"/>
          <p:nvPr/>
        </p:nvSpPr>
        <p:spPr>
          <a:xfrm>
            <a:off x="2177225" y="3859615"/>
            <a:ext cx="186099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ระยะเยื้องบรรทัดแรก</a:t>
            </a:r>
          </a:p>
        </p:txBody>
      </p:sp>
      <p:cxnSp>
        <p:nvCxnSpPr>
          <p:cNvPr id="31" name="ตัวเชื่อมต่อตรง 30">
            <a:extLst>
              <a:ext uri="{FF2B5EF4-FFF2-40B4-BE49-F238E27FC236}">
                <a16:creationId xmlns:a16="http://schemas.microsoft.com/office/drawing/2014/main" id="{B1F486E0-056D-4C13-8391-6F92C805438C}"/>
              </a:ext>
            </a:extLst>
          </p:cNvPr>
          <p:cNvCxnSpPr>
            <a:cxnSpLocks/>
          </p:cNvCxnSpPr>
          <p:nvPr/>
        </p:nvCxnSpPr>
        <p:spPr>
          <a:xfrm flipH="1">
            <a:off x="1544872" y="4059670"/>
            <a:ext cx="558782" cy="205864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AF6E9236-E5A7-4CB6-B7F5-24B70828F575}"/>
              </a:ext>
            </a:extLst>
          </p:cNvPr>
          <p:cNvSpPr txBox="1"/>
          <p:nvPr/>
        </p:nvSpPr>
        <p:spPr>
          <a:xfrm>
            <a:off x="2409947" y="4327267"/>
            <a:ext cx="186099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กั้นหน้าลอย</a:t>
            </a:r>
          </a:p>
        </p:txBody>
      </p: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D26CC313-8D3E-4ED2-A0C4-707E2879BFCB}"/>
              </a:ext>
            </a:extLst>
          </p:cNvPr>
          <p:cNvSpPr txBox="1"/>
          <p:nvPr/>
        </p:nvSpPr>
        <p:spPr>
          <a:xfrm>
            <a:off x="2252939" y="4949477"/>
            <a:ext cx="13566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ระยะเยื้องซ้าย</a:t>
            </a:r>
          </a:p>
        </p:txBody>
      </p:sp>
      <p:cxnSp>
        <p:nvCxnSpPr>
          <p:cNvPr id="35" name="ตัวเชื่อมต่อตรง 34">
            <a:extLst>
              <a:ext uri="{FF2B5EF4-FFF2-40B4-BE49-F238E27FC236}">
                <a16:creationId xmlns:a16="http://schemas.microsoft.com/office/drawing/2014/main" id="{C21F0581-FC5B-45EA-AEF2-1C6B7200EBE9}"/>
              </a:ext>
            </a:extLst>
          </p:cNvPr>
          <p:cNvCxnSpPr>
            <a:cxnSpLocks/>
          </p:cNvCxnSpPr>
          <p:nvPr/>
        </p:nvCxnSpPr>
        <p:spPr>
          <a:xfrm flipH="1">
            <a:off x="1591977" y="4527322"/>
            <a:ext cx="776596" cy="87123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>
            <a:extLst>
              <a:ext uri="{FF2B5EF4-FFF2-40B4-BE49-F238E27FC236}">
                <a16:creationId xmlns:a16="http://schemas.microsoft.com/office/drawing/2014/main" id="{2147BA94-AA6D-4B36-B3B8-92312EDF43DB}"/>
              </a:ext>
            </a:extLst>
          </p:cNvPr>
          <p:cNvCxnSpPr>
            <a:cxnSpLocks/>
          </p:cNvCxnSpPr>
          <p:nvPr/>
        </p:nvCxnSpPr>
        <p:spPr>
          <a:xfrm flipH="1" flipV="1">
            <a:off x="1501499" y="4880428"/>
            <a:ext cx="675726" cy="269104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0CF266DD-FEAA-42A2-82BB-B072664C535A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2481112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35E2EF-F310-458E-86E8-2C29EF49B7C6}"/>
              </a:ext>
            </a:extLst>
          </p:cNvPr>
          <p:cNvSpPr txBox="1">
            <a:spLocks/>
          </p:cNvSpPr>
          <p:nvPr/>
        </p:nvSpPr>
        <p:spPr>
          <a:xfrm>
            <a:off x="501163" y="566057"/>
            <a:ext cx="3914083" cy="5312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buFont typeface="Wingdings" panose="05000000000000000000" pitchFamily="2" charset="2"/>
              <a:buChar char="q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การจัดแนว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รูปแบบงานพิมพ์ให้มีแนวด้านซ้ายหรือด้านขวาให้ชิดหรือตรงกันทุกบรรทัดเพื่อให้เอกสารดูเรียบร้อย เครื่องมือที่ใช้คือ การจัดแนว  ซึ่งประกอบด้วย</a:t>
            </a: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ED279D38-CC45-4A37-81F9-1B3FD78FA642}"/>
              </a:ext>
            </a:extLst>
          </p:cNvPr>
          <p:cNvSpPr txBox="1"/>
          <p:nvPr/>
        </p:nvSpPr>
        <p:spPr>
          <a:xfrm>
            <a:off x="329221" y="3053323"/>
            <a:ext cx="14995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การจัดแนวชิดซ้าย</a:t>
            </a:r>
          </a:p>
        </p:txBody>
      </p:sp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5AEEE459-8438-404C-A61A-F3CAC8F159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652503" y="1104642"/>
            <a:ext cx="6951362" cy="3990733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C6666964-28F2-4D58-967F-E988F1C8F7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648" y="4058555"/>
            <a:ext cx="2666318" cy="87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0" name="ตัวเชื่อมต่อตรง 29">
            <a:extLst>
              <a:ext uri="{FF2B5EF4-FFF2-40B4-BE49-F238E27FC236}">
                <a16:creationId xmlns:a16="http://schemas.microsoft.com/office/drawing/2014/main" id="{33BCA82F-B098-4AB8-BFBD-EF3147FCE760}"/>
              </a:ext>
            </a:extLst>
          </p:cNvPr>
          <p:cNvCxnSpPr>
            <a:cxnSpLocks/>
          </p:cNvCxnSpPr>
          <p:nvPr/>
        </p:nvCxnSpPr>
        <p:spPr>
          <a:xfrm flipH="1">
            <a:off x="3565638" y="1848149"/>
            <a:ext cx="3558458" cy="2145427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2D2A47C1-83B6-4EC9-93A9-C3C14E6FF4F1}"/>
              </a:ext>
            </a:extLst>
          </p:cNvPr>
          <p:cNvSpPr txBox="1"/>
          <p:nvPr/>
        </p:nvSpPr>
        <p:spPr>
          <a:xfrm>
            <a:off x="1132325" y="3406408"/>
            <a:ext cx="7377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กึ่งกลาง</a:t>
            </a: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C57D8C72-AAF2-470B-B6B7-49C23236F05C}"/>
              </a:ext>
            </a:extLst>
          </p:cNvPr>
          <p:cNvSpPr txBox="1"/>
          <p:nvPr/>
        </p:nvSpPr>
        <p:spPr>
          <a:xfrm>
            <a:off x="1828801" y="3053323"/>
            <a:ext cx="14995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การจัดแนวชิดขวา</a:t>
            </a: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803A8F34-4B5C-4674-9DA0-FCB042049226}"/>
              </a:ext>
            </a:extLst>
          </p:cNvPr>
          <p:cNvSpPr txBox="1"/>
          <p:nvPr/>
        </p:nvSpPr>
        <p:spPr>
          <a:xfrm>
            <a:off x="1235205" y="5394630"/>
            <a:ext cx="90357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เต็มแนว</a:t>
            </a:r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36DBE472-58B1-4581-9D74-222005953CDE}"/>
              </a:ext>
            </a:extLst>
          </p:cNvPr>
          <p:cNvSpPr txBox="1"/>
          <p:nvPr/>
        </p:nvSpPr>
        <p:spPr>
          <a:xfrm>
            <a:off x="2675659" y="5372387"/>
            <a:ext cx="14995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กระจายแบบไทย</a:t>
            </a:r>
          </a:p>
        </p:txBody>
      </p:sp>
      <p:cxnSp>
        <p:nvCxnSpPr>
          <p:cNvPr id="29" name="ตัวเชื่อมต่อตรง 28">
            <a:extLst>
              <a:ext uri="{FF2B5EF4-FFF2-40B4-BE49-F238E27FC236}">
                <a16:creationId xmlns:a16="http://schemas.microsoft.com/office/drawing/2014/main" id="{46F42EB4-E991-4B84-8B66-F9D4DF400879}"/>
              </a:ext>
            </a:extLst>
          </p:cNvPr>
          <p:cNvCxnSpPr>
            <a:cxnSpLocks/>
            <a:stCxn id="28" idx="0"/>
          </p:cNvCxnSpPr>
          <p:nvPr/>
        </p:nvCxnSpPr>
        <p:spPr>
          <a:xfrm flipV="1">
            <a:off x="1686995" y="4529052"/>
            <a:ext cx="787506" cy="865578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5C66C447-3B4E-49FF-8338-9C3BCE95457A}"/>
              </a:ext>
            </a:extLst>
          </p:cNvPr>
          <p:cNvSpPr/>
          <p:nvPr/>
        </p:nvSpPr>
        <p:spPr>
          <a:xfrm>
            <a:off x="6912996" y="1581680"/>
            <a:ext cx="754901" cy="2664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795ADD62-A75B-4B00-B466-1CD44285ED01}"/>
              </a:ext>
            </a:extLst>
          </p:cNvPr>
          <p:cNvSpPr txBox="1">
            <a:spLocks/>
          </p:cNvSpPr>
          <p:nvPr/>
        </p:nvSpPr>
        <p:spPr>
          <a:xfrm>
            <a:off x="4281868" y="5095376"/>
            <a:ext cx="7674605" cy="1495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จากตัวอย่าง เป็นการจัดแนวเอกสารในแบบกระจายแบบไทย ซึ่งมีความเหมาะสมกับภาษาไทยโดยโปรแกรมนอกจากจะขยายข้อความให้ชิดขอบแล้ว ยังให้ความสำคัญกับประโยคที่เป็นภาษาไทยอีกด้วย วิธีการจัดแนว ให้เลือกข้อความที่จะจัดแนว จากนั้นกดปุ่มจัดแนวตามต้องการ</a:t>
            </a:r>
          </a:p>
        </p:txBody>
      </p:sp>
      <p:cxnSp>
        <p:nvCxnSpPr>
          <p:cNvPr id="39" name="ตัวเชื่อมต่อตรง 38">
            <a:extLst>
              <a:ext uri="{FF2B5EF4-FFF2-40B4-BE49-F238E27FC236}">
                <a16:creationId xmlns:a16="http://schemas.microsoft.com/office/drawing/2014/main" id="{CF966C14-7FED-428E-A32E-7CF2329A38CA}"/>
              </a:ext>
            </a:extLst>
          </p:cNvPr>
          <p:cNvCxnSpPr>
            <a:cxnSpLocks/>
          </p:cNvCxnSpPr>
          <p:nvPr/>
        </p:nvCxnSpPr>
        <p:spPr>
          <a:xfrm flipH="1" flipV="1">
            <a:off x="2885930" y="4550723"/>
            <a:ext cx="283028" cy="795208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ตัวเชื่อมต่อตรง 39">
            <a:extLst>
              <a:ext uri="{FF2B5EF4-FFF2-40B4-BE49-F238E27FC236}">
                <a16:creationId xmlns:a16="http://schemas.microsoft.com/office/drawing/2014/main" id="{CF00503B-AB8F-4969-9DBC-BBE89E660F70}"/>
              </a:ext>
            </a:extLst>
          </p:cNvPr>
          <p:cNvCxnSpPr>
            <a:cxnSpLocks/>
            <a:stCxn id="27" idx="2"/>
          </p:cNvCxnSpPr>
          <p:nvPr/>
        </p:nvCxnSpPr>
        <p:spPr>
          <a:xfrm flipH="1">
            <a:off x="1975401" y="3453433"/>
            <a:ext cx="603190" cy="73525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ตัวเชื่อมต่อตรง 40">
            <a:extLst>
              <a:ext uri="{FF2B5EF4-FFF2-40B4-BE49-F238E27FC236}">
                <a16:creationId xmlns:a16="http://schemas.microsoft.com/office/drawing/2014/main" id="{3D5021E0-240B-4749-BE29-D7487F627FBB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1501220" y="3806518"/>
            <a:ext cx="0" cy="353085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ตัวเชื่อมต่อตรง 41">
            <a:extLst>
              <a:ext uri="{FF2B5EF4-FFF2-40B4-BE49-F238E27FC236}">
                <a16:creationId xmlns:a16="http://schemas.microsoft.com/office/drawing/2014/main" id="{BC3716B8-E562-4BFD-B8DC-5904BF713BBB}"/>
              </a:ext>
            </a:extLst>
          </p:cNvPr>
          <p:cNvCxnSpPr>
            <a:cxnSpLocks/>
          </p:cNvCxnSpPr>
          <p:nvPr/>
        </p:nvCxnSpPr>
        <p:spPr>
          <a:xfrm>
            <a:off x="775569" y="3492359"/>
            <a:ext cx="310559" cy="600861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ตัวเชื่อมต่อตรง 42">
            <a:extLst>
              <a:ext uri="{FF2B5EF4-FFF2-40B4-BE49-F238E27FC236}">
                <a16:creationId xmlns:a16="http://schemas.microsoft.com/office/drawing/2014/main" id="{5C4D55B5-4CF3-4DA1-9995-2CE3B508CC49}"/>
              </a:ext>
            </a:extLst>
          </p:cNvPr>
          <p:cNvCxnSpPr>
            <a:cxnSpLocks/>
          </p:cNvCxnSpPr>
          <p:nvPr/>
        </p:nvCxnSpPr>
        <p:spPr>
          <a:xfrm flipV="1">
            <a:off x="1839395" y="4681452"/>
            <a:ext cx="787506" cy="865578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1110D243-CFF6-4D89-BD38-2891F758CD00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2598916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หัวข้อสำหรับสื่อการสอนชุดที่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518559"/>
            <a:ext cx="5019563" cy="48482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การเริ่มต้นการใช้งานโปรแกรม</a:t>
            </a: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การเปิดเอกสารเปล่า</a:t>
            </a: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สัญลักษณ์แสดงส่วนต่างๆ</a:t>
            </a: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5.4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การจัดรูปแบบอักษร</a:t>
            </a: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5.5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การจัดรูปแบบย่อหน้า</a:t>
            </a: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5.6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การใส่สัญลักษณ์แสดงหัวข้อ</a:t>
            </a: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5.7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การแทรกตาราง</a:t>
            </a: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5.8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การแทรกภาพ</a:t>
            </a: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5.9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การบันทึกเอกสาร</a:t>
            </a: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5.10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การเปิดไฟล์เอกสาร</a:t>
            </a:r>
          </a:p>
          <a:p>
            <a:pPr marL="0" indent="0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248EA4-1BD0-48B8-AE64-5F7C37088697}"/>
              </a:ext>
            </a:extLst>
          </p:cNvPr>
          <p:cNvSpPr txBox="1">
            <a:spLocks/>
          </p:cNvSpPr>
          <p:nvPr/>
        </p:nvSpPr>
        <p:spPr>
          <a:xfrm>
            <a:off x="5411449" y="1518559"/>
            <a:ext cx="5019563" cy="453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5.11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การปิดไฟล์เอกสาร</a:t>
            </a: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5.12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การปริ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้น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ไฟล์เอกสาร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5.13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5.14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แบบฝึกหัด</a:t>
            </a: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5.15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บรรณานุกรม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F94D9EE6-F44D-47AA-A39A-F9B2BDF42FAE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247303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03CED153-EA90-4DBB-B08C-F5B1836CE6A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8530" y="4683186"/>
            <a:ext cx="2082830" cy="665052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188413DB-71D7-40D2-A49A-D0814E98AE3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889426" y="1210862"/>
            <a:ext cx="6618951" cy="377914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65338AE-6104-4BEA-A949-EE60E71E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29" y="259183"/>
            <a:ext cx="4486297" cy="8763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5.6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การใส่สัญลักษณ์แสดงหัวข้อ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35E2EF-F310-458E-86E8-2C29EF49B7C6}"/>
              </a:ext>
            </a:extLst>
          </p:cNvPr>
          <p:cNvSpPr txBox="1">
            <a:spLocks/>
          </p:cNvSpPr>
          <p:nvPr/>
        </p:nvSpPr>
        <p:spPr>
          <a:xfrm>
            <a:off x="501163" y="1254034"/>
            <a:ext cx="3914083" cy="4624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การพิมพ์เอกสารเพื่อสร้างหัวข้อย่อยหรือตัวเลขเรียงลำดับ ให้เริ่มพิมพ์ข้อความแต่ละหัวข้อให้ครบ เมื่อต้องการขึ้นหัวข้อใหม่ให้กดปุ่ม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ENTER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เมื่อพิมพ์ทุกหัวข้อเรียบร้อยแล้วให้ระบายข้อความทั้งหมดที่ต้องการเพิ่มหัวข้อ แล้วทำการกำหนดหัวข้อตามต้องการ</a:t>
            </a: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ED279D38-CC45-4A37-81F9-1B3FD78FA642}"/>
              </a:ext>
            </a:extLst>
          </p:cNvPr>
          <p:cNvSpPr txBox="1"/>
          <p:nvPr/>
        </p:nvSpPr>
        <p:spPr>
          <a:xfrm>
            <a:off x="421512" y="3455125"/>
            <a:ext cx="190452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สัญลักษณ์แสดงหัวข้อย่อย</a:t>
            </a:r>
          </a:p>
        </p:txBody>
      </p:sp>
      <p:cxnSp>
        <p:nvCxnSpPr>
          <p:cNvPr id="30" name="ตัวเชื่อมต่อตรง 29">
            <a:extLst>
              <a:ext uri="{FF2B5EF4-FFF2-40B4-BE49-F238E27FC236}">
                <a16:creationId xmlns:a16="http://schemas.microsoft.com/office/drawing/2014/main" id="{33BCA82F-B098-4AB8-BFBD-EF3147FCE760}"/>
              </a:ext>
            </a:extLst>
          </p:cNvPr>
          <p:cNvCxnSpPr>
            <a:cxnSpLocks/>
          </p:cNvCxnSpPr>
          <p:nvPr/>
        </p:nvCxnSpPr>
        <p:spPr>
          <a:xfrm flipH="1">
            <a:off x="3401608" y="1848149"/>
            <a:ext cx="3722488" cy="2702574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C57D8C72-AAF2-470B-B6B7-49C23236F05C}"/>
              </a:ext>
            </a:extLst>
          </p:cNvPr>
          <p:cNvSpPr txBox="1"/>
          <p:nvPr/>
        </p:nvSpPr>
        <p:spPr>
          <a:xfrm>
            <a:off x="1942701" y="3964192"/>
            <a:ext cx="10571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เลขลำดับ</a:t>
            </a:r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36DBE472-58B1-4581-9D74-222005953CDE}"/>
              </a:ext>
            </a:extLst>
          </p:cNvPr>
          <p:cNvSpPr txBox="1"/>
          <p:nvPr/>
        </p:nvSpPr>
        <p:spPr>
          <a:xfrm>
            <a:off x="2402966" y="5678231"/>
            <a:ext cx="14995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รายการหลายลำดับ</a:t>
            </a:r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5C66C447-3B4E-49FF-8338-9C3BCE95457A}"/>
              </a:ext>
            </a:extLst>
          </p:cNvPr>
          <p:cNvSpPr/>
          <p:nvPr/>
        </p:nvSpPr>
        <p:spPr>
          <a:xfrm>
            <a:off x="7078810" y="1495665"/>
            <a:ext cx="641340" cy="2416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795ADD62-A75B-4B00-B466-1CD44285ED01}"/>
              </a:ext>
            </a:extLst>
          </p:cNvPr>
          <p:cNvSpPr txBox="1">
            <a:spLocks/>
          </p:cNvSpPr>
          <p:nvPr/>
        </p:nvSpPr>
        <p:spPr>
          <a:xfrm>
            <a:off x="4751602" y="5095376"/>
            <a:ext cx="6756775" cy="1383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จากตัวอย่าง  ต้องการข้อความที่ระบายให้เป็นสัญลักษณ์หัวข้อย่อย  ลักษณะการทำงานแบบนี้คือ  เริ่มจากการระบายข้อความที่ต้องการ จากนั้นคลิกปุ่มเมาส์ขวา แล้วเลือกเครื่องมือ “สัญลักษณ์แสดงหัวข้อย่อย” จะขึ้นรูปแบบต่างๆ ให้เลือก</a:t>
            </a:r>
          </a:p>
        </p:txBody>
      </p:sp>
      <p:cxnSp>
        <p:nvCxnSpPr>
          <p:cNvPr id="39" name="ตัวเชื่อมต่อตรง 38">
            <a:extLst>
              <a:ext uri="{FF2B5EF4-FFF2-40B4-BE49-F238E27FC236}">
                <a16:creationId xmlns:a16="http://schemas.microsoft.com/office/drawing/2014/main" id="{CF966C14-7FED-428E-A32E-7CF2329A38CA}"/>
              </a:ext>
            </a:extLst>
          </p:cNvPr>
          <p:cNvCxnSpPr>
            <a:cxnSpLocks/>
            <a:stCxn id="37" idx="0"/>
          </p:cNvCxnSpPr>
          <p:nvPr/>
        </p:nvCxnSpPr>
        <p:spPr>
          <a:xfrm flipH="1" flipV="1">
            <a:off x="2873830" y="5348239"/>
            <a:ext cx="278926" cy="32999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ตัวเชื่อมต่อตรง 39">
            <a:extLst>
              <a:ext uri="{FF2B5EF4-FFF2-40B4-BE49-F238E27FC236}">
                <a16:creationId xmlns:a16="http://schemas.microsoft.com/office/drawing/2014/main" id="{CF00503B-AB8F-4969-9DBC-BBE89E660F70}"/>
              </a:ext>
            </a:extLst>
          </p:cNvPr>
          <p:cNvCxnSpPr>
            <a:cxnSpLocks/>
          </p:cNvCxnSpPr>
          <p:nvPr/>
        </p:nvCxnSpPr>
        <p:spPr>
          <a:xfrm flipH="1">
            <a:off x="2162067" y="4323479"/>
            <a:ext cx="163970" cy="444779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ตัวเชื่อมต่อตรง 41">
            <a:extLst>
              <a:ext uri="{FF2B5EF4-FFF2-40B4-BE49-F238E27FC236}">
                <a16:creationId xmlns:a16="http://schemas.microsoft.com/office/drawing/2014/main" id="{BC3716B8-E562-4BFD-B8DC-5904BF713BBB}"/>
              </a:ext>
            </a:extLst>
          </p:cNvPr>
          <p:cNvCxnSpPr>
            <a:cxnSpLocks/>
          </p:cNvCxnSpPr>
          <p:nvPr/>
        </p:nvCxnSpPr>
        <p:spPr>
          <a:xfrm>
            <a:off x="993932" y="4023049"/>
            <a:ext cx="310559" cy="600861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31918ED1-B2D4-4235-9D0D-31D61E53119B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1473161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8E85ABAD-E6AE-4227-ABF7-C4B4577CB0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185827" y="1421431"/>
            <a:ext cx="7505010" cy="442419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35E2EF-F310-458E-86E8-2C29EF49B7C6}"/>
              </a:ext>
            </a:extLst>
          </p:cNvPr>
          <p:cNvSpPr txBox="1">
            <a:spLocks/>
          </p:cNvSpPr>
          <p:nvPr/>
        </p:nvSpPr>
        <p:spPr>
          <a:xfrm>
            <a:off x="324751" y="1297577"/>
            <a:ext cx="3496071" cy="1663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เมื่อทำการจัดรูปแบบเรียบร้อยแล้ว ผลของเอกสารจะเป็นดังภาพ</a:t>
            </a:r>
          </a:p>
        </p:txBody>
      </p:sp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82EE975D-73EB-44BE-8709-E712F6BC05D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129" y="3226526"/>
            <a:ext cx="3339317" cy="2096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76280C41-63AE-4A78-8038-F06628271B54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2720110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5338AE-6104-4BEA-A949-EE60E71E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29" y="259183"/>
            <a:ext cx="4142745" cy="8763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5.7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การแทรกตาราง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35E2EF-F310-458E-86E8-2C29EF49B7C6}"/>
              </a:ext>
            </a:extLst>
          </p:cNvPr>
          <p:cNvSpPr txBox="1">
            <a:spLocks/>
          </p:cNvSpPr>
          <p:nvPr/>
        </p:nvSpPr>
        <p:spPr>
          <a:xfrm>
            <a:off x="501163" y="1135484"/>
            <a:ext cx="3827929" cy="5463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ตารางเป็นการจัดรูปแบบเอกสารในลักษณะหนึ่งที่ทำให้เอกสารที่ต้องการเสนอมีความเป็นระเบียบและสามารถแสดงความหมายของข้อมูลได้ เนื้อหาที่เหมาะกับการนำมาทำเป็นตารางจึงเน้นเนื้อหาที่มีหัวข้อเดียวกันและมีข้อมูลที่แตกต่างกัน </a:t>
            </a:r>
          </a:p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การแทรกตารางลงในเอกสารสามารถทำได้ดังนี้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กำหนดตำแหน่งที่อยู่ของตารางโดยการขึ้นบรรทัดใหม่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คลิกเครื่องมือ แทรก ตาราง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กำหนดจำนวนแถวและคอลัมน์ที่ต้องการ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(หน้าถัดไป)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C1EE960-42C5-4B6C-BDA0-AE24C6F66D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45874" y="1254034"/>
            <a:ext cx="7144963" cy="4069080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8E779458-916B-4D3B-A8FA-D36D8A6ABCDF}"/>
              </a:ext>
            </a:extLst>
          </p:cNvPr>
          <p:cNvSpPr/>
          <p:nvPr/>
        </p:nvSpPr>
        <p:spPr>
          <a:xfrm>
            <a:off x="5068389" y="1534886"/>
            <a:ext cx="261257" cy="5290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DBA398BE-BC25-422F-BCA9-C6E9CD8034A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43555" y="3200400"/>
            <a:ext cx="2965268" cy="3137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ตัวเชื่อมต่อตรง 9">
            <a:extLst>
              <a:ext uri="{FF2B5EF4-FFF2-40B4-BE49-F238E27FC236}">
                <a16:creationId xmlns:a16="http://schemas.microsoft.com/office/drawing/2014/main" id="{9F206ADB-A361-4DA9-A873-ED4229D4F29B}"/>
              </a:ext>
            </a:extLst>
          </p:cNvPr>
          <p:cNvCxnSpPr>
            <a:cxnSpLocks/>
          </p:cNvCxnSpPr>
          <p:nvPr/>
        </p:nvCxnSpPr>
        <p:spPr>
          <a:xfrm>
            <a:off x="5918705" y="2507717"/>
            <a:ext cx="2806864" cy="1019254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วงรี 12">
            <a:extLst>
              <a:ext uri="{FF2B5EF4-FFF2-40B4-BE49-F238E27FC236}">
                <a16:creationId xmlns:a16="http://schemas.microsoft.com/office/drawing/2014/main" id="{C939F75A-863A-4871-BCFD-E85A5753241F}"/>
              </a:ext>
            </a:extLst>
          </p:cNvPr>
          <p:cNvSpPr/>
          <p:nvPr/>
        </p:nvSpPr>
        <p:spPr>
          <a:xfrm>
            <a:off x="6731847" y="4768980"/>
            <a:ext cx="522095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14" name="วงรี 13">
            <a:extLst>
              <a:ext uri="{FF2B5EF4-FFF2-40B4-BE49-F238E27FC236}">
                <a16:creationId xmlns:a16="http://schemas.microsoft.com/office/drawing/2014/main" id="{2DDB1F2E-3B32-4EA9-8B84-8723798529BF}"/>
              </a:ext>
            </a:extLst>
          </p:cNvPr>
          <p:cNvSpPr/>
          <p:nvPr/>
        </p:nvSpPr>
        <p:spPr>
          <a:xfrm>
            <a:off x="5461547" y="1011666"/>
            <a:ext cx="522095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78B5501C-8FB1-4C8E-86E9-EE81B700D77F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2292246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35E2EF-F310-458E-86E8-2C29EF49B7C6}"/>
              </a:ext>
            </a:extLst>
          </p:cNvPr>
          <p:cNvSpPr txBox="1">
            <a:spLocks/>
          </p:cNvSpPr>
          <p:nvPr/>
        </p:nvSpPr>
        <p:spPr>
          <a:xfrm>
            <a:off x="507361" y="528944"/>
            <a:ext cx="3678951" cy="4911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เมื่อคลิกเลือกปุ่มแทรกตาราง โปรแกรมจะปรากฏขอบเขตของตารางมาให้ ให้ทำการลากเมาส์เพื่อกำหนดจำนวนแถว และคอลัมน์ ได้ตามความต้องการ เมื่อเสร็จแล้วจะปรากฎตารางในเอกสาร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85BA3CB-DCAB-48AB-B879-ED78771A13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45874" y="1135483"/>
            <a:ext cx="7380094" cy="3786278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B814B0EC-1DD1-4BAD-AD52-908A6698079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252" y="3106023"/>
            <a:ext cx="2704499" cy="3004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5F62F493-CD5E-42B5-8CE1-34A502AC5867}"/>
              </a:ext>
            </a:extLst>
          </p:cNvPr>
          <p:cNvSpPr/>
          <p:nvPr/>
        </p:nvSpPr>
        <p:spPr>
          <a:xfrm>
            <a:off x="5068388" y="1392691"/>
            <a:ext cx="1149531" cy="20363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0" name="ตัวเชื่อมต่อตรง 9">
            <a:extLst>
              <a:ext uri="{FF2B5EF4-FFF2-40B4-BE49-F238E27FC236}">
                <a16:creationId xmlns:a16="http://schemas.microsoft.com/office/drawing/2014/main" id="{B7876978-9F42-438C-AB13-0A111846F153}"/>
              </a:ext>
            </a:extLst>
          </p:cNvPr>
          <p:cNvCxnSpPr>
            <a:cxnSpLocks/>
          </p:cNvCxnSpPr>
          <p:nvPr/>
        </p:nvCxnSpPr>
        <p:spPr>
          <a:xfrm flipH="1">
            <a:off x="4060231" y="3686208"/>
            <a:ext cx="1008157" cy="52003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วงรี 11">
            <a:extLst>
              <a:ext uri="{FF2B5EF4-FFF2-40B4-BE49-F238E27FC236}">
                <a16:creationId xmlns:a16="http://schemas.microsoft.com/office/drawing/2014/main" id="{DBAAE970-F171-424E-B43D-9AD6E1F96E14}"/>
              </a:ext>
            </a:extLst>
          </p:cNvPr>
          <p:cNvSpPr/>
          <p:nvPr/>
        </p:nvSpPr>
        <p:spPr>
          <a:xfrm>
            <a:off x="4023779" y="4917359"/>
            <a:ext cx="522095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03E81D79-2D33-4367-BA63-CD3441848C70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2157791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35E2EF-F310-458E-86E8-2C29EF49B7C6}"/>
              </a:ext>
            </a:extLst>
          </p:cNvPr>
          <p:cNvSpPr txBox="1">
            <a:spLocks/>
          </p:cNvSpPr>
          <p:nvPr/>
        </p:nvSpPr>
        <p:spPr>
          <a:xfrm>
            <a:off x="464515" y="615451"/>
            <a:ext cx="3678951" cy="4911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การพิมพ์ข้อความลงในตาราง จะคล้ายกับการพิมพ์ข้อความปกติ ต่างกันเพียงการเปลี่ยนไปพิมพ์ในช่องตารางช่องต่างๆ ซึ่งคีย์ที่สำคัญ หากไม่นำเมาส์มาคลิกที่ช่องตารางที่ต้องการสามารถกดคีย์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ที่แป้นพิมพ์ของเครื่องคอมพิวเตอร์ได้เช่นกัน และการกดคีย์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ยังสามารถใช้เพิ่มแถวของตารางได้ด้วย</a:t>
            </a: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EE5C8429-E09B-4EB9-AF72-C781B0A587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296291" y="1388563"/>
            <a:ext cx="7431194" cy="3888831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49EE760-70B8-45FA-9604-8728ECB540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472005" y="4602841"/>
            <a:ext cx="2282284" cy="1606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3C10618F-C700-4638-8DDC-822F126EDFEE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1023793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35E2EF-F310-458E-86E8-2C29EF49B7C6}"/>
              </a:ext>
            </a:extLst>
          </p:cNvPr>
          <p:cNvSpPr txBox="1">
            <a:spLocks/>
          </p:cNvSpPr>
          <p:nvPr/>
        </p:nvSpPr>
        <p:spPr>
          <a:xfrm>
            <a:off x="501163" y="377371"/>
            <a:ext cx="3848768" cy="60495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buFont typeface="Wingdings" panose="05000000000000000000" pitchFamily="2" charset="2"/>
              <a:buChar char="q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การจัดรูปแบบข้อความในตาราง </a:t>
            </a:r>
          </a:p>
          <a:p>
            <a:pPr marL="0" indent="0" algn="thaiDist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การจัดรูปแบบใดๆ ให้กับข้อความสิ่งแรกที่ต้องทำคือการระบายข้อความที่ต้องการจัดรูปแบบ การจัดรูปแบบข้อความในตารางก็เช่นกัน ผู้เรียนสามารถระบายข้อความที่ต้องการจัดรูปแบบจากนั้นสามารถกดปุ่มจัดรูปแบบได้ตามต้องการ เช่น การจัดกึ่งกลาง ตัวหนา ขนาด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20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สามารถทำได้ดังนี้</a:t>
            </a:r>
          </a:p>
          <a:p>
            <a:pPr marL="290513" indent="-290513" algn="thaiDist">
              <a:buAutoNum type="arabicPeriod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เลือกข้อความที่ต้องการ</a:t>
            </a:r>
          </a:p>
          <a:p>
            <a:pPr marL="290513" indent="-290513" algn="thaiDist">
              <a:buAutoNum type="arabicPeriod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กดปุ่ม “กึ่งกลาง” เพื่อจัดให้ข้อความอยู่กึ่งกลางเซลล์</a:t>
            </a:r>
          </a:p>
          <a:p>
            <a:pPr marL="290513" indent="-290513" algn="thaiDist">
              <a:buAutoNum type="arabicPeriod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กดปุ่ม “ตัวหนา” เพื่อจัดให้ตัวอักษรหนา</a:t>
            </a:r>
          </a:p>
          <a:p>
            <a:pPr marL="290513" indent="-290513" algn="thaiDist">
              <a:buAutoNum type="arabicPeriod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กดปุ่ม “ปรับขนาดอักษร” เพื่อกำหนดขนาดอักษร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125963AA-3A7D-498C-ABDF-8CC2D23A5D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19749" y="1352005"/>
            <a:ext cx="7327843" cy="4153989"/>
          </a:xfrm>
          <a:prstGeom prst="rect">
            <a:avLst/>
          </a:prstGeom>
        </p:spPr>
      </p:pic>
      <p:sp>
        <p:nvSpPr>
          <p:cNvPr id="8" name="วงรี 7">
            <a:extLst>
              <a:ext uri="{FF2B5EF4-FFF2-40B4-BE49-F238E27FC236}">
                <a16:creationId xmlns:a16="http://schemas.microsoft.com/office/drawing/2014/main" id="{AC6D1F87-63DB-48DA-9CE5-F0DAD952E27E}"/>
              </a:ext>
            </a:extLst>
          </p:cNvPr>
          <p:cNvSpPr/>
          <p:nvPr/>
        </p:nvSpPr>
        <p:spPr>
          <a:xfrm>
            <a:off x="4948260" y="3781205"/>
            <a:ext cx="522095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th-TH" b="1" dirty="0">
              <a:solidFill>
                <a:schemeClr val="tx1"/>
              </a:solidFill>
            </a:endParaRP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8D56C7EE-D0A4-4A17-B243-DEEF16A35EF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9549" y="4705599"/>
            <a:ext cx="4240953" cy="1278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วงรี 9">
            <a:extLst>
              <a:ext uri="{FF2B5EF4-FFF2-40B4-BE49-F238E27FC236}">
                <a16:creationId xmlns:a16="http://schemas.microsoft.com/office/drawing/2014/main" id="{F8AC46A5-52A2-409E-AAB4-674BA120E855}"/>
              </a:ext>
            </a:extLst>
          </p:cNvPr>
          <p:cNvSpPr/>
          <p:nvPr/>
        </p:nvSpPr>
        <p:spPr>
          <a:xfrm>
            <a:off x="10749455" y="4443989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13" name="วงรี 12">
            <a:extLst>
              <a:ext uri="{FF2B5EF4-FFF2-40B4-BE49-F238E27FC236}">
                <a16:creationId xmlns:a16="http://schemas.microsoft.com/office/drawing/2014/main" id="{80F537C3-F8A3-457C-AD7D-2125E0CA32AD}"/>
              </a:ext>
            </a:extLst>
          </p:cNvPr>
          <p:cNvSpPr/>
          <p:nvPr/>
        </p:nvSpPr>
        <p:spPr>
          <a:xfrm>
            <a:off x="6227549" y="5722516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14" name="วงรี 13">
            <a:extLst>
              <a:ext uri="{FF2B5EF4-FFF2-40B4-BE49-F238E27FC236}">
                <a16:creationId xmlns:a16="http://schemas.microsoft.com/office/drawing/2014/main" id="{55D18680-BE65-47A1-B93E-F666C533AE61}"/>
              </a:ext>
            </a:extLst>
          </p:cNvPr>
          <p:cNvSpPr/>
          <p:nvPr/>
        </p:nvSpPr>
        <p:spPr>
          <a:xfrm>
            <a:off x="8477349" y="5812968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15" name="ตัวเชื่อมต่อตรง 14">
            <a:extLst>
              <a:ext uri="{FF2B5EF4-FFF2-40B4-BE49-F238E27FC236}">
                <a16:creationId xmlns:a16="http://schemas.microsoft.com/office/drawing/2014/main" id="{08107AF3-6B91-49F0-9BA2-26BB97ADCEF1}"/>
              </a:ext>
            </a:extLst>
          </p:cNvPr>
          <p:cNvCxnSpPr>
            <a:cxnSpLocks/>
          </p:cNvCxnSpPr>
          <p:nvPr/>
        </p:nvCxnSpPr>
        <p:spPr>
          <a:xfrm flipH="1">
            <a:off x="10016836" y="4946260"/>
            <a:ext cx="767657" cy="475749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>
            <a:extLst>
              <a:ext uri="{FF2B5EF4-FFF2-40B4-BE49-F238E27FC236}">
                <a16:creationId xmlns:a16="http://schemas.microsoft.com/office/drawing/2014/main" id="{DCF6014D-BC79-4798-9886-366DEE97678F}"/>
              </a:ext>
            </a:extLst>
          </p:cNvPr>
          <p:cNvCxnSpPr>
            <a:cxnSpLocks/>
          </p:cNvCxnSpPr>
          <p:nvPr/>
        </p:nvCxnSpPr>
        <p:spPr>
          <a:xfrm flipV="1">
            <a:off x="6884725" y="5722516"/>
            <a:ext cx="278118" cy="267337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ตรง 18">
            <a:extLst>
              <a:ext uri="{FF2B5EF4-FFF2-40B4-BE49-F238E27FC236}">
                <a16:creationId xmlns:a16="http://schemas.microsoft.com/office/drawing/2014/main" id="{A2D7F3B1-7033-4228-B914-A9C4B01B50C8}"/>
              </a:ext>
            </a:extLst>
          </p:cNvPr>
          <p:cNvCxnSpPr>
            <a:cxnSpLocks/>
          </p:cNvCxnSpPr>
          <p:nvPr/>
        </p:nvCxnSpPr>
        <p:spPr>
          <a:xfrm flipH="1" flipV="1">
            <a:off x="8477350" y="5508857"/>
            <a:ext cx="270999" cy="213659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สี่เหลี่ยมผืนผ้า 20">
            <a:extLst>
              <a:ext uri="{FF2B5EF4-FFF2-40B4-BE49-F238E27FC236}">
                <a16:creationId xmlns:a16="http://schemas.microsoft.com/office/drawing/2014/main" id="{B4531A27-D763-4ADA-A9A0-A03EBA6C396F}"/>
              </a:ext>
            </a:extLst>
          </p:cNvPr>
          <p:cNvSpPr/>
          <p:nvPr/>
        </p:nvSpPr>
        <p:spPr>
          <a:xfrm>
            <a:off x="5306292" y="1738679"/>
            <a:ext cx="2535780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2" name="ตัวเชื่อมต่อตรง 21">
            <a:extLst>
              <a:ext uri="{FF2B5EF4-FFF2-40B4-BE49-F238E27FC236}">
                <a16:creationId xmlns:a16="http://schemas.microsoft.com/office/drawing/2014/main" id="{1F8CCF87-E37D-482A-A56B-351568CD1401}"/>
              </a:ext>
            </a:extLst>
          </p:cNvPr>
          <p:cNvCxnSpPr>
            <a:cxnSpLocks/>
          </p:cNvCxnSpPr>
          <p:nvPr/>
        </p:nvCxnSpPr>
        <p:spPr>
          <a:xfrm>
            <a:off x="5519833" y="3935985"/>
            <a:ext cx="220409" cy="1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>
            <a:extLst>
              <a:ext uri="{FF2B5EF4-FFF2-40B4-BE49-F238E27FC236}">
                <a16:creationId xmlns:a16="http://schemas.microsoft.com/office/drawing/2014/main" id="{7F3BD364-E659-40D3-BCF2-4154D709BBC5}"/>
              </a:ext>
            </a:extLst>
          </p:cNvPr>
          <p:cNvCxnSpPr>
            <a:cxnSpLocks/>
          </p:cNvCxnSpPr>
          <p:nvPr/>
        </p:nvCxnSpPr>
        <p:spPr>
          <a:xfrm>
            <a:off x="6599731" y="2308556"/>
            <a:ext cx="994374" cy="2376445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F52DF8A7-8811-46F8-AA79-F86DB8C97AA3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83863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35E2EF-F310-458E-86E8-2C29EF49B7C6}"/>
              </a:ext>
            </a:extLst>
          </p:cNvPr>
          <p:cNvSpPr txBox="1">
            <a:spLocks/>
          </p:cNvSpPr>
          <p:nvPr/>
        </p:nvSpPr>
        <p:spPr>
          <a:xfrm>
            <a:off x="501163" y="449943"/>
            <a:ext cx="3848768" cy="59769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การจัดรูปแบบตาราง  </a:t>
            </a:r>
          </a:p>
          <a:p>
            <a:pPr marL="0" indent="0" algn="thaiDist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การจัดรูปแบบตารางเช่นการใส่สีพื้นหรือสีเส้นรวมถึงลักษณะของเส้นตารางสามารถทำได้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แนวทางคือ การทำด้วยตนเองและทำด้วยเลือกคำสั่งออกแบบตารางอัตโนมัติ ในการจัดรูปแบบตารางด้วยตนเอง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สามารถทำได้ดังนี้</a:t>
            </a:r>
          </a:p>
          <a:p>
            <a:pPr marL="290513" indent="-290513">
              <a:buAutoNum type="arabicPeriod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เลือกขอบเขตของตารางที่ต้องการจัดรูปแบบ</a:t>
            </a:r>
          </a:p>
          <a:p>
            <a:pPr marL="290513" indent="-290513">
              <a:buAutoNum type="arabicPeriod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เลือกเครื่องมือ “กระป๋องสี”</a:t>
            </a:r>
          </a:p>
          <a:p>
            <a:pPr marL="290513" indent="-290513">
              <a:buAutoNum type="arabicPeriod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เลือกสีที่ต้องการ  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สามารถทำขั้นตอนที่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–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ในคอลัมน์อื่นๆได้ตามความต้องการ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9028D48-BB65-4D79-8B6D-4DF82C65A0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464543" y="1087535"/>
            <a:ext cx="7229384" cy="3945968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4816EBE6-5FD4-41A7-952C-03DAEA25EF0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2071" y="3384368"/>
            <a:ext cx="3579223" cy="2573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AF4B847C-CF4F-47E3-8FC5-2CD1B185E38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51"/>
          <a:stretch/>
        </p:blipFill>
        <p:spPr>
          <a:xfrm>
            <a:off x="5306610" y="4076699"/>
            <a:ext cx="2129245" cy="2324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C290299F-2D52-49BB-B171-14E86EADAF9D}"/>
              </a:ext>
            </a:extLst>
          </p:cNvPr>
          <p:cNvSpPr/>
          <p:nvPr/>
        </p:nvSpPr>
        <p:spPr>
          <a:xfrm>
            <a:off x="9744891" y="3278777"/>
            <a:ext cx="1006268" cy="11237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2" name="ตัวเชื่อมต่อตรง 11">
            <a:extLst>
              <a:ext uri="{FF2B5EF4-FFF2-40B4-BE49-F238E27FC236}">
                <a16:creationId xmlns:a16="http://schemas.microsoft.com/office/drawing/2014/main" id="{974659C5-0E7A-4E65-ABC8-0823E0B69F4E}"/>
              </a:ext>
            </a:extLst>
          </p:cNvPr>
          <p:cNvCxnSpPr>
            <a:cxnSpLocks/>
          </p:cNvCxnSpPr>
          <p:nvPr/>
        </p:nvCxnSpPr>
        <p:spPr>
          <a:xfrm flipH="1">
            <a:off x="5828254" y="3553097"/>
            <a:ext cx="3916639" cy="66620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วงรี 15">
            <a:extLst>
              <a:ext uri="{FF2B5EF4-FFF2-40B4-BE49-F238E27FC236}">
                <a16:creationId xmlns:a16="http://schemas.microsoft.com/office/drawing/2014/main" id="{9DB974CD-EC67-4301-BECC-F588833B8E6C}"/>
              </a:ext>
            </a:extLst>
          </p:cNvPr>
          <p:cNvSpPr/>
          <p:nvPr/>
        </p:nvSpPr>
        <p:spPr>
          <a:xfrm>
            <a:off x="5011163" y="2846160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17" name="ตัวเชื่อมต่อตรง 16">
            <a:extLst>
              <a:ext uri="{FF2B5EF4-FFF2-40B4-BE49-F238E27FC236}">
                <a16:creationId xmlns:a16="http://schemas.microsoft.com/office/drawing/2014/main" id="{F4E56377-F009-47C1-A73A-EFBBD30D80DD}"/>
              </a:ext>
            </a:extLst>
          </p:cNvPr>
          <p:cNvCxnSpPr>
            <a:cxnSpLocks/>
          </p:cNvCxnSpPr>
          <p:nvPr/>
        </p:nvCxnSpPr>
        <p:spPr>
          <a:xfrm flipV="1">
            <a:off x="5553163" y="2647632"/>
            <a:ext cx="278118" cy="267337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วงรี 17">
            <a:extLst>
              <a:ext uri="{FF2B5EF4-FFF2-40B4-BE49-F238E27FC236}">
                <a16:creationId xmlns:a16="http://schemas.microsoft.com/office/drawing/2014/main" id="{2B713FF4-8031-4972-AAFF-79253F208E0D}"/>
              </a:ext>
            </a:extLst>
          </p:cNvPr>
          <p:cNvSpPr/>
          <p:nvPr/>
        </p:nvSpPr>
        <p:spPr>
          <a:xfrm>
            <a:off x="4510657" y="4475067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19" name="ตัวเชื่อมต่อตรง 18">
            <a:extLst>
              <a:ext uri="{FF2B5EF4-FFF2-40B4-BE49-F238E27FC236}">
                <a16:creationId xmlns:a16="http://schemas.microsoft.com/office/drawing/2014/main" id="{1BAF019B-89CD-405C-BBD5-548FB0B32DD3}"/>
              </a:ext>
            </a:extLst>
          </p:cNvPr>
          <p:cNvCxnSpPr>
            <a:cxnSpLocks/>
          </p:cNvCxnSpPr>
          <p:nvPr/>
        </p:nvCxnSpPr>
        <p:spPr>
          <a:xfrm flipV="1">
            <a:off x="5167833" y="4475067"/>
            <a:ext cx="278118" cy="267337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วงรี 19">
            <a:extLst>
              <a:ext uri="{FF2B5EF4-FFF2-40B4-BE49-F238E27FC236}">
                <a16:creationId xmlns:a16="http://schemas.microsoft.com/office/drawing/2014/main" id="{F427F08B-A95B-4EC8-A64D-A29E2E71E46D}"/>
              </a:ext>
            </a:extLst>
          </p:cNvPr>
          <p:cNvSpPr/>
          <p:nvPr/>
        </p:nvSpPr>
        <p:spPr>
          <a:xfrm>
            <a:off x="4496943" y="5571062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21" name="ตัวเชื่อมต่อตรง 20">
            <a:extLst>
              <a:ext uri="{FF2B5EF4-FFF2-40B4-BE49-F238E27FC236}">
                <a16:creationId xmlns:a16="http://schemas.microsoft.com/office/drawing/2014/main" id="{41160154-1B63-4959-8084-E1C02856E466}"/>
              </a:ext>
            </a:extLst>
          </p:cNvPr>
          <p:cNvCxnSpPr>
            <a:cxnSpLocks/>
          </p:cNvCxnSpPr>
          <p:nvPr/>
        </p:nvCxnSpPr>
        <p:spPr>
          <a:xfrm flipV="1">
            <a:off x="5154119" y="5571062"/>
            <a:ext cx="278118" cy="267337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A4157E1F-BA5E-48D9-A59C-69FA54E547BA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283555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B177CB68-8A95-48D7-A58F-E146AE0DD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965" y="1019601"/>
            <a:ext cx="7485776" cy="420869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35E2EF-F310-458E-86E8-2C29EF49B7C6}"/>
              </a:ext>
            </a:extLst>
          </p:cNvPr>
          <p:cNvSpPr txBox="1">
            <a:spLocks/>
          </p:cNvSpPr>
          <p:nvPr/>
        </p:nvSpPr>
        <p:spPr>
          <a:xfrm>
            <a:off x="501162" y="639693"/>
            <a:ext cx="3848768" cy="61076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buFont typeface="Wingdings" panose="05000000000000000000" pitchFamily="2" charset="2"/>
              <a:buChar char="q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การใช้เครื่องมือออกแบบตาราง  </a:t>
            </a:r>
          </a:p>
          <a:p>
            <a:pPr marL="0" indent="0" algn="thaiDist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การจัดรูปแบบตารางสามารทำได้ด้วยการใช้เครื่องมือออกแบบตารางอัตโนมัติซึ่งสามารถสร้างความสะดวกสบายและจัดรูปแบบได้ง่ายจากเมนู ออกแบบตาราง สามารถทำได้ดังนี้</a:t>
            </a:r>
          </a:p>
          <a:p>
            <a:pPr marL="290513" indent="-290513">
              <a:buAutoNum type="arabicPeriod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เลือกตารางที่ต้องการจัดรูปแบบโดยกดที่ขอบด้านบนซ้าย เครื่องหมาย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“+”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ของตาราง</a:t>
            </a:r>
          </a:p>
          <a:p>
            <a:pPr marL="290513" indent="-290513">
              <a:buAutoNum type="arabicPeriod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“เครื่องมือการวาด”</a:t>
            </a:r>
          </a:p>
          <a:p>
            <a:pPr marL="290513" indent="-290513">
              <a:buAutoNum type="arabicPeriod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เลือกรายการ “ออกแบบ” </a:t>
            </a:r>
          </a:p>
          <a:p>
            <a:pPr marL="290513" indent="-290513">
              <a:buAutoNum type="arabicPeriod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เลือกแบบที่ต้องการ  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สามารถทำขั้นตอนที่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–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ในคอลัมน์อื่นๆได้ตามความต้องการ</a:t>
            </a: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C290299F-2D52-49BB-B171-14E86EADAF9D}"/>
              </a:ext>
            </a:extLst>
          </p:cNvPr>
          <p:cNvSpPr/>
          <p:nvPr/>
        </p:nvSpPr>
        <p:spPr>
          <a:xfrm>
            <a:off x="5694218" y="935399"/>
            <a:ext cx="2848901" cy="876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2" name="ตัวเชื่อมต่อตรง 11">
            <a:extLst>
              <a:ext uri="{FF2B5EF4-FFF2-40B4-BE49-F238E27FC236}">
                <a16:creationId xmlns:a16="http://schemas.microsoft.com/office/drawing/2014/main" id="{974659C5-0E7A-4E65-ABC8-0823E0B69F4E}"/>
              </a:ext>
            </a:extLst>
          </p:cNvPr>
          <p:cNvCxnSpPr>
            <a:cxnSpLocks/>
          </p:cNvCxnSpPr>
          <p:nvPr/>
        </p:nvCxnSpPr>
        <p:spPr>
          <a:xfrm>
            <a:off x="8427297" y="1894919"/>
            <a:ext cx="398048" cy="2125737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วงรี 15">
            <a:extLst>
              <a:ext uri="{FF2B5EF4-FFF2-40B4-BE49-F238E27FC236}">
                <a16:creationId xmlns:a16="http://schemas.microsoft.com/office/drawing/2014/main" id="{9DB974CD-EC67-4301-BECC-F588833B8E6C}"/>
              </a:ext>
            </a:extLst>
          </p:cNvPr>
          <p:cNvSpPr/>
          <p:nvPr/>
        </p:nvSpPr>
        <p:spPr>
          <a:xfrm>
            <a:off x="4776901" y="3060482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17" name="ตัวเชื่อมต่อตรง 16">
            <a:extLst>
              <a:ext uri="{FF2B5EF4-FFF2-40B4-BE49-F238E27FC236}">
                <a16:creationId xmlns:a16="http://schemas.microsoft.com/office/drawing/2014/main" id="{F4E56377-F009-47C1-A73A-EFBBD30D80DD}"/>
              </a:ext>
            </a:extLst>
          </p:cNvPr>
          <p:cNvCxnSpPr>
            <a:cxnSpLocks/>
          </p:cNvCxnSpPr>
          <p:nvPr/>
        </p:nvCxnSpPr>
        <p:spPr>
          <a:xfrm flipV="1">
            <a:off x="5304382" y="2892560"/>
            <a:ext cx="278118" cy="267337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วงรี 17">
            <a:extLst>
              <a:ext uri="{FF2B5EF4-FFF2-40B4-BE49-F238E27FC236}">
                <a16:creationId xmlns:a16="http://schemas.microsoft.com/office/drawing/2014/main" id="{2B713FF4-8031-4972-AAFF-79253F208E0D}"/>
              </a:ext>
            </a:extLst>
          </p:cNvPr>
          <p:cNvSpPr/>
          <p:nvPr/>
        </p:nvSpPr>
        <p:spPr>
          <a:xfrm>
            <a:off x="10832777" y="2927854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19" name="ตัวเชื่อมต่อตรง 18">
            <a:extLst>
              <a:ext uri="{FF2B5EF4-FFF2-40B4-BE49-F238E27FC236}">
                <a16:creationId xmlns:a16="http://schemas.microsoft.com/office/drawing/2014/main" id="{1BAF019B-89CD-405C-BBD5-548FB0B32DD3}"/>
              </a:ext>
            </a:extLst>
          </p:cNvPr>
          <p:cNvCxnSpPr>
            <a:cxnSpLocks/>
          </p:cNvCxnSpPr>
          <p:nvPr/>
        </p:nvCxnSpPr>
        <p:spPr>
          <a:xfrm>
            <a:off x="11103777" y="3515253"/>
            <a:ext cx="0" cy="48485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5B79261A-CC0D-46D1-87DA-B5AF9B5037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1"/>
          <a:stretch/>
        </p:blipFill>
        <p:spPr>
          <a:xfrm>
            <a:off x="5385108" y="4007508"/>
            <a:ext cx="6305730" cy="1858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1" name="ตัวเชื่อมต่อตรง 20">
            <a:extLst>
              <a:ext uri="{FF2B5EF4-FFF2-40B4-BE49-F238E27FC236}">
                <a16:creationId xmlns:a16="http://schemas.microsoft.com/office/drawing/2014/main" id="{41160154-1B63-4959-8084-E1C02856E466}"/>
              </a:ext>
            </a:extLst>
          </p:cNvPr>
          <p:cNvCxnSpPr>
            <a:cxnSpLocks/>
          </p:cNvCxnSpPr>
          <p:nvPr/>
        </p:nvCxnSpPr>
        <p:spPr>
          <a:xfrm flipV="1">
            <a:off x="11137682" y="5412002"/>
            <a:ext cx="278118" cy="267337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วงรี 19">
            <a:extLst>
              <a:ext uri="{FF2B5EF4-FFF2-40B4-BE49-F238E27FC236}">
                <a16:creationId xmlns:a16="http://schemas.microsoft.com/office/drawing/2014/main" id="{F427F08B-A95B-4EC8-A64D-A29E2E71E46D}"/>
              </a:ext>
            </a:extLst>
          </p:cNvPr>
          <p:cNvSpPr/>
          <p:nvPr/>
        </p:nvSpPr>
        <p:spPr>
          <a:xfrm>
            <a:off x="9377801" y="4966685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22" name="วงรี 21">
            <a:extLst>
              <a:ext uri="{FF2B5EF4-FFF2-40B4-BE49-F238E27FC236}">
                <a16:creationId xmlns:a16="http://schemas.microsoft.com/office/drawing/2014/main" id="{D6CAC124-CF64-4860-A0C6-A2BF3D895055}"/>
              </a:ext>
            </a:extLst>
          </p:cNvPr>
          <p:cNvSpPr/>
          <p:nvPr/>
        </p:nvSpPr>
        <p:spPr>
          <a:xfrm>
            <a:off x="10734741" y="5646883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23" name="ตัวเชื่อมต่อตรง 22">
            <a:extLst>
              <a:ext uri="{FF2B5EF4-FFF2-40B4-BE49-F238E27FC236}">
                <a16:creationId xmlns:a16="http://schemas.microsoft.com/office/drawing/2014/main" id="{A2F5AAA4-725A-43CE-9C3A-CEB30553F125}"/>
              </a:ext>
            </a:extLst>
          </p:cNvPr>
          <p:cNvCxnSpPr>
            <a:cxnSpLocks/>
          </p:cNvCxnSpPr>
          <p:nvPr/>
        </p:nvCxnSpPr>
        <p:spPr>
          <a:xfrm flipV="1">
            <a:off x="9878776" y="4700635"/>
            <a:ext cx="278118" cy="267337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9A8F99FA-48BA-4FFC-9FE2-4B5008ABD7AD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2749915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ED38D56-FDAA-431D-B29E-9474A883C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906" y="1372551"/>
            <a:ext cx="7537269" cy="4237645"/>
          </a:xfrm>
          <a:prstGeom prst="rect">
            <a:avLst/>
          </a:prstGeom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1EEED34B-765B-45DF-A602-6CC2D83900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2817" y="3406625"/>
            <a:ext cx="2665665" cy="268059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65338AE-6104-4BEA-A949-EE60E71E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29" y="259183"/>
            <a:ext cx="4364814" cy="8763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5.8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การแทรกภาพ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35E2EF-F310-458E-86E8-2C29EF49B7C6}"/>
              </a:ext>
            </a:extLst>
          </p:cNvPr>
          <p:cNvSpPr txBox="1">
            <a:spLocks/>
          </p:cNvSpPr>
          <p:nvPr/>
        </p:nvSpPr>
        <p:spPr>
          <a:xfrm>
            <a:off x="336825" y="1135483"/>
            <a:ext cx="3848768" cy="5291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เอกสารและสิ่งพิมพ์อาจจะต้องมีภาพประกอบเพื่อให้เกิดความสมบูรณ์ การแทรกภาพลงในเอกสารจึงเป็นสิ่งสำคัญและโปรแกรมไมโครซอฟต์เวิร์ดได้สร้างวิธีการแทรกภาพไว้ดังนี้</a:t>
            </a:r>
          </a:p>
          <a:p>
            <a:pPr marL="457200" indent="-457200">
              <a:buAutoNum type="arabicPeriod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คลิกเมาส์กำหนดตำแหน่งที่ต้องการแทรกภาพ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AutoNum type="arabicPeriod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เลือกเมนู  “แทรก”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AutoNum type="arabicPeriod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เลือกรายการ “รูปภาพ” 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AutoNum type="arabicPeriod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เลือกแหล่งเก็บภาพที่ต้องการ กรณีนี้เลือก “อุปกรณ์นี้”</a:t>
            </a:r>
          </a:p>
          <a:p>
            <a:pPr marL="0" indent="0" algn="thaiDist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C290299F-2D52-49BB-B171-14E86EADAF9D}"/>
              </a:ext>
            </a:extLst>
          </p:cNvPr>
          <p:cNvSpPr/>
          <p:nvPr/>
        </p:nvSpPr>
        <p:spPr>
          <a:xfrm>
            <a:off x="4943464" y="1592454"/>
            <a:ext cx="972427" cy="10399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2" name="ตัวเชื่อมต่อตรง 11">
            <a:extLst>
              <a:ext uri="{FF2B5EF4-FFF2-40B4-BE49-F238E27FC236}">
                <a16:creationId xmlns:a16="http://schemas.microsoft.com/office/drawing/2014/main" id="{974659C5-0E7A-4E65-ABC8-0823E0B69F4E}"/>
              </a:ext>
            </a:extLst>
          </p:cNvPr>
          <p:cNvCxnSpPr>
            <a:cxnSpLocks/>
          </p:cNvCxnSpPr>
          <p:nvPr/>
        </p:nvCxnSpPr>
        <p:spPr>
          <a:xfrm>
            <a:off x="6030461" y="2366131"/>
            <a:ext cx="1972356" cy="1062869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วงรี 15">
            <a:extLst>
              <a:ext uri="{FF2B5EF4-FFF2-40B4-BE49-F238E27FC236}">
                <a16:creationId xmlns:a16="http://schemas.microsoft.com/office/drawing/2014/main" id="{9DB974CD-EC67-4301-BECC-F588833B8E6C}"/>
              </a:ext>
            </a:extLst>
          </p:cNvPr>
          <p:cNvSpPr/>
          <p:nvPr/>
        </p:nvSpPr>
        <p:spPr>
          <a:xfrm>
            <a:off x="5109001" y="3683938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17" name="ตัวเชื่อมต่อตรง 16">
            <a:extLst>
              <a:ext uri="{FF2B5EF4-FFF2-40B4-BE49-F238E27FC236}">
                <a16:creationId xmlns:a16="http://schemas.microsoft.com/office/drawing/2014/main" id="{F4E56377-F009-47C1-A73A-EFBBD30D80DD}"/>
              </a:ext>
            </a:extLst>
          </p:cNvPr>
          <p:cNvCxnSpPr>
            <a:cxnSpLocks/>
          </p:cNvCxnSpPr>
          <p:nvPr/>
        </p:nvCxnSpPr>
        <p:spPr>
          <a:xfrm flipV="1">
            <a:off x="8213066" y="5485449"/>
            <a:ext cx="515038" cy="495484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วงรี 17">
            <a:extLst>
              <a:ext uri="{FF2B5EF4-FFF2-40B4-BE49-F238E27FC236}">
                <a16:creationId xmlns:a16="http://schemas.microsoft.com/office/drawing/2014/main" id="{2B713FF4-8031-4972-AAFF-79253F208E0D}"/>
              </a:ext>
            </a:extLst>
          </p:cNvPr>
          <p:cNvSpPr/>
          <p:nvPr/>
        </p:nvSpPr>
        <p:spPr>
          <a:xfrm>
            <a:off x="8352125" y="2571165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19" name="ตัวเชื่อมต่อตรง 18">
            <a:extLst>
              <a:ext uri="{FF2B5EF4-FFF2-40B4-BE49-F238E27FC236}">
                <a16:creationId xmlns:a16="http://schemas.microsoft.com/office/drawing/2014/main" id="{1BAF019B-89CD-405C-BBD5-548FB0B32DD3}"/>
              </a:ext>
            </a:extLst>
          </p:cNvPr>
          <p:cNvCxnSpPr>
            <a:cxnSpLocks/>
          </p:cNvCxnSpPr>
          <p:nvPr/>
        </p:nvCxnSpPr>
        <p:spPr>
          <a:xfrm>
            <a:off x="8623125" y="3114809"/>
            <a:ext cx="0" cy="48485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>
            <a:extLst>
              <a:ext uri="{FF2B5EF4-FFF2-40B4-BE49-F238E27FC236}">
                <a16:creationId xmlns:a16="http://schemas.microsoft.com/office/drawing/2014/main" id="{41160154-1B63-4959-8084-E1C02856E466}"/>
              </a:ext>
            </a:extLst>
          </p:cNvPr>
          <p:cNvCxnSpPr>
            <a:cxnSpLocks/>
          </p:cNvCxnSpPr>
          <p:nvPr/>
        </p:nvCxnSpPr>
        <p:spPr>
          <a:xfrm flipV="1">
            <a:off x="8086540" y="4610535"/>
            <a:ext cx="494529" cy="36964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วงรี 19">
            <a:extLst>
              <a:ext uri="{FF2B5EF4-FFF2-40B4-BE49-F238E27FC236}">
                <a16:creationId xmlns:a16="http://schemas.microsoft.com/office/drawing/2014/main" id="{F427F08B-A95B-4EC8-A64D-A29E2E71E46D}"/>
              </a:ext>
            </a:extLst>
          </p:cNvPr>
          <p:cNvSpPr/>
          <p:nvPr/>
        </p:nvSpPr>
        <p:spPr>
          <a:xfrm>
            <a:off x="7601742" y="4795355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22" name="วงรี 21">
            <a:extLst>
              <a:ext uri="{FF2B5EF4-FFF2-40B4-BE49-F238E27FC236}">
                <a16:creationId xmlns:a16="http://schemas.microsoft.com/office/drawing/2014/main" id="{D6CAC124-CF64-4860-A0C6-A2BF3D895055}"/>
              </a:ext>
            </a:extLst>
          </p:cNvPr>
          <p:cNvSpPr/>
          <p:nvPr/>
        </p:nvSpPr>
        <p:spPr>
          <a:xfrm>
            <a:off x="7731817" y="5876242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23" name="ตัวเชื่อมต่อตรง 22">
            <a:extLst>
              <a:ext uri="{FF2B5EF4-FFF2-40B4-BE49-F238E27FC236}">
                <a16:creationId xmlns:a16="http://schemas.microsoft.com/office/drawing/2014/main" id="{A2F5AAA4-725A-43CE-9C3A-CEB30553F125}"/>
              </a:ext>
            </a:extLst>
          </p:cNvPr>
          <p:cNvCxnSpPr>
            <a:cxnSpLocks/>
          </p:cNvCxnSpPr>
          <p:nvPr/>
        </p:nvCxnSpPr>
        <p:spPr>
          <a:xfrm flipV="1">
            <a:off x="5541528" y="3508061"/>
            <a:ext cx="278118" cy="267337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280BC44E-256D-4B71-95AB-BF49DFC9CFF9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18260861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5AE50792-AC76-4D11-BCCF-7C2FFD653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016" y="1262523"/>
            <a:ext cx="7611020" cy="427910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35E2EF-F310-458E-86E8-2C29EF49B7C6}"/>
              </a:ext>
            </a:extLst>
          </p:cNvPr>
          <p:cNvSpPr txBox="1">
            <a:spLocks/>
          </p:cNvSpPr>
          <p:nvPr/>
        </p:nvSpPr>
        <p:spPr>
          <a:xfrm>
            <a:off x="355438" y="2026579"/>
            <a:ext cx="3848768" cy="2688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thaiDist">
              <a:buFont typeface="+mj-lt"/>
              <a:buAutoNum type="arabicPeriod" startAt="5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เลือกแหล่งที่เก็บภาพที่ต้องการแทรก เช่น 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โฟเดอร์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“รูปภาพ”</a:t>
            </a:r>
          </a:p>
          <a:p>
            <a:pPr marL="457200" indent="-457200" algn="thaiDist">
              <a:buFont typeface="+mj-lt"/>
              <a:buAutoNum type="arabicPeriod" startAt="5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เลือกภาพที่ต้องการแทรก</a:t>
            </a:r>
          </a:p>
          <a:p>
            <a:pPr marL="457200" indent="-457200" algn="thaiDist">
              <a:buFont typeface="+mj-lt"/>
              <a:buAutoNum type="arabicPeriod" startAt="5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คลิกปุ่ม “แทรก”</a:t>
            </a:r>
          </a:p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C290299F-2D52-49BB-B171-14E86EADAF9D}"/>
              </a:ext>
            </a:extLst>
          </p:cNvPr>
          <p:cNvSpPr/>
          <p:nvPr/>
        </p:nvSpPr>
        <p:spPr>
          <a:xfrm>
            <a:off x="4407575" y="1531256"/>
            <a:ext cx="784646" cy="19768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วงรี 17">
            <a:extLst>
              <a:ext uri="{FF2B5EF4-FFF2-40B4-BE49-F238E27FC236}">
                <a16:creationId xmlns:a16="http://schemas.microsoft.com/office/drawing/2014/main" id="{2B713FF4-8031-4972-AAFF-79253F208E0D}"/>
              </a:ext>
            </a:extLst>
          </p:cNvPr>
          <p:cNvSpPr/>
          <p:nvPr/>
        </p:nvSpPr>
        <p:spPr>
          <a:xfrm>
            <a:off x="6931791" y="2026579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19" name="ตัวเชื่อมต่อตรง 18">
            <a:extLst>
              <a:ext uri="{FF2B5EF4-FFF2-40B4-BE49-F238E27FC236}">
                <a16:creationId xmlns:a16="http://schemas.microsoft.com/office/drawing/2014/main" id="{1BAF019B-89CD-405C-BBD5-548FB0B32DD3}"/>
              </a:ext>
            </a:extLst>
          </p:cNvPr>
          <p:cNvCxnSpPr>
            <a:cxnSpLocks/>
          </p:cNvCxnSpPr>
          <p:nvPr/>
        </p:nvCxnSpPr>
        <p:spPr>
          <a:xfrm flipH="1">
            <a:off x="5192220" y="1514044"/>
            <a:ext cx="349308" cy="190065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>
            <a:extLst>
              <a:ext uri="{FF2B5EF4-FFF2-40B4-BE49-F238E27FC236}">
                <a16:creationId xmlns:a16="http://schemas.microsoft.com/office/drawing/2014/main" id="{41160154-1B63-4959-8084-E1C02856E466}"/>
              </a:ext>
            </a:extLst>
          </p:cNvPr>
          <p:cNvCxnSpPr>
            <a:cxnSpLocks/>
            <a:stCxn id="22" idx="3"/>
          </p:cNvCxnSpPr>
          <p:nvPr/>
        </p:nvCxnSpPr>
        <p:spPr>
          <a:xfrm flipH="1">
            <a:off x="7426321" y="3473289"/>
            <a:ext cx="126844" cy="20581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วงรี 19">
            <a:extLst>
              <a:ext uri="{FF2B5EF4-FFF2-40B4-BE49-F238E27FC236}">
                <a16:creationId xmlns:a16="http://schemas.microsoft.com/office/drawing/2014/main" id="{F427F08B-A95B-4EC8-A64D-A29E2E71E46D}"/>
              </a:ext>
            </a:extLst>
          </p:cNvPr>
          <p:cNvSpPr/>
          <p:nvPr/>
        </p:nvSpPr>
        <p:spPr>
          <a:xfrm>
            <a:off x="5462256" y="1048706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22" name="วงรี 21">
            <a:extLst>
              <a:ext uri="{FF2B5EF4-FFF2-40B4-BE49-F238E27FC236}">
                <a16:creationId xmlns:a16="http://schemas.microsoft.com/office/drawing/2014/main" id="{D6CAC124-CF64-4860-A0C6-A2BF3D895055}"/>
              </a:ext>
            </a:extLst>
          </p:cNvPr>
          <p:cNvSpPr/>
          <p:nvPr/>
        </p:nvSpPr>
        <p:spPr>
          <a:xfrm>
            <a:off x="7473791" y="3026693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7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23" name="ตัวเชื่อมต่อตรง 22">
            <a:extLst>
              <a:ext uri="{FF2B5EF4-FFF2-40B4-BE49-F238E27FC236}">
                <a16:creationId xmlns:a16="http://schemas.microsoft.com/office/drawing/2014/main" id="{A2F5AAA4-725A-43CE-9C3A-CEB30553F125}"/>
              </a:ext>
            </a:extLst>
          </p:cNvPr>
          <p:cNvCxnSpPr>
            <a:cxnSpLocks/>
            <a:stCxn id="18" idx="3"/>
          </p:cNvCxnSpPr>
          <p:nvPr/>
        </p:nvCxnSpPr>
        <p:spPr>
          <a:xfrm flipH="1">
            <a:off x="6525053" y="2473175"/>
            <a:ext cx="486112" cy="29072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31A8FDD9-6F09-44D1-925E-BD8680D515DE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4068050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โปรแกรมประมวลผลคำ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โปรแกรมประมวลผลคำ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Word Processer) 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หรือเรียกกันว่า  โปรแกรมเวิร์ด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โปรเซส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ชิ่ง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Word Processing)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เป็นโปรแกรมที่เน้นการจัดพิมพ์เอกสาร  ปัจจุบันนิยมใช้โปรแกรมไมโครซอ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ต์ฟ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เวิร์ด  ซึ่งเป็นโปรแกรมประมวลผลคำแบบพิเศษ  ช่วยให้สร้างเอกสารแบบมืออาชีพอย่างมีประสิทธิภาพและประหยัด เช่น เหมาะกับงานด้านพิมพ์เอกสารทุกชนิด  สามารถพิมพ์เอกสารออกมาเป็นชุด ๆ ซึ่งเอกสารเป็นจดหมาย  บันทึกข้อความ  รายงาน  บทความ  ประวัติย่อ ฯลฯ  และยังสามารถตรวจสอบ  ทบทวน  แก้ไข ปรับปรุง   ความถูกต้องในการพิมพ์เอกสารได้อย่างง่ายดาย  สามารถตรวจสอบ  สะกดคำ  และหลักไวยากรณ์  เพิ่มตารางเพิ่มกราฟิกในเอกสารได้อย่างง่ายดาย  หรือเพิ่มเติมเอกสารได้ตลอดเวลา  สามารถใช้ลักษณะการพิมพ์ด้วยคอมพิวเตอร์แบบตั้งโต๊ะ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Desktop Publishing)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เพื่อสร้างโบชัวร์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Brochures)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ด้านสื่อโฆษณา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Advertisements)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และจดหมายข่าว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Newsletters)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ได้ด้วย</a:t>
            </a:r>
          </a:p>
          <a:p>
            <a:pPr marL="0" indent="0" algn="thaiDist">
              <a:buNone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5615CE29-41C8-48F3-B61F-C13603791006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1614127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9905BB4C-8819-4543-A82F-5FE8F49F2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274" y="1301374"/>
            <a:ext cx="7420067" cy="417175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35E2EF-F310-458E-86E8-2C29EF49B7C6}"/>
              </a:ext>
            </a:extLst>
          </p:cNvPr>
          <p:cNvSpPr txBox="1">
            <a:spLocks/>
          </p:cNvSpPr>
          <p:nvPr/>
        </p:nvSpPr>
        <p:spPr>
          <a:xfrm>
            <a:off x="355438" y="633126"/>
            <a:ext cx="3848768" cy="46454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buFont typeface="Wingdings" panose="05000000000000000000" pitchFamily="2" charset="2"/>
              <a:buChar char="q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การจัดรูปแบบภาพ มีเครื่องมือที่ช่วยในการทำงานที่หลากหลาย โดยพื้นฐานจะมีคำสั่งดังนี้</a:t>
            </a:r>
          </a:p>
          <a:p>
            <a:pPr marL="0" indent="0" algn="thaiDist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ย่อขยาย  หมุนภาพ กลับด้าน เปลี่ยนสี ใส่กรอบ รวมถึงการเลือกบางส่วนของภาพด้วยเครื่องมือ ครอบตัดเป็นต้น ซึ่งคำสั่งทั้งหมดจะอยู่ในแถบ “เครื่องมือการวาด” </a:t>
            </a:r>
          </a:p>
          <a:p>
            <a:pPr marL="0" indent="0" algn="thaiDist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ก่อนอื่นใด การจำกระทำสิ่งใดกับภาพได้นั้น ผู้เรียนจะต้องเลือกภาพด้วยการคลิกเมาส์ซ้ายที่ภาพนั้นเสียก่อน</a:t>
            </a:r>
          </a:p>
          <a:p>
            <a:pPr marL="0" indent="0" algn="thaiDist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</a:p>
        </p:txBody>
      </p:sp>
      <p:cxnSp>
        <p:nvCxnSpPr>
          <p:cNvPr id="21" name="ตัวเชื่อมต่อตรง 20">
            <a:extLst>
              <a:ext uri="{FF2B5EF4-FFF2-40B4-BE49-F238E27FC236}">
                <a16:creationId xmlns:a16="http://schemas.microsoft.com/office/drawing/2014/main" id="{41160154-1B63-4959-8084-E1C02856E466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8825345" y="2849130"/>
            <a:ext cx="332510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8700C3EB-7264-4FC2-801F-21FABB474E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994"/>
          <a:stretch/>
        </p:blipFill>
        <p:spPr>
          <a:xfrm>
            <a:off x="669982" y="4917903"/>
            <a:ext cx="11066772" cy="1306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DE3C7014-BB3C-498D-AB20-5C080BE46375}"/>
              </a:ext>
            </a:extLst>
          </p:cNvPr>
          <p:cNvSpPr txBox="1"/>
          <p:nvPr/>
        </p:nvSpPr>
        <p:spPr>
          <a:xfrm>
            <a:off x="9157855" y="2649075"/>
            <a:ext cx="96823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ย่อ/ขยาย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17F6E0C6-A7A0-4F68-AA6F-79F5CC0CECF1}"/>
              </a:ext>
            </a:extLst>
          </p:cNvPr>
          <p:cNvSpPr txBox="1"/>
          <p:nvPr/>
        </p:nvSpPr>
        <p:spPr>
          <a:xfrm>
            <a:off x="9157855" y="2947548"/>
            <a:ext cx="285043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ให้สัญลักษณ์ เมาส์เปลี่ยนเป็นลูกศร</a:t>
            </a: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EE52841D-339D-4F8E-9401-1A42AB6C076F}"/>
              </a:ext>
            </a:extLst>
          </p:cNvPr>
          <p:cNvSpPr txBox="1"/>
          <p:nvPr/>
        </p:nvSpPr>
        <p:spPr>
          <a:xfrm>
            <a:off x="7161778" y="1528794"/>
            <a:ext cx="207305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หมุนภาพ ให้สัญลักษณ์ เมาส์เปลี่ยนเป็นลูกศรหมุน</a:t>
            </a:r>
          </a:p>
        </p:txBody>
      </p:sp>
      <p:cxnSp>
        <p:nvCxnSpPr>
          <p:cNvPr id="25" name="ตัวเชื่อมต่อตรง 24">
            <a:extLst>
              <a:ext uri="{FF2B5EF4-FFF2-40B4-BE49-F238E27FC236}">
                <a16:creationId xmlns:a16="http://schemas.microsoft.com/office/drawing/2014/main" id="{56A02015-0F0B-44D6-8E1E-C71BCA178135}"/>
              </a:ext>
            </a:extLst>
          </p:cNvPr>
          <p:cNvCxnSpPr>
            <a:cxnSpLocks/>
          </p:cNvCxnSpPr>
          <p:nvPr/>
        </p:nvCxnSpPr>
        <p:spPr>
          <a:xfrm>
            <a:off x="7313561" y="2236680"/>
            <a:ext cx="192479" cy="398641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400A2CC7-B13B-434A-8B23-5D3F77918638}"/>
              </a:ext>
            </a:extLst>
          </p:cNvPr>
          <p:cNvSpPr txBox="1"/>
          <p:nvPr/>
        </p:nvSpPr>
        <p:spPr>
          <a:xfrm>
            <a:off x="9171425" y="6044546"/>
            <a:ext cx="96823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กลับด้าน</a:t>
            </a: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DCECE149-53DB-40A5-9F6D-3C677735725B}"/>
              </a:ext>
            </a:extLst>
          </p:cNvPr>
          <p:cNvSpPr txBox="1"/>
          <p:nvPr/>
        </p:nvSpPr>
        <p:spPr>
          <a:xfrm>
            <a:off x="10139664" y="4216094"/>
            <a:ext cx="20523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ครอบ/เลือกภาพบางส่วน</a:t>
            </a:r>
          </a:p>
        </p:txBody>
      </p:sp>
      <p:cxnSp>
        <p:nvCxnSpPr>
          <p:cNvPr id="30" name="ตัวเชื่อมต่อตรง 29">
            <a:extLst>
              <a:ext uri="{FF2B5EF4-FFF2-40B4-BE49-F238E27FC236}">
                <a16:creationId xmlns:a16="http://schemas.microsoft.com/office/drawing/2014/main" id="{496ADCE7-9621-4822-80C2-59B6B98E856C}"/>
              </a:ext>
            </a:extLst>
          </p:cNvPr>
          <p:cNvCxnSpPr>
            <a:cxnSpLocks/>
          </p:cNvCxnSpPr>
          <p:nvPr/>
        </p:nvCxnSpPr>
        <p:spPr>
          <a:xfrm flipV="1">
            <a:off x="9977523" y="5897275"/>
            <a:ext cx="0" cy="187537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ตัวเชื่อมต่อตรง 31">
            <a:extLst>
              <a:ext uri="{FF2B5EF4-FFF2-40B4-BE49-F238E27FC236}">
                <a16:creationId xmlns:a16="http://schemas.microsoft.com/office/drawing/2014/main" id="{67B35718-235E-419B-95B5-9947A444CDAE}"/>
              </a:ext>
            </a:extLst>
          </p:cNvPr>
          <p:cNvCxnSpPr>
            <a:cxnSpLocks/>
          </p:cNvCxnSpPr>
          <p:nvPr/>
        </p:nvCxnSpPr>
        <p:spPr>
          <a:xfrm>
            <a:off x="10393160" y="4818262"/>
            <a:ext cx="0" cy="84830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FC55EEBD-C839-4C96-ACAE-5A0EA7BF37F0}"/>
              </a:ext>
            </a:extLst>
          </p:cNvPr>
          <p:cNvSpPr txBox="1"/>
          <p:nvPr/>
        </p:nvSpPr>
        <p:spPr>
          <a:xfrm>
            <a:off x="4799898" y="6276860"/>
            <a:ext cx="15039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สไตล์หรือใส่กรอบ</a:t>
            </a: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C290299F-2D52-49BB-B171-14E86EADAF9D}"/>
              </a:ext>
            </a:extLst>
          </p:cNvPr>
          <p:cNvSpPr/>
          <p:nvPr/>
        </p:nvSpPr>
        <p:spPr>
          <a:xfrm>
            <a:off x="3366657" y="5473125"/>
            <a:ext cx="3352798" cy="7517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577DF5CE-CC97-4946-9DC8-A44A25C3A78D}"/>
              </a:ext>
            </a:extLst>
          </p:cNvPr>
          <p:cNvSpPr txBox="1"/>
          <p:nvPr/>
        </p:nvSpPr>
        <p:spPr>
          <a:xfrm>
            <a:off x="867795" y="4775688"/>
            <a:ext cx="19528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ปรับเรื่อง สี/แสง/เอปเฟค</a:t>
            </a:r>
          </a:p>
        </p:txBody>
      </p:sp>
      <p:sp>
        <p:nvSpPr>
          <p:cNvPr id="35" name="สี่เหลี่ยมผืนผ้า 34">
            <a:extLst>
              <a:ext uri="{FF2B5EF4-FFF2-40B4-BE49-F238E27FC236}">
                <a16:creationId xmlns:a16="http://schemas.microsoft.com/office/drawing/2014/main" id="{CD4F8076-877F-4279-A928-CBF5D07E6420}"/>
              </a:ext>
            </a:extLst>
          </p:cNvPr>
          <p:cNvSpPr/>
          <p:nvPr/>
        </p:nvSpPr>
        <p:spPr>
          <a:xfrm>
            <a:off x="669982" y="5435722"/>
            <a:ext cx="1740709" cy="7517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36" name="ตัวเชื่อมต่อตรง 35">
            <a:extLst>
              <a:ext uri="{FF2B5EF4-FFF2-40B4-BE49-F238E27FC236}">
                <a16:creationId xmlns:a16="http://schemas.microsoft.com/office/drawing/2014/main" id="{A7575E4F-78B3-470D-9AB7-314DA8BEFEE2}"/>
              </a:ext>
            </a:extLst>
          </p:cNvPr>
          <p:cNvCxnSpPr>
            <a:cxnSpLocks/>
          </p:cNvCxnSpPr>
          <p:nvPr/>
        </p:nvCxnSpPr>
        <p:spPr>
          <a:xfrm>
            <a:off x="1109748" y="5122249"/>
            <a:ext cx="0" cy="260589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>
            <a:extLst>
              <a:ext uri="{FF2B5EF4-FFF2-40B4-BE49-F238E27FC236}">
                <a16:creationId xmlns:a16="http://schemas.microsoft.com/office/drawing/2014/main" id="{87FDD857-042E-48D4-B90A-09AF202ED974}"/>
              </a:ext>
            </a:extLst>
          </p:cNvPr>
          <p:cNvCxnSpPr>
            <a:cxnSpLocks/>
          </p:cNvCxnSpPr>
          <p:nvPr/>
        </p:nvCxnSpPr>
        <p:spPr>
          <a:xfrm flipV="1">
            <a:off x="4763266" y="6289378"/>
            <a:ext cx="0" cy="187537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AEF34B93-B2C4-4340-B0EA-C9583CB3F056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24829658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ชื่อเรื่อง 11">
            <a:extLst>
              <a:ext uri="{FF2B5EF4-FFF2-40B4-BE49-F238E27FC236}">
                <a16:creationId xmlns:a16="http://schemas.microsoft.com/office/drawing/2014/main" id="{74793F09-EAD3-41CC-BEE9-6C7994C99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48" y="280206"/>
            <a:ext cx="9274628" cy="87584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5.9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การบันทึกเอกสาร</a:t>
            </a:r>
          </a:p>
        </p:txBody>
      </p:sp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EC8FBCF3-63C1-4777-89ED-9DFECFFCB5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389" b="37094"/>
          <a:stretch/>
        </p:blipFill>
        <p:spPr>
          <a:xfrm>
            <a:off x="4529546" y="718129"/>
            <a:ext cx="3338478" cy="431409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CC1AE4B0-8A78-44F5-B5A3-1B6612BBB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594" y="2263702"/>
            <a:ext cx="5085916" cy="4314092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03176CE-ED16-415D-A859-5E2B53EAA88C}"/>
              </a:ext>
            </a:extLst>
          </p:cNvPr>
          <p:cNvSpPr txBox="1">
            <a:spLocks/>
          </p:cNvSpPr>
          <p:nvPr/>
        </p:nvSpPr>
        <p:spPr>
          <a:xfrm>
            <a:off x="501163" y="1135484"/>
            <a:ext cx="3848768" cy="52914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การจัดเก็บเอกสารของ 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Word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สามารถเข้าสู่คำสั่งบันทึกได้จากเมนู ไฟล์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โดยสามารถเลือกใช้คำสั่งบันทึก หรือบันทึกเป็น ได้ทั้ง 2 แบบ ถ้าเคยบันทึกมาก่อนระบบจะบันทึกตามชื่อเดิมอีกครั้ง แต่ถ้าไม่เคยบันทึก คำสั่งบันทึกเป็น ระบบจะกำหนดให้ตั้งชื่อไฟล์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สามารถทำได้ดังนี้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จากเมนูไฟล์ เลือก “บันทึกหรือบันทึกเป็น”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เลือกแหล่งบันทึก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โฟล์เดอร์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ที่จะเก็บไฟล์ 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ตั้งชื่อไฟล์ที่เหมะสม 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คลิกปุ่ม “บันทึก” </a:t>
            </a:r>
          </a:p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</a:p>
        </p:txBody>
      </p:sp>
      <p:cxnSp>
        <p:nvCxnSpPr>
          <p:cNvPr id="29" name="ตัวเชื่อมต่อตรง 28">
            <a:extLst>
              <a:ext uri="{FF2B5EF4-FFF2-40B4-BE49-F238E27FC236}">
                <a16:creationId xmlns:a16="http://schemas.microsoft.com/office/drawing/2014/main" id="{AEBBE1BD-5B31-4912-9BEF-4E72B09DB0E4}"/>
              </a:ext>
            </a:extLst>
          </p:cNvPr>
          <p:cNvCxnSpPr>
            <a:cxnSpLocks/>
          </p:cNvCxnSpPr>
          <p:nvPr/>
        </p:nvCxnSpPr>
        <p:spPr>
          <a:xfrm flipH="1">
            <a:off x="10530435" y="6077803"/>
            <a:ext cx="192983" cy="19830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วงรี 30">
            <a:extLst>
              <a:ext uri="{FF2B5EF4-FFF2-40B4-BE49-F238E27FC236}">
                <a16:creationId xmlns:a16="http://schemas.microsoft.com/office/drawing/2014/main" id="{FD1DE049-9124-4482-BA51-FF0A318A2FC8}"/>
              </a:ext>
            </a:extLst>
          </p:cNvPr>
          <p:cNvSpPr/>
          <p:nvPr/>
        </p:nvSpPr>
        <p:spPr>
          <a:xfrm>
            <a:off x="10626926" y="5642122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35" name="ตัวเชื่อมต่อตรง 34">
            <a:extLst>
              <a:ext uri="{FF2B5EF4-FFF2-40B4-BE49-F238E27FC236}">
                <a16:creationId xmlns:a16="http://schemas.microsoft.com/office/drawing/2014/main" id="{F4B4A0F2-3A82-4BA9-BC3B-94E9DC3CE14C}"/>
              </a:ext>
            </a:extLst>
          </p:cNvPr>
          <p:cNvCxnSpPr>
            <a:cxnSpLocks/>
          </p:cNvCxnSpPr>
          <p:nvPr/>
        </p:nvCxnSpPr>
        <p:spPr>
          <a:xfrm flipV="1">
            <a:off x="8143263" y="5364094"/>
            <a:ext cx="515038" cy="495484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วงรี 36">
            <a:extLst>
              <a:ext uri="{FF2B5EF4-FFF2-40B4-BE49-F238E27FC236}">
                <a16:creationId xmlns:a16="http://schemas.microsoft.com/office/drawing/2014/main" id="{24A19625-D548-4851-99FB-F2693963600B}"/>
              </a:ext>
            </a:extLst>
          </p:cNvPr>
          <p:cNvSpPr/>
          <p:nvPr/>
        </p:nvSpPr>
        <p:spPr>
          <a:xfrm>
            <a:off x="7622821" y="5733191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38" name="ตัวเชื่อมต่อตรง 37">
            <a:extLst>
              <a:ext uri="{FF2B5EF4-FFF2-40B4-BE49-F238E27FC236}">
                <a16:creationId xmlns:a16="http://schemas.microsoft.com/office/drawing/2014/main" id="{D902A501-31CF-4E6C-98BC-1272C54A7305}"/>
              </a:ext>
            </a:extLst>
          </p:cNvPr>
          <p:cNvCxnSpPr>
            <a:cxnSpLocks/>
            <a:stCxn id="39" idx="1"/>
          </p:cNvCxnSpPr>
          <p:nvPr/>
        </p:nvCxnSpPr>
        <p:spPr>
          <a:xfrm flipH="1" flipV="1">
            <a:off x="5307303" y="2788762"/>
            <a:ext cx="559368" cy="31872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วงรี 38">
            <a:extLst>
              <a:ext uri="{FF2B5EF4-FFF2-40B4-BE49-F238E27FC236}">
                <a16:creationId xmlns:a16="http://schemas.microsoft.com/office/drawing/2014/main" id="{95851B25-C756-44A5-92B6-B9C480D0CE30}"/>
              </a:ext>
            </a:extLst>
          </p:cNvPr>
          <p:cNvSpPr/>
          <p:nvPr/>
        </p:nvSpPr>
        <p:spPr>
          <a:xfrm>
            <a:off x="5787297" y="3030860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40" name="ตัวเชื่อมต่อตรง 39">
            <a:extLst>
              <a:ext uri="{FF2B5EF4-FFF2-40B4-BE49-F238E27FC236}">
                <a16:creationId xmlns:a16="http://schemas.microsoft.com/office/drawing/2014/main" id="{03934BCB-9581-4561-8DC6-230D78205886}"/>
              </a:ext>
            </a:extLst>
          </p:cNvPr>
          <p:cNvCxnSpPr>
            <a:cxnSpLocks/>
          </p:cNvCxnSpPr>
          <p:nvPr/>
        </p:nvCxnSpPr>
        <p:spPr>
          <a:xfrm flipH="1">
            <a:off x="6713823" y="1310620"/>
            <a:ext cx="703586" cy="33676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วงรี 40">
            <a:extLst>
              <a:ext uri="{FF2B5EF4-FFF2-40B4-BE49-F238E27FC236}">
                <a16:creationId xmlns:a16="http://schemas.microsoft.com/office/drawing/2014/main" id="{AC6DA0DD-4A4D-4A08-A982-FFFE3CF060D6}"/>
              </a:ext>
            </a:extLst>
          </p:cNvPr>
          <p:cNvSpPr/>
          <p:nvPr/>
        </p:nvSpPr>
        <p:spPr>
          <a:xfrm>
            <a:off x="7417409" y="894442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42" name="สี่เหลี่ยมผืนผ้า 41">
            <a:extLst>
              <a:ext uri="{FF2B5EF4-FFF2-40B4-BE49-F238E27FC236}">
                <a16:creationId xmlns:a16="http://schemas.microsoft.com/office/drawing/2014/main" id="{461DF731-14EA-4500-A526-034936D89D5D}"/>
              </a:ext>
            </a:extLst>
          </p:cNvPr>
          <p:cNvSpPr/>
          <p:nvPr/>
        </p:nvSpPr>
        <p:spPr>
          <a:xfrm>
            <a:off x="5761236" y="1310620"/>
            <a:ext cx="892743" cy="15849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4" name="วงรี 43">
            <a:extLst>
              <a:ext uri="{FF2B5EF4-FFF2-40B4-BE49-F238E27FC236}">
                <a16:creationId xmlns:a16="http://schemas.microsoft.com/office/drawing/2014/main" id="{0ECC5448-2262-42F1-8363-55574941281A}"/>
              </a:ext>
            </a:extLst>
          </p:cNvPr>
          <p:cNvSpPr/>
          <p:nvPr/>
        </p:nvSpPr>
        <p:spPr>
          <a:xfrm>
            <a:off x="8976584" y="1841499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47" name="ตัวเชื่อมต่อตรง 46">
            <a:extLst>
              <a:ext uri="{FF2B5EF4-FFF2-40B4-BE49-F238E27FC236}">
                <a16:creationId xmlns:a16="http://schemas.microsoft.com/office/drawing/2014/main" id="{C3E862CA-3BCB-4FC4-ABA3-A6FB269AB5E3}"/>
              </a:ext>
            </a:extLst>
          </p:cNvPr>
          <p:cNvCxnSpPr>
            <a:cxnSpLocks/>
          </p:cNvCxnSpPr>
          <p:nvPr/>
        </p:nvCxnSpPr>
        <p:spPr>
          <a:xfrm flipH="1">
            <a:off x="8321957" y="2196339"/>
            <a:ext cx="703586" cy="33676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A36E0B31-689B-47D1-9C4C-1D40AB1219BD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23203942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C715BAE2-D5E7-4CB0-8733-0C6245B1AC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542"/>
          <a:stretch/>
        </p:blipFill>
        <p:spPr>
          <a:xfrm>
            <a:off x="4858261" y="988131"/>
            <a:ext cx="7085041" cy="5422658"/>
          </a:xfrm>
          <a:prstGeom prst="rect">
            <a:avLst/>
          </a:prstGeom>
        </p:spPr>
      </p:pic>
      <p:sp>
        <p:nvSpPr>
          <p:cNvPr id="12" name="ชื่อเรื่อง 11">
            <a:extLst>
              <a:ext uri="{FF2B5EF4-FFF2-40B4-BE49-F238E27FC236}">
                <a16:creationId xmlns:a16="http://schemas.microsoft.com/office/drawing/2014/main" id="{74793F09-EAD3-41CC-BEE9-6C7994C99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48" y="280206"/>
            <a:ext cx="9274628" cy="87584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5.10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การเปิดไฟล์เอกสาร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03176CE-ED16-415D-A859-5E2B53EAA88C}"/>
              </a:ext>
            </a:extLst>
          </p:cNvPr>
          <p:cNvSpPr txBox="1">
            <a:spLocks/>
          </p:cNvSpPr>
          <p:nvPr/>
        </p:nvSpPr>
        <p:spPr>
          <a:xfrm>
            <a:off x="501163" y="1135484"/>
            <a:ext cx="4208370" cy="52914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การเปิดไฟล์เอกสารของ 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Word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มีทางเลือกหลายแนวทาง แบบค้นหาไฟล์แล้วดับเบิลคลิกที่ไฟล์ หรือจากเมนูเปิดไฟล์ สามารถเลือกได้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แนวทางดังนี้</a:t>
            </a:r>
          </a:p>
          <a:p>
            <a:pPr algn="thaiDist">
              <a:buFont typeface="Wingdings" panose="05000000000000000000" pitchFamily="2" charset="2"/>
              <a:buChar char="q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เปิดไฟล์ที่เคยทำงานมาแล้ว  การเปิดไฟล์ที่เคยทำงานมาแล้ว ไมโครซอฟต์เวิร์ดจะนำไฟล์ที่เคยทำงานมาแล้ว ไว้ในหมวดรายการล่าสุด ผู้เรียนสามารถเลือกคลิกไฟล์ที่มีชื่อที่ตนเคยทำงานก่อนหน้านี้ โดยดูจากหน้ารายการด้านขวา </a:t>
            </a:r>
          </a:p>
          <a:p>
            <a:pPr algn="thaiDist">
              <a:buFont typeface="Wingdings" panose="05000000000000000000" pitchFamily="2" charset="2"/>
              <a:buChar char="q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ค้นหาไฟล์ในแหล่งเก็บไฟล์  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จากเมนูไฟล์ เลือก “เปิด”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เลือกรายการ ล่าสุด หรือ เรียกดู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โฟล์เดอร์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ที่อยู่ของไฟล์ 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เลือกไฟล์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คลิกปุ่ม “เปิดไฟล์”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</a:p>
        </p:txBody>
      </p:sp>
      <p:cxnSp>
        <p:nvCxnSpPr>
          <p:cNvPr id="29" name="ตัวเชื่อมต่อตรง 28">
            <a:extLst>
              <a:ext uri="{FF2B5EF4-FFF2-40B4-BE49-F238E27FC236}">
                <a16:creationId xmlns:a16="http://schemas.microsoft.com/office/drawing/2014/main" id="{AEBBE1BD-5B31-4912-9BEF-4E72B09DB0E4}"/>
              </a:ext>
            </a:extLst>
          </p:cNvPr>
          <p:cNvCxnSpPr>
            <a:cxnSpLocks/>
          </p:cNvCxnSpPr>
          <p:nvPr/>
        </p:nvCxnSpPr>
        <p:spPr>
          <a:xfrm flipH="1">
            <a:off x="10530435" y="6077803"/>
            <a:ext cx="192983" cy="19830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วงรี 30">
            <a:extLst>
              <a:ext uri="{FF2B5EF4-FFF2-40B4-BE49-F238E27FC236}">
                <a16:creationId xmlns:a16="http://schemas.microsoft.com/office/drawing/2014/main" id="{FD1DE049-9124-4482-BA51-FF0A318A2FC8}"/>
              </a:ext>
            </a:extLst>
          </p:cNvPr>
          <p:cNvSpPr/>
          <p:nvPr/>
        </p:nvSpPr>
        <p:spPr>
          <a:xfrm>
            <a:off x="10626926" y="5642122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35" name="ตัวเชื่อมต่อตรง 34">
            <a:extLst>
              <a:ext uri="{FF2B5EF4-FFF2-40B4-BE49-F238E27FC236}">
                <a16:creationId xmlns:a16="http://schemas.microsoft.com/office/drawing/2014/main" id="{F4B4A0F2-3A82-4BA9-BC3B-94E9DC3CE14C}"/>
              </a:ext>
            </a:extLst>
          </p:cNvPr>
          <p:cNvCxnSpPr>
            <a:cxnSpLocks/>
          </p:cNvCxnSpPr>
          <p:nvPr/>
        </p:nvCxnSpPr>
        <p:spPr>
          <a:xfrm flipV="1">
            <a:off x="8143263" y="5364094"/>
            <a:ext cx="515038" cy="495484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วงรี 36">
            <a:extLst>
              <a:ext uri="{FF2B5EF4-FFF2-40B4-BE49-F238E27FC236}">
                <a16:creationId xmlns:a16="http://schemas.microsoft.com/office/drawing/2014/main" id="{24A19625-D548-4851-99FB-F2693963600B}"/>
              </a:ext>
            </a:extLst>
          </p:cNvPr>
          <p:cNvSpPr/>
          <p:nvPr/>
        </p:nvSpPr>
        <p:spPr>
          <a:xfrm>
            <a:off x="7622821" y="5733191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38" name="ตัวเชื่อมต่อตรง 37">
            <a:extLst>
              <a:ext uri="{FF2B5EF4-FFF2-40B4-BE49-F238E27FC236}">
                <a16:creationId xmlns:a16="http://schemas.microsoft.com/office/drawing/2014/main" id="{D902A501-31CF-4E6C-98BC-1272C54A7305}"/>
              </a:ext>
            </a:extLst>
          </p:cNvPr>
          <p:cNvCxnSpPr>
            <a:cxnSpLocks/>
            <a:stCxn id="39" idx="3"/>
          </p:cNvCxnSpPr>
          <p:nvPr/>
        </p:nvCxnSpPr>
        <p:spPr>
          <a:xfrm flipH="1">
            <a:off x="5276725" y="1960835"/>
            <a:ext cx="169470" cy="18012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วงรี 38">
            <a:extLst>
              <a:ext uri="{FF2B5EF4-FFF2-40B4-BE49-F238E27FC236}">
                <a16:creationId xmlns:a16="http://schemas.microsoft.com/office/drawing/2014/main" id="{95851B25-C756-44A5-92B6-B9C480D0CE30}"/>
              </a:ext>
            </a:extLst>
          </p:cNvPr>
          <p:cNvSpPr/>
          <p:nvPr/>
        </p:nvSpPr>
        <p:spPr>
          <a:xfrm>
            <a:off x="5376219" y="1546057"/>
            <a:ext cx="477825" cy="4859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40" name="ตัวเชื่อมต่อตรง 39">
            <a:extLst>
              <a:ext uri="{FF2B5EF4-FFF2-40B4-BE49-F238E27FC236}">
                <a16:creationId xmlns:a16="http://schemas.microsoft.com/office/drawing/2014/main" id="{03934BCB-9581-4561-8DC6-230D78205886}"/>
              </a:ext>
            </a:extLst>
          </p:cNvPr>
          <p:cNvCxnSpPr>
            <a:cxnSpLocks/>
          </p:cNvCxnSpPr>
          <p:nvPr/>
        </p:nvCxnSpPr>
        <p:spPr>
          <a:xfrm flipH="1">
            <a:off x="6978686" y="1310620"/>
            <a:ext cx="438723" cy="33075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วงรี 40">
            <a:extLst>
              <a:ext uri="{FF2B5EF4-FFF2-40B4-BE49-F238E27FC236}">
                <a16:creationId xmlns:a16="http://schemas.microsoft.com/office/drawing/2014/main" id="{AC6DA0DD-4A4D-4A08-A982-FFFE3CF060D6}"/>
              </a:ext>
            </a:extLst>
          </p:cNvPr>
          <p:cNvSpPr/>
          <p:nvPr/>
        </p:nvSpPr>
        <p:spPr>
          <a:xfrm>
            <a:off x="7417409" y="894442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42" name="สี่เหลี่ยมผืนผ้า 41">
            <a:extLst>
              <a:ext uri="{FF2B5EF4-FFF2-40B4-BE49-F238E27FC236}">
                <a16:creationId xmlns:a16="http://schemas.microsoft.com/office/drawing/2014/main" id="{461DF731-14EA-4500-A526-034936D89D5D}"/>
              </a:ext>
            </a:extLst>
          </p:cNvPr>
          <p:cNvSpPr/>
          <p:nvPr/>
        </p:nvSpPr>
        <p:spPr>
          <a:xfrm>
            <a:off x="6085943" y="1249742"/>
            <a:ext cx="892743" cy="21898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47" name="ตัวเชื่อมต่อตรง 46">
            <a:extLst>
              <a:ext uri="{FF2B5EF4-FFF2-40B4-BE49-F238E27FC236}">
                <a16:creationId xmlns:a16="http://schemas.microsoft.com/office/drawing/2014/main" id="{C3E862CA-3BCB-4FC4-ABA3-A6FB269AB5E3}"/>
              </a:ext>
            </a:extLst>
          </p:cNvPr>
          <p:cNvCxnSpPr>
            <a:cxnSpLocks/>
          </p:cNvCxnSpPr>
          <p:nvPr/>
        </p:nvCxnSpPr>
        <p:spPr>
          <a:xfrm>
            <a:off x="7901633" y="1881282"/>
            <a:ext cx="263188" cy="519358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BFAA286-8E2F-40BF-90BA-D4E65E1846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9818" y="3018423"/>
            <a:ext cx="4964756" cy="3546934"/>
          </a:xfrm>
          <a:prstGeom prst="rect">
            <a:avLst/>
          </a:prstGeom>
        </p:spPr>
      </p:pic>
      <p:cxnSp>
        <p:nvCxnSpPr>
          <p:cNvPr id="27" name="ตัวเชื่อมต่อตรง 26">
            <a:extLst>
              <a:ext uri="{FF2B5EF4-FFF2-40B4-BE49-F238E27FC236}">
                <a16:creationId xmlns:a16="http://schemas.microsoft.com/office/drawing/2014/main" id="{D7072430-3FEB-4B5C-923E-A12055374785}"/>
              </a:ext>
            </a:extLst>
          </p:cNvPr>
          <p:cNvCxnSpPr>
            <a:cxnSpLocks/>
          </p:cNvCxnSpPr>
          <p:nvPr/>
        </p:nvCxnSpPr>
        <p:spPr>
          <a:xfrm>
            <a:off x="6803265" y="3257169"/>
            <a:ext cx="819556" cy="15069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วงรี 43">
            <a:extLst>
              <a:ext uri="{FF2B5EF4-FFF2-40B4-BE49-F238E27FC236}">
                <a16:creationId xmlns:a16="http://schemas.microsoft.com/office/drawing/2014/main" id="{0ECC5448-2262-42F1-8363-55574941281A}"/>
              </a:ext>
            </a:extLst>
          </p:cNvPr>
          <p:cNvSpPr/>
          <p:nvPr/>
        </p:nvSpPr>
        <p:spPr>
          <a:xfrm>
            <a:off x="9312196" y="4645341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30" name="ตัวเชื่อมต่อตรง 29">
            <a:extLst>
              <a:ext uri="{FF2B5EF4-FFF2-40B4-BE49-F238E27FC236}">
                <a16:creationId xmlns:a16="http://schemas.microsoft.com/office/drawing/2014/main" id="{4F2874AC-DF33-4FD8-8C11-E6F9AE73E1D7}"/>
              </a:ext>
            </a:extLst>
          </p:cNvPr>
          <p:cNvCxnSpPr>
            <a:cxnSpLocks/>
          </p:cNvCxnSpPr>
          <p:nvPr/>
        </p:nvCxnSpPr>
        <p:spPr>
          <a:xfrm flipH="1" flipV="1">
            <a:off x="9092004" y="4645341"/>
            <a:ext cx="220192" cy="146549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วงรี 31">
            <a:extLst>
              <a:ext uri="{FF2B5EF4-FFF2-40B4-BE49-F238E27FC236}">
                <a16:creationId xmlns:a16="http://schemas.microsoft.com/office/drawing/2014/main" id="{CCD19A69-3C91-482B-BEEF-49272F9885B8}"/>
              </a:ext>
            </a:extLst>
          </p:cNvPr>
          <p:cNvSpPr/>
          <p:nvPr/>
        </p:nvSpPr>
        <p:spPr>
          <a:xfrm>
            <a:off x="10759287" y="5195763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33" name="ตัวเชื่อมต่อตรง 32">
            <a:extLst>
              <a:ext uri="{FF2B5EF4-FFF2-40B4-BE49-F238E27FC236}">
                <a16:creationId xmlns:a16="http://schemas.microsoft.com/office/drawing/2014/main" id="{AD329653-D52C-425D-A8A3-893C53A0ECFE}"/>
              </a:ext>
            </a:extLst>
          </p:cNvPr>
          <p:cNvCxnSpPr>
            <a:cxnSpLocks/>
          </p:cNvCxnSpPr>
          <p:nvPr/>
        </p:nvCxnSpPr>
        <p:spPr>
          <a:xfrm flipH="1">
            <a:off x="10677734" y="5733191"/>
            <a:ext cx="220192" cy="49038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CDA688AA-3CAC-48F3-9451-5EB9748F9531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39758231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FC2444FF-1B28-43B1-A06A-F85AD978D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957" y="2549705"/>
            <a:ext cx="7262046" cy="4082907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D2F792FC-CE0F-47BC-9F63-027AA21386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0428" y="581489"/>
            <a:ext cx="2631744" cy="5438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ชื่อเรื่อง 11">
            <a:extLst>
              <a:ext uri="{FF2B5EF4-FFF2-40B4-BE49-F238E27FC236}">
                <a16:creationId xmlns:a16="http://schemas.microsoft.com/office/drawing/2014/main" id="{74793F09-EAD3-41CC-BEE9-6C7994C99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48" y="280206"/>
            <a:ext cx="9274628" cy="87584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5.11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การปิดไฟล์เอกสาร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03176CE-ED16-415D-A859-5E2B53EAA88C}"/>
              </a:ext>
            </a:extLst>
          </p:cNvPr>
          <p:cNvSpPr txBox="1">
            <a:spLocks/>
          </p:cNvSpPr>
          <p:nvPr/>
        </p:nvSpPr>
        <p:spPr>
          <a:xfrm>
            <a:off x="501163" y="1135484"/>
            <a:ext cx="4066124" cy="5291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การปิดไฟล์เอกสารของ 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Word 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หมายถึงการพิมพ์งานไฟล์งานนั้นเสร็จเรียบร้อยแล้ว และไม่ต้องการใช้ในตอนนี้  หากการปิดไฟล์นั้นปิดหลังจากการใช้คำสั่งบันทึก โปรแกรมจะปิดไฟล์นั้นทันที แต่หากหลังจากการบันทึกครั้งสุดท้ายยังมีการแก้ไขงาน โปรแกรมจะขึ้นหน้าจอสอบถามว่า ต้องการบันทึกไฟล์นี้ในชื่อเดิมหรือไม่  ผู้เรียนสามารถเลือก บันทึก หรือไม่ ได้ตามความต้องการการปิดไฟล์เอกสาร จะทำคล้ายกับการปิดหน้าต่างวินโดว์โดยการคลิกที่ปุ่ม 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X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มุมบนขวาของหน้าต่างที่ต้องการปิดซึ่งวิธีนี้จะเป็นการปิดไฟล์พร้อมปิดโปรแกรม หากต้องการปิดเฉพาะไฟล์อย่างเดียว สามารถเข้าที่เมนู ไฟล์ เลือก ปิด 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8" name="ตัวเชื่อมต่อตรง 37">
            <a:extLst>
              <a:ext uri="{FF2B5EF4-FFF2-40B4-BE49-F238E27FC236}">
                <a16:creationId xmlns:a16="http://schemas.microsoft.com/office/drawing/2014/main" id="{D902A501-31CF-4E6C-98BC-1272C54A7305}"/>
              </a:ext>
            </a:extLst>
          </p:cNvPr>
          <p:cNvCxnSpPr>
            <a:cxnSpLocks/>
          </p:cNvCxnSpPr>
          <p:nvPr/>
        </p:nvCxnSpPr>
        <p:spPr>
          <a:xfrm>
            <a:off x="11269160" y="2103109"/>
            <a:ext cx="574498" cy="41007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สี่เหลี่ยมผืนผ้า 41">
            <a:extLst>
              <a:ext uri="{FF2B5EF4-FFF2-40B4-BE49-F238E27FC236}">
                <a16:creationId xmlns:a16="http://schemas.microsoft.com/office/drawing/2014/main" id="{461DF731-14EA-4500-A526-034936D89D5D}"/>
              </a:ext>
            </a:extLst>
          </p:cNvPr>
          <p:cNvSpPr/>
          <p:nvPr/>
        </p:nvSpPr>
        <p:spPr>
          <a:xfrm>
            <a:off x="5550428" y="4051862"/>
            <a:ext cx="1013720" cy="4100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6" name="ตัวเชื่อมต่อตรง 25">
            <a:extLst>
              <a:ext uri="{FF2B5EF4-FFF2-40B4-BE49-F238E27FC236}">
                <a16:creationId xmlns:a16="http://schemas.microsoft.com/office/drawing/2014/main" id="{BEE809EE-4982-4EBF-A853-7936C5B67C76}"/>
              </a:ext>
            </a:extLst>
          </p:cNvPr>
          <p:cNvCxnSpPr>
            <a:cxnSpLocks/>
          </p:cNvCxnSpPr>
          <p:nvPr/>
        </p:nvCxnSpPr>
        <p:spPr>
          <a:xfrm flipH="1">
            <a:off x="6491087" y="3618425"/>
            <a:ext cx="375213" cy="406184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AA80081F-60FD-482D-A633-BE254F4CBA51}"/>
              </a:ext>
            </a:extLst>
          </p:cNvPr>
          <p:cNvSpPr txBox="1"/>
          <p:nvPr/>
        </p:nvSpPr>
        <p:spPr>
          <a:xfrm>
            <a:off x="6735023" y="2858517"/>
            <a:ext cx="190452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จากเมนูไฟล์ เลือกคำสั่ง ปิด (ไฟล์)</a:t>
            </a:r>
          </a:p>
        </p:txBody>
      </p: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425A05FE-0A70-4ED1-A10F-7B1E661F7F10}"/>
              </a:ext>
            </a:extLst>
          </p:cNvPr>
          <p:cNvSpPr txBox="1"/>
          <p:nvPr/>
        </p:nvSpPr>
        <p:spPr>
          <a:xfrm>
            <a:off x="9596176" y="1424627"/>
            <a:ext cx="190452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คลิก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x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เพื่อต้องการปิดทั้งไฟล์ และโปรแกรม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Word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9880FC2B-DB1E-4A8E-A885-3E4B800FD0F9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21258760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301ACE78-9ED8-401F-9898-75F9C13E7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931" y="1617131"/>
            <a:ext cx="7662454" cy="4308027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50DC5C7-567D-468D-9692-BB0420DBAA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339"/>
          <a:stretch/>
        </p:blipFill>
        <p:spPr>
          <a:xfrm>
            <a:off x="5729750" y="971855"/>
            <a:ext cx="5168176" cy="4953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ชื่อเรื่อง 11">
            <a:extLst>
              <a:ext uri="{FF2B5EF4-FFF2-40B4-BE49-F238E27FC236}">
                <a16:creationId xmlns:a16="http://schemas.microsoft.com/office/drawing/2014/main" id="{74793F09-EAD3-41CC-BEE9-6C7994C99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48" y="280206"/>
            <a:ext cx="4028383" cy="87584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5.12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การปริ</a:t>
            </a:r>
            <a:r>
              <a:rPr lang="th-TH" sz="3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้น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ไฟล์เอกสาร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03176CE-ED16-415D-A859-5E2B53EAA88C}"/>
              </a:ext>
            </a:extLst>
          </p:cNvPr>
          <p:cNvSpPr txBox="1">
            <a:spLocks/>
          </p:cNvSpPr>
          <p:nvPr/>
        </p:nvSpPr>
        <p:spPr>
          <a:xfrm>
            <a:off x="501163" y="1135484"/>
            <a:ext cx="3848768" cy="5291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การปริ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้น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ไฟล์เอกสารของ 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Word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ออกสู่เครื่องพิมพ์สามารถทำได้ดังนี้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จากเมนูไฟล์ เลือก “พิมพ์”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เลือกรายการ เครื่องพิมพ์ที่ต้องการ หากมีหลายเครื่องสามารถกำหนดได้</a:t>
            </a:r>
          </a:p>
          <a:p>
            <a:pPr marL="290513" indent="-290513" algn="thaiDist"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เลือกคำสั่ง “พิมพ์” </a:t>
            </a:r>
          </a:p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การเลือกคำสั่ง “พิมพ์” ลักษณะนี้จะเป็นการเลือกแบบปกติ คือเอกสารจะถูกพิมพ์ออกสู่กระดาษจำนวน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ชุด แบบพิมพ์หน้าเดียว</a:t>
            </a:r>
          </a:p>
          <a:p>
            <a:pPr algn="thaiDist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การกำหนดรายละเอียดของการพิมพ์เอกสารมีคำสังที่สำคัญอื่นๆ ทั้งหมดจะแสดงในรายการพิมพ์</a:t>
            </a:r>
          </a:p>
        </p:txBody>
      </p:sp>
      <p:cxnSp>
        <p:nvCxnSpPr>
          <p:cNvPr id="38" name="ตัวเชื่อมต่อตรง 37">
            <a:extLst>
              <a:ext uri="{FF2B5EF4-FFF2-40B4-BE49-F238E27FC236}">
                <a16:creationId xmlns:a16="http://schemas.microsoft.com/office/drawing/2014/main" id="{D902A501-31CF-4E6C-98BC-1272C54A7305}"/>
              </a:ext>
            </a:extLst>
          </p:cNvPr>
          <p:cNvCxnSpPr>
            <a:cxnSpLocks/>
            <a:stCxn id="39" idx="0"/>
          </p:cNvCxnSpPr>
          <p:nvPr/>
        </p:nvCxnSpPr>
        <p:spPr>
          <a:xfrm flipH="1" flipV="1">
            <a:off x="5019364" y="3904343"/>
            <a:ext cx="58046" cy="317498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วงรี 38">
            <a:extLst>
              <a:ext uri="{FF2B5EF4-FFF2-40B4-BE49-F238E27FC236}">
                <a16:creationId xmlns:a16="http://schemas.microsoft.com/office/drawing/2014/main" id="{95851B25-C756-44A5-92B6-B9C480D0CE30}"/>
              </a:ext>
            </a:extLst>
          </p:cNvPr>
          <p:cNvSpPr/>
          <p:nvPr/>
        </p:nvSpPr>
        <p:spPr>
          <a:xfrm>
            <a:off x="4806410" y="4221841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40" name="ตัวเชื่อมต่อตรง 39">
            <a:extLst>
              <a:ext uri="{FF2B5EF4-FFF2-40B4-BE49-F238E27FC236}">
                <a16:creationId xmlns:a16="http://schemas.microsoft.com/office/drawing/2014/main" id="{03934BCB-9581-4561-8DC6-230D78205886}"/>
              </a:ext>
            </a:extLst>
          </p:cNvPr>
          <p:cNvCxnSpPr>
            <a:cxnSpLocks/>
          </p:cNvCxnSpPr>
          <p:nvPr/>
        </p:nvCxnSpPr>
        <p:spPr>
          <a:xfrm flipH="1">
            <a:off x="7347586" y="1247166"/>
            <a:ext cx="438723" cy="33075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วงรี 40">
            <a:extLst>
              <a:ext uri="{FF2B5EF4-FFF2-40B4-BE49-F238E27FC236}">
                <a16:creationId xmlns:a16="http://schemas.microsoft.com/office/drawing/2014/main" id="{AC6DA0DD-4A4D-4A08-A982-FFFE3CF060D6}"/>
              </a:ext>
            </a:extLst>
          </p:cNvPr>
          <p:cNvSpPr/>
          <p:nvPr/>
        </p:nvSpPr>
        <p:spPr>
          <a:xfrm>
            <a:off x="8727405" y="1475070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47" name="ตัวเชื่อมต่อตรง 46">
            <a:extLst>
              <a:ext uri="{FF2B5EF4-FFF2-40B4-BE49-F238E27FC236}">
                <a16:creationId xmlns:a16="http://schemas.microsoft.com/office/drawing/2014/main" id="{C3E862CA-3BCB-4FC4-ABA3-A6FB269AB5E3}"/>
              </a:ext>
            </a:extLst>
          </p:cNvPr>
          <p:cNvCxnSpPr>
            <a:cxnSpLocks/>
          </p:cNvCxnSpPr>
          <p:nvPr/>
        </p:nvCxnSpPr>
        <p:spPr>
          <a:xfrm flipH="1">
            <a:off x="8164821" y="1907770"/>
            <a:ext cx="641891" cy="521899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วงรี 43">
            <a:extLst>
              <a:ext uri="{FF2B5EF4-FFF2-40B4-BE49-F238E27FC236}">
                <a16:creationId xmlns:a16="http://schemas.microsoft.com/office/drawing/2014/main" id="{0ECC5448-2262-42F1-8363-55574941281A}"/>
              </a:ext>
            </a:extLst>
          </p:cNvPr>
          <p:cNvSpPr/>
          <p:nvPr/>
        </p:nvSpPr>
        <p:spPr>
          <a:xfrm>
            <a:off x="7738929" y="801008"/>
            <a:ext cx="542000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3E95BB0B-F79B-419D-9364-A6117F7FF795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2045113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50DC5C7-567D-468D-9692-BB0420DBAA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72"/>
          <a:stretch/>
        </p:blipFill>
        <p:spPr>
          <a:xfrm>
            <a:off x="849079" y="2457048"/>
            <a:ext cx="2515964" cy="2334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03176CE-ED16-415D-A859-5E2B53EAA88C}"/>
              </a:ext>
            </a:extLst>
          </p:cNvPr>
          <p:cNvSpPr txBox="1">
            <a:spLocks/>
          </p:cNvSpPr>
          <p:nvPr/>
        </p:nvSpPr>
        <p:spPr>
          <a:xfrm>
            <a:off x="677312" y="511379"/>
            <a:ext cx="3848768" cy="1294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buFont typeface="Wingdings" panose="05000000000000000000" pitchFamily="2" charset="2"/>
              <a:buChar char="q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รายการกำหนดรายละเอียดในการพิมพ์เอกสารสามารถกำหนดรูปแบบตามความต้องการ ในเมนู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การตั้งค่า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ได้ดังนี้</a:t>
            </a:r>
          </a:p>
        </p:txBody>
      </p:sp>
      <p:cxnSp>
        <p:nvCxnSpPr>
          <p:cNvPr id="40" name="ตัวเชื่อมต่อตรง 39">
            <a:extLst>
              <a:ext uri="{FF2B5EF4-FFF2-40B4-BE49-F238E27FC236}">
                <a16:creationId xmlns:a16="http://schemas.microsoft.com/office/drawing/2014/main" id="{03934BCB-9581-4561-8DC6-230D78205886}"/>
              </a:ext>
            </a:extLst>
          </p:cNvPr>
          <p:cNvCxnSpPr>
            <a:cxnSpLocks/>
          </p:cNvCxnSpPr>
          <p:nvPr/>
        </p:nvCxnSpPr>
        <p:spPr>
          <a:xfrm flipH="1">
            <a:off x="3145681" y="2726788"/>
            <a:ext cx="438723" cy="33075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D7134A9C-DC4A-414C-8054-376B110008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17"/>
          <a:stretch/>
        </p:blipFill>
        <p:spPr>
          <a:xfrm>
            <a:off x="7615765" y="1338884"/>
            <a:ext cx="3587420" cy="4853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864B6E8A-AAE2-4E78-B85B-3063F96CDA37}"/>
              </a:ext>
            </a:extLst>
          </p:cNvPr>
          <p:cNvSpPr txBox="1"/>
          <p:nvPr/>
        </p:nvSpPr>
        <p:spPr>
          <a:xfrm>
            <a:off x="3664206" y="2230447"/>
            <a:ext cx="1459337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จำนวนสำเนา หากต้องการมากกว่า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สำเนา สามารถเพิ่มได้ที่คำสั่งนี้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93679B65-9446-4ED8-B7B6-F75838037018}"/>
              </a:ext>
            </a:extLst>
          </p:cNvPr>
          <p:cNvSpPr txBox="1"/>
          <p:nvPr/>
        </p:nvSpPr>
        <p:spPr>
          <a:xfrm>
            <a:off x="5857265" y="1441385"/>
            <a:ext cx="148599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พิมพ์ทั้งหมด หรือเลือกเฉพาะหน้าที่ต้องการเท่านั้น</a:t>
            </a:r>
          </a:p>
        </p:txBody>
      </p:sp>
      <p:cxnSp>
        <p:nvCxnSpPr>
          <p:cNvPr id="47" name="ตัวเชื่อมต่อตรง 46">
            <a:extLst>
              <a:ext uri="{FF2B5EF4-FFF2-40B4-BE49-F238E27FC236}">
                <a16:creationId xmlns:a16="http://schemas.microsoft.com/office/drawing/2014/main" id="{C3E862CA-3BCB-4FC4-ABA3-A6FB269AB5E3}"/>
              </a:ext>
            </a:extLst>
          </p:cNvPr>
          <p:cNvCxnSpPr>
            <a:cxnSpLocks/>
          </p:cNvCxnSpPr>
          <p:nvPr/>
        </p:nvCxnSpPr>
        <p:spPr>
          <a:xfrm>
            <a:off x="7136875" y="2061466"/>
            <a:ext cx="940103" cy="168981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B001838F-88DC-445F-A005-87B43B2A6D82}"/>
              </a:ext>
            </a:extLst>
          </p:cNvPr>
          <p:cNvSpPr/>
          <p:nvPr/>
        </p:nvSpPr>
        <p:spPr>
          <a:xfrm>
            <a:off x="8076977" y="1669143"/>
            <a:ext cx="3089685" cy="9824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D4CCB9F6-FECC-40A8-BC2A-7B4407FFEFC8}"/>
              </a:ext>
            </a:extLst>
          </p:cNvPr>
          <p:cNvSpPr txBox="1"/>
          <p:nvPr/>
        </p:nvSpPr>
        <p:spPr>
          <a:xfrm>
            <a:off x="5952253" y="3553886"/>
            <a:ext cx="1485991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ถ้าเอกสารที่พิมพ์จัดพิมพ์แบบ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แน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วนนอน จะต้องสั่งให้เครื่องพิมพ์พิมพ์เป็นแนวนอน</a:t>
            </a:r>
          </a:p>
        </p:txBody>
      </p:sp>
      <p:cxnSp>
        <p:nvCxnSpPr>
          <p:cNvPr id="22" name="ตัวเชื่อมต่อตรง 21">
            <a:extLst>
              <a:ext uri="{FF2B5EF4-FFF2-40B4-BE49-F238E27FC236}">
                <a16:creationId xmlns:a16="http://schemas.microsoft.com/office/drawing/2014/main" id="{93210162-B036-4095-A409-FE0C6E5B6466}"/>
              </a:ext>
            </a:extLst>
          </p:cNvPr>
          <p:cNvCxnSpPr>
            <a:cxnSpLocks/>
          </p:cNvCxnSpPr>
          <p:nvPr/>
        </p:nvCxnSpPr>
        <p:spPr>
          <a:xfrm>
            <a:off x="7438244" y="4247560"/>
            <a:ext cx="550643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>
            <a:extLst>
              <a:ext uri="{FF2B5EF4-FFF2-40B4-BE49-F238E27FC236}">
                <a16:creationId xmlns:a16="http://schemas.microsoft.com/office/drawing/2014/main" id="{4493887F-6065-46F4-8432-1E6C738AFA74}"/>
              </a:ext>
            </a:extLst>
          </p:cNvPr>
          <p:cNvCxnSpPr>
            <a:cxnSpLocks/>
          </p:cNvCxnSpPr>
          <p:nvPr/>
        </p:nvCxnSpPr>
        <p:spPr>
          <a:xfrm>
            <a:off x="6487886" y="5738363"/>
            <a:ext cx="1695730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EC523C31-5916-4C60-8F75-6775DEA6CCB7}"/>
              </a:ext>
            </a:extLst>
          </p:cNvPr>
          <p:cNvSpPr txBox="1"/>
          <p:nvPr/>
        </p:nvSpPr>
        <p:spPr>
          <a:xfrm>
            <a:off x="3394518" y="5407321"/>
            <a:ext cx="295711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สามารถกำหนดให้พิมพ์มากกว่า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หน้าได้ใน กระดาษเพียง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แผ่น เพื่อการอ้างอิง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CF3774AB-5011-4D48-AA74-5F70D6A96B0E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3150290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ชื่อเรื่อง 11">
            <a:extLst>
              <a:ext uri="{FF2B5EF4-FFF2-40B4-BE49-F238E27FC236}">
                <a16:creationId xmlns:a16="http://schemas.microsoft.com/office/drawing/2014/main" id="{74793F09-EAD3-41CC-BEE9-6C7994C99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48" y="280206"/>
            <a:ext cx="4028383" cy="87584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5.13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03176CE-ED16-415D-A859-5E2B53EAA88C}"/>
              </a:ext>
            </a:extLst>
          </p:cNvPr>
          <p:cNvSpPr txBox="1">
            <a:spLocks/>
          </p:cNvSpPr>
          <p:nvPr/>
        </p:nvSpPr>
        <p:spPr>
          <a:xfrm>
            <a:off x="970961" y="1135484"/>
            <a:ext cx="10388338" cy="5291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ซอฟต์แวร์ประมวลผลคำที่เป็นที่นิยมใช้กันอย่างแพร่หลาย  ได้แก่ ซอฟต์แวร์ในกลุ่มของชุดโปรแกรมไมโครซอฟออฟฟิศภายใต้การพัฒนาของบริษัทไมโครซอฟต์ มีชื่อเรียกว่า โปรแกรมไมโครซอฟต์เวิร์ด ปัจจุบันได้มีการพัฒนาโปรแกรมให้มีการใช้งานด้านการสร้างงานเอกสารได้ง่ายขึ้นมาก ไม่ว่าจะเป็นการสร้างเอกสารธรรมดา การสร้างงานสิ่งพิมพ์ต่างๆ  การสร้างแผ่นพับ การสร้างงานเอกสารที่เป็นเล่มหนังสือ ตลอดจนการสร้างเอกสารอิเล็กทรอนิกส์ ความหมายและประโยชน์ของโปรแกรมไมโครซอฟต์เวิร์ด โปรแกรมไมโครซอฟต์เวิร์ด ซึ่งเป็นโปรแกรมประมวลผลคำแบบพิเศษ ช่วยให้สร้างเอกสารแบบมืออาชีพอย่างมีประสิทธิภาพและประหยัด  และยังสามารถตรวจสอบ ทบทวน แก้ไข ปรับปรุงความถูกต้องในการพิมพ์เอกสารได้อย่างง่ายดาย สามารถตรวจสอบ สะกดคำ และหลักไวยากรณ์ เพิ่มตาราง เพิ่มกราฟิก ในเอกสารได้อย่างง่ายดาย  มีระบบอัตโนมัติต่างๆ ที่ช่วยในการทำงานสะดวกขึ้น เช่น การตรวจคำสะกด การตรวจสอบไวยากรณ์ การใส่ข้อความอัตโนมัติ เป็นต้น   </a:t>
            </a:r>
          </a:p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โปรแกรมไมโครซอฟต์เวิร์ด  (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Word 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สามารถทำงานต่าง ๆ ที่เกี่ยวข้องกับงานประมวลคำ อย่างเช่น การพิมพ์และแก้ไขเอกสาร ลบ โยกย้าย และสำเนาข้อความ การพิมพ์ตัวอักษรประเภทต่าง ๆ  สามารถขยายขนาดตัวอักษร การจัดตัวอักษรให้เป็นตัวหนา ตัวเอียงขีดเส้นใต้ได้ ใส่เครื่องหมายและตัวเลขลำดับหน้าหัวข้อ การแบ่งคอลัมน์  การตีกรอบและแรเงา สามารถตรวจการสะกดและแก้ไขให้ถูกต้อง ค้นหาและเปลี่ยนแปลงข้อความที่พิมพ์ผิด การจัดข้อความในเอกสารให้พิมพ์ชิดซ้าย ชิดขวาและกึ่งกลางบรรทัด ใส่รูปภาพในเอกสารประดิษฐ์ตัวอักษร การพิมพ์ตาราง และรวมถึงการพิมพ์จดหมายเวียน ซองจดหมายและป้ายผนึก</a:t>
            </a:r>
          </a:p>
          <a:p>
            <a:pPr marL="0" indent="0" algn="thaiDist">
              <a:buNone/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292330D-99F7-47EA-AF2E-6E21120321C1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9600008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ชื่อเรื่อง 11">
            <a:extLst>
              <a:ext uri="{FF2B5EF4-FFF2-40B4-BE49-F238E27FC236}">
                <a16:creationId xmlns:a16="http://schemas.microsoft.com/office/drawing/2014/main" id="{74793F09-EAD3-41CC-BEE9-6C7994C99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48" y="280206"/>
            <a:ext cx="4028383" cy="87584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5.14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แบบฝึกหัด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03176CE-ED16-415D-A859-5E2B53EAA88C}"/>
              </a:ext>
            </a:extLst>
          </p:cNvPr>
          <p:cNvSpPr txBox="1">
            <a:spLocks/>
          </p:cNvSpPr>
          <p:nvPr/>
        </p:nvSpPr>
        <p:spPr>
          <a:xfrm>
            <a:off x="627797" y="1135484"/>
            <a:ext cx="10345003" cy="5291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ให้ผู้เรียน สร้าง ปฏิทินจำนวน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 เดือนละ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แผ่น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A4</a:t>
            </a:r>
          </a:p>
          <a:p>
            <a:pPr marL="0" indent="0" algn="thaiDist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ให้ผู้เรียน จัดรูปแบบของปฏิทินด้วยคำสั่งออกแบบ จำนวน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 </a:t>
            </a:r>
          </a:p>
          <a:p>
            <a:pPr marL="0" indent="0" algn="thaiDist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ปรับปรุงปฏิทินให้ทั้ง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เดือนอยู่ในกระดาษ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A4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เพียง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แผ่น </a:t>
            </a:r>
          </a:p>
          <a:p>
            <a:pPr marL="0" indent="0" algn="thaiDist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ทำใบแนะนำตัว แสดงประวัติ ชื่อสกุล รายละเอียดส่วนตัว งานอดิเรก ความชอบ คติประจำใจ จำนวน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แผ่น</a:t>
            </a:r>
          </a:p>
          <a:p>
            <a:pPr marL="0" indent="0" algn="thaiDist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จัดทำสมุดจดบันทึก บัญชีรายรับรายจ่ายของตนเองประจำเดือน จำนวน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 ออกแบบตามชอบ </a:t>
            </a:r>
          </a:p>
          <a:p>
            <a:pPr marL="0" indent="0" algn="thaiDist">
              <a:buFont typeface="+mj-lt"/>
              <a:buAutoNum type="arabicPeriod"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Font typeface="+mj-lt"/>
              <a:buAutoNum type="arabicPeriod"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2AE5CE1-1859-4978-B08B-D9101D140FCC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1056849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ชื่อเรื่อง 11">
            <a:extLst>
              <a:ext uri="{FF2B5EF4-FFF2-40B4-BE49-F238E27FC236}">
                <a16:creationId xmlns:a16="http://schemas.microsoft.com/office/drawing/2014/main" id="{74793F09-EAD3-41CC-BEE9-6C7994C99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48" y="280206"/>
            <a:ext cx="4028383" cy="87584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5.15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บรรณานุกรม 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03176CE-ED16-415D-A859-5E2B53EAA88C}"/>
              </a:ext>
            </a:extLst>
          </p:cNvPr>
          <p:cNvSpPr txBox="1">
            <a:spLocks/>
          </p:cNvSpPr>
          <p:nvPr/>
        </p:nvSpPr>
        <p:spPr>
          <a:xfrm>
            <a:off x="627797" y="1135484"/>
            <a:ext cx="10345003" cy="5291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อัจฉรา โยมสินธุ์, ไดอารีการเงิน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365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วันแสนสุข, ฝ่ายศูนย์การเรียนรู้ ตลาดหลักทรัพย์แห่งประเทศไทย,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2553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indent="0" algn="thaiDist">
              <a:buFont typeface="+mj-lt"/>
              <a:buAutoNum type="arabicPeriod"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6D2A5F31-9844-4CEE-ABDD-FC2C29E72DB5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3603982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089" y="3736825"/>
            <a:ext cx="11113911" cy="2186192"/>
          </a:xfrm>
        </p:spPr>
        <p:txBody>
          <a:bodyPr/>
          <a:lstStyle/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โปรแกรมประมวลผลคำ หรือที่นิยมเรียกกันว่า โปรแกรมเวิร์ด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โพรเซสเซอร์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Word Processor Program)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เป็นโปรแกรมที่ช่วยสร้างเอกสารประเภทต่าง ๆ ได้อย่างสะดวก และรวดเร็ว อาทิเช่น จดหมาย บันทึกข้อความ ใบปะหน้า โทรสาร แบบฟอร์มต่าง ๆ เป็นต้น โดยเก็บในสื่อ อิเล็กทรอนิกส์แทนกระดาษ ผู้ใช้สามารถเพิ่มเติมหรือแก้ไขข้อมูลที่จัดเก็บได้โดยที่ไม่ต้องพิมพ์ใหม่ทั้งหมด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04616BC9-B917-459E-AA92-0D4361A712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769" y="1242808"/>
            <a:ext cx="2386593" cy="2186192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7F85143C-77B1-46CC-B7E5-D92A1D236B60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993610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00" y="377734"/>
            <a:ext cx="9274628" cy="87584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5.1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การเริ่มต้นใช้งานโปรแกรม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F4589062-5EE4-4C6D-B2CE-6EA5528B9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5246" y="1298196"/>
            <a:ext cx="1985495" cy="4838550"/>
          </a:xfrm>
          <a:prstGeom prst="rect">
            <a:avLst/>
          </a:prstGeom>
        </p:spPr>
      </p:pic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id="{18BB5590-BBC7-4BCD-B667-7DD55D02B6C5}"/>
              </a:ext>
            </a:extLst>
          </p:cNvPr>
          <p:cNvSpPr/>
          <p:nvPr/>
        </p:nvSpPr>
        <p:spPr>
          <a:xfrm>
            <a:off x="1617549" y="4034752"/>
            <a:ext cx="312277" cy="400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2A7A9B75-7B45-4F40-8388-396B38839A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54971" b="-22163"/>
          <a:stretch/>
        </p:blipFill>
        <p:spPr>
          <a:xfrm>
            <a:off x="1512070" y="6158284"/>
            <a:ext cx="4536140" cy="443582"/>
          </a:xfrm>
          <a:prstGeom prst="rect">
            <a:avLst/>
          </a:prstGeom>
        </p:spPr>
      </p:pic>
      <p:sp>
        <p:nvSpPr>
          <p:cNvPr id="21" name="สี่เหลี่ยมผืนผ้า 20">
            <a:extLst>
              <a:ext uri="{FF2B5EF4-FFF2-40B4-BE49-F238E27FC236}">
                <a16:creationId xmlns:a16="http://schemas.microsoft.com/office/drawing/2014/main" id="{5F354736-B804-4FF3-BFBA-FC80035309D0}"/>
              </a:ext>
            </a:extLst>
          </p:cNvPr>
          <p:cNvSpPr/>
          <p:nvPr/>
        </p:nvSpPr>
        <p:spPr>
          <a:xfrm>
            <a:off x="1505246" y="6136746"/>
            <a:ext cx="327213" cy="3079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วงรี 27">
            <a:extLst>
              <a:ext uri="{FF2B5EF4-FFF2-40B4-BE49-F238E27FC236}">
                <a16:creationId xmlns:a16="http://schemas.microsoft.com/office/drawing/2014/main" id="{27280811-91F6-410C-94E1-91B18F97CFC7}"/>
              </a:ext>
            </a:extLst>
          </p:cNvPr>
          <p:cNvSpPr/>
          <p:nvPr/>
        </p:nvSpPr>
        <p:spPr>
          <a:xfrm>
            <a:off x="297800" y="5618747"/>
            <a:ext cx="522095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4" name="ลูกศรเชื่อมต่อแบบตรง 3">
            <a:extLst>
              <a:ext uri="{FF2B5EF4-FFF2-40B4-BE49-F238E27FC236}">
                <a16:creationId xmlns:a16="http://schemas.microsoft.com/office/drawing/2014/main" id="{C008E3F2-7279-4408-BAC8-66E3E51F96DF}"/>
              </a:ext>
            </a:extLst>
          </p:cNvPr>
          <p:cNvCxnSpPr>
            <a:cxnSpLocks/>
          </p:cNvCxnSpPr>
          <p:nvPr/>
        </p:nvCxnSpPr>
        <p:spPr>
          <a:xfrm>
            <a:off x="868127" y="5999635"/>
            <a:ext cx="540654" cy="13711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9ED79241-9966-4187-B5A2-7BBDA5564E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8"/>
          <a:stretch/>
        </p:blipFill>
        <p:spPr>
          <a:xfrm>
            <a:off x="3647552" y="1136469"/>
            <a:ext cx="2845693" cy="5029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2" name="ลูกศรเชื่อมต่อแบบตรง 21">
            <a:extLst>
              <a:ext uri="{FF2B5EF4-FFF2-40B4-BE49-F238E27FC236}">
                <a16:creationId xmlns:a16="http://schemas.microsoft.com/office/drawing/2014/main" id="{D13744D3-C2CD-471A-8DF3-3CC5EE8833A2}"/>
              </a:ext>
            </a:extLst>
          </p:cNvPr>
          <p:cNvCxnSpPr>
            <a:cxnSpLocks/>
          </p:cNvCxnSpPr>
          <p:nvPr/>
        </p:nvCxnSpPr>
        <p:spPr>
          <a:xfrm flipH="1" flipV="1">
            <a:off x="5169914" y="4322584"/>
            <a:ext cx="266507" cy="32513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ลูกศรเชื่อมต่อแบบตรง 29">
            <a:extLst>
              <a:ext uri="{FF2B5EF4-FFF2-40B4-BE49-F238E27FC236}">
                <a16:creationId xmlns:a16="http://schemas.microsoft.com/office/drawing/2014/main" id="{A343DF27-5B71-416D-8A86-CED13B6263F2}"/>
              </a:ext>
            </a:extLst>
          </p:cNvPr>
          <p:cNvCxnSpPr>
            <a:cxnSpLocks/>
          </p:cNvCxnSpPr>
          <p:nvPr/>
        </p:nvCxnSpPr>
        <p:spPr>
          <a:xfrm>
            <a:off x="1138454" y="4131841"/>
            <a:ext cx="366792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0ED00DF3-FF58-4DA9-94AD-613944344A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7735" y="763298"/>
            <a:ext cx="2490203" cy="5345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8" name="ลูกศรเชื่อมต่อแบบตรง 37">
            <a:extLst>
              <a:ext uri="{FF2B5EF4-FFF2-40B4-BE49-F238E27FC236}">
                <a16:creationId xmlns:a16="http://schemas.microsoft.com/office/drawing/2014/main" id="{4F7D56A9-A516-448E-87F4-8D0F3A328B67}"/>
              </a:ext>
            </a:extLst>
          </p:cNvPr>
          <p:cNvCxnSpPr>
            <a:cxnSpLocks/>
          </p:cNvCxnSpPr>
          <p:nvPr/>
        </p:nvCxnSpPr>
        <p:spPr>
          <a:xfrm flipH="1">
            <a:off x="7780308" y="3751594"/>
            <a:ext cx="252529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วงรี 39">
            <a:extLst>
              <a:ext uri="{FF2B5EF4-FFF2-40B4-BE49-F238E27FC236}">
                <a16:creationId xmlns:a16="http://schemas.microsoft.com/office/drawing/2014/main" id="{C30D19CA-7472-4A84-A830-77F8D67A9A29}"/>
              </a:ext>
            </a:extLst>
          </p:cNvPr>
          <p:cNvSpPr/>
          <p:nvPr/>
        </p:nvSpPr>
        <p:spPr>
          <a:xfrm>
            <a:off x="555741" y="3870231"/>
            <a:ext cx="522095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42" name="วงรี 41">
            <a:extLst>
              <a:ext uri="{FF2B5EF4-FFF2-40B4-BE49-F238E27FC236}">
                <a16:creationId xmlns:a16="http://schemas.microsoft.com/office/drawing/2014/main" id="{8207A733-7759-45D7-9B6C-036653C6F659}"/>
              </a:ext>
            </a:extLst>
          </p:cNvPr>
          <p:cNvSpPr/>
          <p:nvPr/>
        </p:nvSpPr>
        <p:spPr>
          <a:xfrm>
            <a:off x="5318939" y="4449345"/>
            <a:ext cx="522095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45" name="วงรี 44">
            <a:extLst>
              <a:ext uri="{FF2B5EF4-FFF2-40B4-BE49-F238E27FC236}">
                <a16:creationId xmlns:a16="http://schemas.microsoft.com/office/drawing/2014/main" id="{41B45DBA-7E81-48C9-9F76-E418DC001B63}"/>
              </a:ext>
            </a:extLst>
          </p:cNvPr>
          <p:cNvSpPr/>
          <p:nvPr/>
        </p:nvSpPr>
        <p:spPr>
          <a:xfrm>
            <a:off x="8074798" y="3429000"/>
            <a:ext cx="522095" cy="5232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49" name="กล่องข้อความ 48">
            <a:extLst>
              <a:ext uri="{FF2B5EF4-FFF2-40B4-BE49-F238E27FC236}">
                <a16:creationId xmlns:a16="http://schemas.microsoft.com/office/drawing/2014/main" id="{53D3A92A-BF8E-4240-A03E-268E49F51B01}"/>
              </a:ext>
            </a:extLst>
          </p:cNvPr>
          <p:cNvSpPr txBox="1"/>
          <p:nvPr/>
        </p:nvSpPr>
        <p:spPr>
          <a:xfrm>
            <a:off x="9562025" y="2280396"/>
            <a:ext cx="22494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คลิกปุ่ม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Start</a:t>
            </a:r>
          </a:p>
          <a:p>
            <a:pPr marL="342900" indent="-342900">
              <a:buAutoNum type="arabicPeriod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คลิกที่หมวดอักษร</a:t>
            </a:r>
          </a:p>
          <a:p>
            <a:pPr marL="342900" indent="-342900">
              <a:buAutoNum type="arabicPeriod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“W”</a:t>
            </a:r>
          </a:p>
          <a:p>
            <a:pPr marL="342900" indent="-342900">
              <a:buAutoNum type="arabicPeriod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คลิกเปิดโปรแกรม</a:t>
            </a: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E6A78F88-C73D-42A3-83F1-03F8F26CAB6B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213097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43630C50-21F9-4939-8517-B0A95FFEEE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4850"/>
          <a:stretch/>
        </p:blipFill>
        <p:spPr>
          <a:xfrm>
            <a:off x="2210686" y="1366838"/>
            <a:ext cx="8124045" cy="3472308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5F45D1-BA5C-47B4-9164-B1AB905DF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13" y="490538"/>
            <a:ext cx="9274175" cy="876300"/>
          </a:xfrm>
        </p:spPr>
        <p:txBody>
          <a:bodyPr/>
          <a:lstStyle/>
          <a:p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5.2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การเปิดเอกสารเปล่า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10F72B31-C5E7-49CA-822C-0C7BCC5F3C70}"/>
              </a:ext>
            </a:extLst>
          </p:cNvPr>
          <p:cNvSpPr/>
          <p:nvPr/>
        </p:nvSpPr>
        <p:spPr>
          <a:xfrm>
            <a:off x="3480540" y="2243138"/>
            <a:ext cx="871430" cy="878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F1C64673-87CB-48C0-880F-12F7CC887754}"/>
              </a:ext>
            </a:extLst>
          </p:cNvPr>
          <p:cNvSpPr txBox="1"/>
          <p:nvPr/>
        </p:nvSpPr>
        <p:spPr>
          <a:xfrm>
            <a:off x="569380" y="2211858"/>
            <a:ext cx="1506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เอกสารเปล่า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4D12555-B5AF-4E43-9040-BCE86FB88A69}"/>
              </a:ext>
            </a:extLst>
          </p:cNvPr>
          <p:cNvSpPr txBox="1">
            <a:spLocks/>
          </p:cNvSpPr>
          <p:nvPr/>
        </p:nvSpPr>
        <p:spPr>
          <a:xfrm>
            <a:off x="392113" y="5104722"/>
            <a:ext cx="11113911" cy="1476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เมื่อเปิดโปรแกรม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Word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เข้ามาครั้งแรก โปรแกรมให้เลือกว่าต้องการเริ่มต้นสร้างเอกสารแบบใด ซึ่งจะมีเอกสารเปล่า เหมือนหน้ากระดาษว่าง ๆ และเอกสารจากเท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็มเ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พลต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ที่มีการออกแบบโครงร่างเอกสารมาแล้ว ซึ่งจะมีรูปแบบต่าง ๆ ให้เลือกนำมาใช้งาน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44915685-6089-4E05-9D5F-346DECE9BF0B}"/>
              </a:ext>
            </a:extLst>
          </p:cNvPr>
          <p:cNvSpPr/>
          <p:nvPr/>
        </p:nvSpPr>
        <p:spPr>
          <a:xfrm>
            <a:off x="4840986" y="2211857"/>
            <a:ext cx="5136269" cy="10433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5AA8FDA1-5E5F-436A-A84A-8B5C2AE532A0}"/>
              </a:ext>
            </a:extLst>
          </p:cNvPr>
          <p:cNvSpPr txBox="1"/>
          <p:nvPr/>
        </p:nvSpPr>
        <p:spPr>
          <a:xfrm>
            <a:off x="7058526" y="1280713"/>
            <a:ext cx="194178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็มเ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พลตเอกสาร </a:t>
            </a:r>
            <a:endParaRPr lang="th-TH" sz="2800" dirty="0"/>
          </a:p>
        </p:txBody>
      </p:sp>
      <p:cxnSp>
        <p:nvCxnSpPr>
          <p:cNvPr id="16" name="ลูกศรเชื่อมต่อแบบตรง 15">
            <a:extLst>
              <a:ext uri="{FF2B5EF4-FFF2-40B4-BE49-F238E27FC236}">
                <a16:creationId xmlns:a16="http://schemas.microsoft.com/office/drawing/2014/main" id="{4BFE74BC-2D65-44A9-99C8-BEB401C00F1C}"/>
              </a:ext>
            </a:extLst>
          </p:cNvPr>
          <p:cNvCxnSpPr>
            <a:cxnSpLocks/>
          </p:cNvCxnSpPr>
          <p:nvPr/>
        </p:nvCxnSpPr>
        <p:spPr>
          <a:xfrm>
            <a:off x="1929826" y="2538173"/>
            <a:ext cx="1550714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ลูกศรเชื่อมต่อแบบตรง 18">
            <a:extLst>
              <a:ext uri="{FF2B5EF4-FFF2-40B4-BE49-F238E27FC236}">
                <a16:creationId xmlns:a16="http://schemas.microsoft.com/office/drawing/2014/main" id="{9656D86A-062F-4982-8DCE-693F67284166}"/>
              </a:ext>
            </a:extLst>
          </p:cNvPr>
          <p:cNvCxnSpPr>
            <a:cxnSpLocks/>
          </p:cNvCxnSpPr>
          <p:nvPr/>
        </p:nvCxnSpPr>
        <p:spPr>
          <a:xfrm>
            <a:off x="7681346" y="1803933"/>
            <a:ext cx="0" cy="40792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428ECAAD-BFF9-4A2D-ABB9-D13372238BEE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4220193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C1A950B1-6491-4685-8CE9-C88ED90EC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481" y="1171108"/>
            <a:ext cx="6355333" cy="496880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35E2EF-F310-458E-86E8-2C29EF49B7C6}"/>
              </a:ext>
            </a:extLst>
          </p:cNvPr>
          <p:cNvSpPr txBox="1">
            <a:spLocks/>
          </p:cNvSpPr>
          <p:nvPr/>
        </p:nvSpPr>
        <p:spPr>
          <a:xfrm>
            <a:off x="1193494" y="5539386"/>
            <a:ext cx="9805012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C6B759-03C2-4402-ABAC-32D83EF652D1}"/>
              </a:ext>
            </a:extLst>
          </p:cNvPr>
          <p:cNvSpPr txBox="1">
            <a:spLocks/>
          </p:cNvSpPr>
          <p:nvPr/>
        </p:nvSpPr>
        <p:spPr>
          <a:xfrm>
            <a:off x="461186" y="594170"/>
            <a:ext cx="4589785" cy="4945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buFont typeface="Wingdings" panose="05000000000000000000" pitchFamily="2" charset="2"/>
              <a:buChar char="q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เริ่มต้นการสร้างเอกสารแบบว่าง</a:t>
            </a:r>
          </a:p>
          <a:p>
            <a:pPr marL="0" indent="0" algn="thaiDist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ตัวอย่างเอกสารเปล่า ซึ่งจะเหมือนกับกระดาษว่าง ๆ 1 แผ่น ตามขนาดของกระดาษที่กำหนดเป็นค่าเริ่มต้นเอาไว้ เช่น ขนาด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A4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Letter 8.5x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F79FCE09-AC3D-41BB-BCF5-7B69038B193E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3008475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35E2EF-F310-458E-86E8-2C29EF49B7C6}"/>
              </a:ext>
            </a:extLst>
          </p:cNvPr>
          <p:cNvSpPr txBox="1">
            <a:spLocks/>
          </p:cNvSpPr>
          <p:nvPr/>
        </p:nvSpPr>
        <p:spPr>
          <a:xfrm>
            <a:off x="187654" y="555403"/>
            <a:ext cx="9609489" cy="1099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buFont typeface="Wingdings" panose="05000000000000000000" pitchFamily="2" charset="2"/>
              <a:buChar char="q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การพิมพ์ข้อความลงบนเอกสารเปล่าในหน้ากระดาษ ผู้เรียนสามารถพิมพ์ข้อความลงไปในเอกสารได้ทันที โดยข้อความจะปรากฏ ณ ตำแหน่งของ สัญลักษณ์ ไอบีมเสมอ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794CFB9-61A4-4B3F-B940-EB32D5ED2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45" y="1654629"/>
            <a:ext cx="8567883" cy="4817082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8AF89E3A-D2A4-426C-BA39-4B43E6B5CE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8460" y="4429988"/>
            <a:ext cx="1471712" cy="1546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C104BD06-5ADE-48EA-AB52-6B5D2B1CB376}"/>
              </a:ext>
            </a:extLst>
          </p:cNvPr>
          <p:cNvSpPr txBox="1"/>
          <p:nvPr/>
        </p:nvSpPr>
        <p:spPr>
          <a:xfrm>
            <a:off x="7936151" y="5453534"/>
            <a:ext cx="1860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สัญลักษณ์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ไอบีม</a:t>
            </a:r>
          </a:p>
        </p:txBody>
      </p:sp>
      <p:cxnSp>
        <p:nvCxnSpPr>
          <p:cNvPr id="11" name="ลูกศรเชื่อมต่อแบบตรง 10">
            <a:extLst>
              <a:ext uri="{FF2B5EF4-FFF2-40B4-BE49-F238E27FC236}">
                <a16:creationId xmlns:a16="http://schemas.microsoft.com/office/drawing/2014/main" id="{5B3ADEFB-1459-453C-86A6-B5A6B26655D7}"/>
              </a:ext>
            </a:extLst>
          </p:cNvPr>
          <p:cNvCxnSpPr>
            <a:cxnSpLocks/>
          </p:cNvCxnSpPr>
          <p:nvPr/>
        </p:nvCxnSpPr>
        <p:spPr>
          <a:xfrm>
            <a:off x="6451105" y="4350667"/>
            <a:ext cx="1307440" cy="94299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9E142205-2A47-4C69-A1C1-5D0A60F7B1E0}"/>
              </a:ext>
            </a:extLst>
          </p:cNvPr>
          <p:cNvSpPr/>
          <p:nvPr/>
        </p:nvSpPr>
        <p:spPr>
          <a:xfrm>
            <a:off x="6798460" y="4509310"/>
            <a:ext cx="1471712" cy="15467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221CB69C-DFD9-46F4-B0EE-3A01AE3963A3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1507107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111FF0D-E499-4F6F-B1CA-FC736677F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640" y="1400759"/>
            <a:ext cx="6159361" cy="4885356"/>
          </a:xfrm>
          <a:prstGeom prst="rect">
            <a:avLst/>
          </a:prstGeom>
        </p:spPr>
      </p:pic>
      <p:sp>
        <p:nvSpPr>
          <p:cNvPr id="4" name="กล่องข้อความ 5">
            <a:extLst>
              <a:ext uri="{FF2B5EF4-FFF2-40B4-BE49-F238E27FC236}">
                <a16:creationId xmlns:a16="http://schemas.microsoft.com/office/drawing/2014/main" id="{9A6097A1-4679-402C-B64F-7966EF8C8E09}"/>
              </a:ext>
            </a:extLst>
          </p:cNvPr>
          <p:cNvSpPr txBox="1"/>
          <p:nvPr/>
        </p:nvSpPr>
        <p:spPr>
          <a:xfrm>
            <a:off x="620486" y="342028"/>
            <a:ext cx="90895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พื้นที่การทำงานของ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การสร้างเอกสารใหม่แบบว่าง ๆ  จะมีพื้นที่เอกสารว่าง ๆ สีขาว 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สำหรับการทำงานของ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จะมีส่วนประกอบหลักๆ ในการจัดเอกสาร ดังนี้</a:t>
            </a:r>
          </a:p>
        </p:txBody>
      </p:sp>
      <p:sp>
        <p:nvSpPr>
          <p:cNvPr id="14" name="คำบรรยายภาพ: เส้น 15">
            <a:extLst>
              <a:ext uri="{FF2B5EF4-FFF2-40B4-BE49-F238E27FC236}">
                <a16:creationId xmlns:a16="http://schemas.microsoft.com/office/drawing/2014/main" id="{03057432-E8AC-47A8-8BC6-7CBB65265963}"/>
              </a:ext>
            </a:extLst>
          </p:cNvPr>
          <p:cNvSpPr/>
          <p:nvPr/>
        </p:nvSpPr>
        <p:spPr>
          <a:xfrm>
            <a:off x="3053640" y="1569572"/>
            <a:ext cx="286719" cy="124949"/>
          </a:xfrm>
          <a:prstGeom prst="borderCallout1">
            <a:avLst>
              <a:gd name="adj1" fmla="val 18750"/>
              <a:gd name="adj2" fmla="val -188"/>
              <a:gd name="adj3" fmla="val 204508"/>
              <a:gd name="adj4" fmla="val -221451"/>
            </a:avLst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  <p:cxnSp>
        <p:nvCxnSpPr>
          <p:cNvPr id="19" name="ตัวเชื่อมต่อหักมุม 18"/>
          <p:cNvCxnSpPr/>
          <p:nvPr/>
        </p:nvCxnSpPr>
        <p:spPr>
          <a:xfrm rot="5400000">
            <a:off x="4240764" y="2337319"/>
            <a:ext cx="1138334" cy="998375"/>
          </a:xfrm>
          <a:prstGeom prst="bentConnector3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/>
          <p:nvPr/>
        </p:nvCxnSpPr>
        <p:spPr>
          <a:xfrm flipH="1">
            <a:off x="3890865" y="2239348"/>
            <a:ext cx="839756" cy="161731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>
            <a:cxnSpLocks/>
            <a:endCxn id="67" idx="3"/>
          </p:cNvCxnSpPr>
          <p:nvPr/>
        </p:nvCxnSpPr>
        <p:spPr>
          <a:xfrm flipH="1">
            <a:off x="2373284" y="2265025"/>
            <a:ext cx="788042" cy="290777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>
            <a:cxnSpLocks/>
            <a:endCxn id="68" idx="3"/>
          </p:cNvCxnSpPr>
          <p:nvPr/>
        </p:nvCxnSpPr>
        <p:spPr>
          <a:xfrm flipH="1">
            <a:off x="2007979" y="2401079"/>
            <a:ext cx="1094846" cy="682233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ตัวเชื่อมต่อตรง 25"/>
          <p:cNvCxnSpPr/>
          <p:nvPr/>
        </p:nvCxnSpPr>
        <p:spPr>
          <a:xfrm flipH="1">
            <a:off x="2163831" y="3748338"/>
            <a:ext cx="839755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ตัวเชื่อมต่อตรง 26"/>
          <p:cNvCxnSpPr/>
          <p:nvPr/>
        </p:nvCxnSpPr>
        <p:spPr>
          <a:xfrm flipH="1" flipV="1">
            <a:off x="7626221" y="2239348"/>
            <a:ext cx="839754" cy="161731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ตัวเชื่อมต่อตรง 43"/>
          <p:cNvCxnSpPr/>
          <p:nvPr/>
        </p:nvCxnSpPr>
        <p:spPr>
          <a:xfrm flipH="1">
            <a:off x="2163831" y="6217301"/>
            <a:ext cx="839755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สี่เหลี่ยมผืนผ้ามุมมน 44"/>
          <p:cNvSpPr/>
          <p:nvPr/>
        </p:nvSpPr>
        <p:spPr>
          <a:xfrm>
            <a:off x="3003586" y="6119134"/>
            <a:ext cx="410547" cy="196334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46" name="ตัวเชื่อมต่อตรง 45"/>
          <p:cNvCxnSpPr/>
          <p:nvPr/>
        </p:nvCxnSpPr>
        <p:spPr>
          <a:xfrm flipV="1">
            <a:off x="3552029" y="5510891"/>
            <a:ext cx="1" cy="608243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สี่เหลี่ยมผืนผ้ามุมมน 47"/>
          <p:cNvSpPr/>
          <p:nvPr/>
        </p:nvSpPr>
        <p:spPr>
          <a:xfrm>
            <a:off x="3432198" y="6119134"/>
            <a:ext cx="239663" cy="196334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9" name="สี่เหลี่ยมผืนผ้ามุมมน 48"/>
          <p:cNvSpPr/>
          <p:nvPr/>
        </p:nvSpPr>
        <p:spPr>
          <a:xfrm>
            <a:off x="3681191" y="6120888"/>
            <a:ext cx="410547" cy="196334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50" name="ตัวเชื่อมต่อตรง 49"/>
          <p:cNvCxnSpPr/>
          <p:nvPr/>
        </p:nvCxnSpPr>
        <p:spPr>
          <a:xfrm>
            <a:off x="4108199" y="6220817"/>
            <a:ext cx="564238" cy="96405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สี่เหลี่ยมผืนผ้ามุมมน 53"/>
          <p:cNvSpPr/>
          <p:nvPr/>
        </p:nvSpPr>
        <p:spPr>
          <a:xfrm>
            <a:off x="7635551" y="6122649"/>
            <a:ext cx="603380" cy="194573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5" name="สี่เหลี่ยมผืนผ้ามุมมน 54"/>
          <p:cNvSpPr/>
          <p:nvPr/>
        </p:nvSpPr>
        <p:spPr>
          <a:xfrm>
            <a:off x="8248261" y="6123530"/>
            <a:ext cx="964739" cy="194573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56" name="ตัวเชื่อมต่อตรง 55"/>
          <p:cNvCxnSpPr/>
          <p:nvPr/>
        </p:nvCxnSpPr>
        <p:spPr>
          <a:xfrm flipV="1">
            <a:off x="7937241" y="5510890"/>
            <a:ext cx="1" cy="608243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ตัวเชื่อมต่อตรง 56"/>
          <p:cNvCxnSpPr/>
          <p:nvPr/>
        </p:nvCxnSpPr>
        <p:spPr>
          <a:xfrm>
            <a:off x="9213001" y="6217301"/>
            <a:ext cx="742582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59819" y="1645000"/>
            <a:ext cx="1819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TH Sarabun New" pitchFamily="34" charset="-34"/>
                <a:cs typeface="TH Sarabun New" pitchFamily="34" charset="-34"/>
              </a:rPr>
              <a:t>เมนูไฟล์</a:t>
            </a:r>
          </a:p>
          <a:p>
            <a:pPr algn="ctr"/>
            <a:r>
              <a:rPr lang="th-TH" dirty="0">
                <a:latin typeface="TH Sarabun New" pitchFamily="34" charset="-34"/>
                <a:cs typeface="TH Sarabun New" pitchFamily="34" charset="-34"/>
              </a:rPr>
              <a:t>เลือกคำสั่งจัดการเอกสาร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102824" y="3379006"/>
            <a:ext cx="1819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TH Sarabun New" pitchFamily="34" charset="-34"/>
                <a:cs typeface="TH Sarabun New" pitchFamily="34" charset="-34"/>
              </a:rPr>
              <a:t>ไม้บรรทัดแนวนอน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972196" y="2392529"/>
            <a:ext cx="1819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TH Sarabun New" pitchFamily="34" charset="-34"/>
                <a:cs typeface="TH Sarabun New" pitchFamily="34" charset="-34"/>
              </a:rPr>
              <a:t>ระยะขอบซ้าย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556240" y="2354042"/>
            <a:ext cx="1819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TH Sarabun New" pitchFamily="34" charset="-34"/>
                <a:cs typeface="TH Sarabun New" pitchFamily="34" charset="-34"/>
              </a:rPr>
              <a:t>ระยะขอบขวา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746032" y="1578041"/>
            <a:ext cx="18194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TH Sarabun New" pitchFamily="34" charset="-34"/>
                <a:cs typeface="TH Sarabun New" pitchFamily="34" charset="-34"/>
              </a:rPr>
              <a:t>แถบชื่อเรื่อง/ชื่อเอกสาร</a:t>
            </a:r>
          </a:p>
        </p:txBody>
      </p:sp>
      <p:sp>
        <p:nvSpPr>
          <p:cNvPr id="66" name="สี่เหลี่ยมผืนผ้ามุมมน 65"/>
          <p:cNvSpPr/>
          <p:nvPr/>
        </p:nvSpPr>
        <p:spPr>
          <a:xfrm>
            <a:off x="6745252" y="1611610"/>
            <a:ext cx="1720723" cy="305443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7" name="TextBox 66"/>
          <p:cNvSpPr txBox="1"/>
          <p:nvPr/>
        </p:nvSpPr>
        <p:spPr>
          <a:xfrm>
            <a:off x="1054504" y="2371136"/>
            <a:ext cx="1318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TH Sarabun New" pitchFamily="34" charset="-34"/>
                <a:cs typeface="TH Sarabun New" pitchFamily="34" charset="-34"/>
              </a:rPr>
              <a:t>ปุ่มตั้งแท็ป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946820" y="2898646"/>
            <a:ext cx="1061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TH Sarabun New" pitchFamily="34" charset="-34"/>
                <a:cs typeface="TH Sarabun New" pitchFamily="34" charset="-34"/>
              </a:rPr>
              <a:t>ระยะขอบบน</a:t>
            </a:r>
          </a:p>
        </p:txBody>
      </p:sp>
      <p:sp>
        <p:nvSpPr>
          <p:cNvPr id="69" name="สี่เหลี่ยมผืนผ้า 68"/>
          <p:cNvSpPr/>
          <p:nvPr/>
        </p:nvSpPr>
        <p:spPr>
          <a:xfrm>
            <a:off x="1544624" y="3564837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latin typeface="TH Sarabun New" pitchFamily="34" charset="-34"/>
                <a:cs typeface="TH Sarabun New" pitchFamily="34" charset="-34"/>
              </a:rPr>
              <a:t>ไม้บรรทัด</a:t>
            </a:r>
            <a:endParaRPr lang="th-TH" dirty="0"/>
          </a:p>
        </p:txBody>
      </p:sp>
      <p:sp>
        <p:nvSpPr>
          <p:cNvPr id="70" name="สี่เหลี่ยมผืนผ้า 69"/>
          <p:cNvSpPr/>
          <p:nvPr/>
        </p:nvSpPr>
        <p:spPr>
          <a:xfrm>
            <a:off x="514845" y="6043133"/>
            <a:ext cx="19251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 New" pitchFamily="34" charset="-34"/>
                <a:cs typeface="TH Sarabun New" pitchFamily="34" charset="-34"/>
              </a:rPr>
              <a:t>หน้าปัจจุบัน/จำนวนหน้า</a:t>
            </a:r>
            <a:endParaRPr lang="th-TH" dirty="0"/>
          </a:p>
        </p:txBody>
      </p:sp>
      <p:sp>
        <p:nvSpPr>
          <p:cNvPr id="71" name="สี่เหลี่ยมผืนผ้า 70"/>
          <p:cNvSpPr/>
          <p:nvPr/>
        </p:nvSpPr>
        <p:spPr>
          <a:xfrm>
            <a:off x="3072698" y="5212318"/>
            <a:ext cx="1257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 New" pitchFamily="34" charset="-34"/>
                <a:cs typeface="TH Sarabun New" pitchFamily="34" charset="-34"/>
              </a:rPr>
              <a:t>จำนวนข้อความ</a:t>
            </a:r>
            <a:endParaRPr lang="th-TH" dirty="0"/>
          </a:p>
        </p:txBody>
      </p:sp>
      <p:sp>
        <p:nvSpPr>
          <p:cNvPr id="72" name="สี่เหลี่ยมผืนผ้า 71"/>
          <p:cNvSpPr/>
          <p:nvPr/>
        </p:nvSpPr>
        <p:spPr>
          <a:xfrm>
            <a:off x="4606029" y="6217301"/>
            <a:ext cx="1257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 New" pitchFamily="34" charset="-34"/>
                <a:cs typeface="TH Sarabun New" pitchFamily="34" charset="-34"/>
              </a:rPr>
              <a:t>ภาษาแป้นพิมพ์</a:t>
            </a:r>
            <a:endParaRPr lang="th-TH" dirty="0"/>
          </a:p>
        </p:txBody>
      </p:sp>
      <p:sp>
        <p:nvSpPr>
          <p:cNvPr id="73" name="สี่เหลี่ยมผืนผ้า 72"/>
          <p:cNvSpPr/>
          <p:nvPr/>
        </p:nvSpPr>
        <p:spPr>
          <a:xfrm>
            <a:off x="7329196" y="5199487"/>
            <a:ext cx="1485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 New" pitchFamily="34" charset="-34"/>
                <a:cs typeface="TH Sarabun New" pitchFamily="34" charset="-34"/>
              </a:rPr>
              <a:t>สลับมุมมองเอกสาร</a:t>
            </a:r>
            <a:endParaRPr lang="th-TH" dirty="0"/>
          </a:p>
        </p:txBody>
      </p:sp>
      <p:sp>
        <p:nvSpPr>
          <p:cNvPr id="74" name="สี่เหลี่ยมผืนผ้า 73"/>
          <p:cNvSpPr/>
          <p:nvPr/>
        </p:nvSpPr>
        <p:spPr>
          <a:xfrm>
            <a:off x="9955583" y="6032635"/>
            <a:ext cx="1257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 New" pitchFamily="34" charset="-34"/>
                <a:cs typeface="TH Sarabun New" pitchFamily="34" charset="-34"/>
              </a:rPr>
              <a:t>ย่อ/ขยายมุมมอง</a:t>
            </a:r>
            <a:endParaRPr lang="th-TH" dirty="0"/>
          </a:p>
        </p:txBody>
      </p:sp>
      <p:cxnSp>
        <p:nvCxnSpPr>
          <p:cNvPr id="33" name="ตัวเชื่อมต่อหักมุม 32"/>
          <p:cNvCxnSpPr>
            <a:cxnSpLocks/>
            <a:endCxn id="66" idx="1"/>
          </p:cNvCxnSpPr>
          <p:nvPr/>
        </p:nvCxnSpPr>
        <p:spPr>
          <a:xfrm rot="16200000" flipH="1">
            <a:off x="6575660" y="1594739"/>
            <a:ext cx="218279" cy="120906"/>
          </a:xfrm>
          <a:prstGeom prst="bentConnector2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759427A1-4D91-4FC8-B109-502E7C662923}"/>
              </a:ext>
            </a:extLst>
          </p:cNvPr>
          <p:cNvSpPr txBox="1"/>
          <p:nvPr/>
        </p:nvSpPr>
        <p:spPr>
          <a:xfrm>
            <a:off x="1655618" y="6579565"/>
            <a:ext cx="8880763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</a:rPr>
              <a:t>หากพบว่ามีการคัดลอกผลงานจากที่ใดๆ โดยไม่มีการอ้างอิงในสื่อการสอนนี้ ข้าพเจ้า นายโสภณ มหาเจริญ ขอเป็นผู้รับผิดชอบแต่เพียงผู้เดียว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3852828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14843</TotalTime>
  <Words>4104</Words>
  <Application>Microsoft Office PowerPoint</Application>
  <PresentationFormat>Widescreen</PresentationFormat>
  <Paragraphs>287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Calibri Light</vt:lpstr>
      <vt:lpstr>Cordia New</vt:lpstr>
      <vt:lpstr>TH Sarabun New</vt:lpstr>
      <vt:lpstr>TH SarabunPSK</vt:lpstr>
      <vt:lpstr>Wide Latin</vt:lpstr>
      <vt:lpstr>Wingdings</vt:lpstr>
      <vt:lpstr>Office Theme</vt:lpstr>
      <vt:lpstr>เทคโนโลยีสารสนเทศและการสื่อสาร</vt:lpstr>
      <vt:lpstr>หัวข้อสำหรับสื่อการสอนชุดที่ 5</vt:lpstr>
      <vt:lpstr>โปรแกรมประมวลผลคำ</vt:lpstr>
      <vt:lpstr>Word</vt:lpstr>
      <vt:lpstr>5.1 การเริ่มต้นใช้งานโปรแกรม</vt:lpstr>
      <vt:lpstr>5.2 การเปิดเอกสารเปล่า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5.3 สัญลักษณ์แสดงส่วนต่างๆ </vt:lpstr>
      <vt:lpstr>5.4 การจัดรูปแบบอักษร</vt:lpstr>
      <vt:lpstr>PowerPoint Presentation</vt:lpstr>
      <vt:lpstr>5.5 การจัดรูปแบบย่อหน้า</vt:lpstr>
      <vt:lpstr>PowerPoint Presentation</vt:lpstr>
      <vt:lpstr>5.6 การใส่สัญลักษณ์แสดงหัวข้อ</vt:lpstr>
      <vt:lpstr>PowerPoint Presentation</vt:lpstr>
      <vt:lpstr>5.7 การแทรกตาราง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5.8 การแทรกภาพ</vt:lpstr>
      <vt:lpstr>PowerPoint Presentation</vt:lpstr>
      <vt:lpstr>PowerPoint Presentation</vt:lpstr>
      <vt:lpstr>5.9 การบันทึกเอกสาร</vt:lpstr>
      <vt:lpstr>5.10 การเปิดไฟล์เอกสาร</vt:lpstr>
      <vt:lpstr>5.11 การปิดไฟล์เอกสาร</vt:lpstr>
      <vt:lpstr>5.12 การปริ้นไฟล์เอกสาร</vt:lpstr>
      <vt:lpstr>PowerPoint Presentation</vt:lpstr>
      <vt:lpstr>5.13 สรุป</vt:lpstr>
      <vt:lpstr>5.14 แบบฝึกหัด</vt:lpstr>
      <vt:lpstr>5.15 บรรณานุกรม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DungKo Kurozaki</dc:creator>
  <cp:lastModifiedBy>lenovo</cp:lastModifiedBy>
  <cp:revision>82</cp:revision>
  <dcterms:created xsi:type="dcterms:W3CDTF">2016-11-01T04:08:17Z</dcterms:created>
  <dcterms:modified xsi:type="dcterms:W3CDTF">2022-03-01T12:15:55Z</dcterms:modified>
</cp:coreProperties>
</file>