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86" r:id="rId6"/>
    <p:sldId id="287" r:id="rId7"/>
    <p:sldId id="291" r:id="rId8"/>
    <p:sldId id="290" r:id="rId9"/>
    <p:sldId id="292" r:id="rId10"/>
    <p:sldId id="263" r:id="rId11"/>
    <p:sldId id="262" r:id="rId12"/>
    <p:sldId id="261" r:id="rId13"/>
    <p:sldId id="265" r:id="rId14"/>
    <p:sldId id="288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64" r:id="rId23"/>
    <p:sldId id="301" r:id="rId24"/>
    <p:sldId id="302" r:id="rId25"/>
    <p:sldId id="270" r:id="rId26"/>
    <p:sldId id="303" r:id="rId27"/>
    <p:sldId id="304" r:id="rId28"/>
    <p:sldId id="305" r:id="rId29"/>
    <p:sldId id="271" r:id="rId30"/>
    <p:sldId id="306" r:id="rId31"/>
    <p:sldId id="307" r:id="rId32"/>
    <p:sldId id="308" r:id="rId33"/>
    <p:sldId id="272" r:id="rId34"/>
    <p:sldId id="273" r:id="rId35"/>
    <p:sldId id="274" r:id="rId36"/>
    <p:sldId id="275" r:id="rId37"/>
    <p:sldId id="278" r:id="rId38"/>
    <p:sldId id="309" r:id="rId39"/>
    <p:sldId id="284" r:id="rId40"/>
    <p:sldId id="283" r:id="rId41"/>
    <p:sldId id="310" r:id="rId42"/>
    <p:sldId id="311" r:id="rId43"/>
    <p:sldId id="312" r:id="rId44"/>
    <p:sldId id="25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F4"/>
    <a:srgbClr val="FBBC05"/>
    <a:srgbClr val="EA4335"/>
    <a:srgbClr val="34A853"/>
    <a:srgbClr val="8C8C8C"/>
    <a:srgbClr val="8E8E8E"/>
    <a:srgbClr val="9D9D9D"/>
    <a:srgbClr val="C07138"/>
    <a:srgbClr val="DB8041"/>
    <a:srgbClr val="DA8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378FD-EC83-46C7-ACBA-D58035A610F4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24320AF-A48F-434E-8035-F6FFE8FADBCC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เครือข่ายขนาดกลาง </a:t>
          </a:r>
        </a:p>
      </dgm:t>
    </dgm:pt>
    <dgm:pt modelId="{9CE19AB1-A1C4-4203-BDF1-274F46BA09A5}" type="parTrans" cxnId="{40173791-F38C-4F31-9CF4-27450662DB30}">
      <dgm:prSet/>
      <dgm:spPr/>
      <dgm:t>
        <a:bodyPr/>
        <a:lstStyle/>
        <a:p>
          <a:endParaRPr lang="th-TH"/>
        </a:p>
      </dgm:t>
    </dgm:pt>
    <dgm:pt modelId="{4389DC75-1360-4357-A2DC-3F70F58B47D3}" type="sibTrans" cxnId="{40173791-F38C-4F31-9CF4-27450662DB30}">
      <dgm:prSet/>
      <dgm:spPr/>
      <dgm:t>
        <a:bodyPr/>
        <a:lstStyle/>
        <a:p>
          <a:endParaRPr lang="th-TH"/>
        </a:p>
      </dgm:t>
    </dgm:pt>
    <dgm:pt modelId="{9E650169-EEA6-4F2B-BB50-A96425DA7B75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ใช้งานระดับองค์กรหรือระยะทางประมาณไม่เกิน 10 กิโลเมตร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F0F6728-8D64-44D8-BFCA-3C9EE0A5D4F5}" type="parTrans" cxnId="{4E9343DB-63C4-4E9B-9B2E-0CF3E3E0F218}">
      <dgm:prSet/>
      <dgm:spPr/>
      <dgm:t>
        <a:bodyPr/>
        <a:lstStyle/>
        <a:p>
          <a:endParaRPr lang="th-TH"/>
        </a:p>
      </dgm:t>
    </dgm:pt>
    <dgm:pt modelId="{314484F4-7C5B-402A-AE63-A4FCEBB51300}" type="sibTrans" cxnId="{4E9343DB-63C4-4E9B-9B2E-0CF3E3E0F218}">
      <dgm:prSet/>
      <dgm:spPr/>
      <dgm:t>
        <a:bodyPr/>
        <a:lstStyle/>
        <a:p>
          <a:endParaRPr lang="th-TH"/>
        </a:p>
      </dgm:t>
    </dgm:pt>
    <dgm:pt modelId="{56BA19ED-22A1-4461-A87F-FE8D476247A7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จุดเด่นที่มีความเร็วสูงมาก รองรับการทำงานร่วมกันของอุปกรณ์ได้หลายชนิด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6A8C637-88FF-4804-9D42-763D63C99A95}" type="parTrans" cxnId="{3EC58335-9033-4A9B-8FDD-D997BC33491E}">
      <dgm:prSet/>
      <dgm:spPr/>
      <dgm:t>
        <a:bodyPr/>
        <a:lstStyle/>
        <a:p>
          <a:endParaRPr lang="th-TH"/>
        </a:p>
      </dgm:t>
    </dgm:pt>
    <dgm:pt modelId="{3CB7CE3E-E7B8-465C-9A60-9C85D2220CB7}" type="sibTrans" cxnId="{3EC58335-9033-4A9B-8FDD-D997BC33491E}">
      <dgm:prSet/>
      <dgm:spPr/>
      <dgm:t>
        <a:bodyPr/>
        <a:lstStyle/>
        <a:p>
          <a:endParaRPr lang="th-TH"/>
        </a:p>
      </dgm:t>
    </dgm:pt>
    <dgm:pt modelId="{0D7D02E3-C18E-4DE4-8804-78CD366BCF4F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เหมาะสำหรับการใช้งานภายในบริษัท องค์กร หรือสำนักงานขนาดเล็กถึงขนาดกลาง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2CB19D9-6CFA-44A5-95B0-8F1CAD275307}" type="parTrans" cxnId="{931CAA33-1FCF-4648-9500-41A0F7E45950}">
      <dgm:prSet/>
      <dgm:spPr/>
      <dgm:t>
        <a:bodyPr/>
        <a:lstStyle/>
        <a:p>
          <a:endParaRPr lang="th-TH"/>
        </a:p>
      </dgm:t>
    </dgm:pt>
    <dgm:pt modelId="{C32AA775-77E8-43B3-80D3-2DA6F87541DC}" type="sibTrans" cxnId="{931CAA33-1FCF-4648-9500-41A0F7E45950}">
      <dgm:prSet/>
      <dgm:spPr/>
      <dgm:t>
        <a:bodyPr/>
        <a:lstStyle/>
        <a:p>
          <a:endParaRPr lang="th-TH"/>
        </a:p>
      </dgm:t>
    </dgm:pt>
    <dgm:pt modelId="{DA99FF51-2348-42E0-9115-A137BC5ECFF7}">
      <dgm:prSet/>
      <dgm:spPr/>
      <dgm:t>
        <a:bodyPr/>
        <a:lstStyle/>
        <a:p>
          <a:r>
            <a:rPr lang="th-TH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ตัวอย่าง</a:t>
          </a:r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 เพื่อนในบริษัท</a:t>
          </a:r>
          <a:r>
            <a:rPr lang="th-TH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สั่งป</a:t>
          </a:r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ริ้นจากโต๊ะทำงานของเขา ไปยัง </a:t>
          </a:r>
          <a:r>
            <a:rPr lang="en-US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Printer </a:t>
          </a:r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บนโต๊ะทำงานของคุณในออฟฟิศเดียวกัน การเชื่อมต่อแบบนี้เรียกว่า </a:t>
          </a:r>
          <a:r>
            <a:rPr lang="en-US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LAN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BA1EE6-8B8F-42A7-803B-3BE44FC10A99}" type="parTrans" cxnId="{DE1D878C-B90E-4549-8B28-8CB57B003FEE}">
      <dgm:prSet/>
      <dgm:spPr/>
      <dgm:t>
        <a:bodyPr/>
        <a:lstStyle/>
        <a:p>
          <a:endParaRPr lang="th-TH"/>
        </a:p>
      </dgm:t>
    </dgm:pt>
    <dgm:pt modelId="{62F9318E-B108-47C7-83F0-37BA02435F9E}" type="sibTrans" cxnId="{DE1D878C-B90E-4549-8B28-8CB57B003FEE}">
      <dgm:prSet/>
      <dgm:spPr/>
      <dgm:t>
        <a:bodyPr/>
        <a:lstStyle/>
        <a:p>
          <a:endParaRPr lang="th-TH"/>
        </a:p>
      </dgm:t>
    </dgm:pt>
    <dgm:pt modelId="{EBE85596-6676-477C-B484-2A8C25A3A267}" type="pres">
      <dgm:prSet presAssocID="{315378FD-EC83-46C7-ACBA-D58035A610F4}" presName="linear" presStyleCnt="0">
        <dgm:presLayoutVars>
          <dgm:animLvl val="lvl"/>
          <dgm:resizeHandles val="exact"/>
        </dgm:presLayoutVars>
      </dgm:prSet>
      <dgm:spPr/>
    </dgm:pt>
    <dgm:pt modelId="{AC6AFAA4-42CB-4E6A-AA71-E3C04ABEC9FF}" type="pres">
      <dgm:prSet presAssocID="{324320AF-A48F-434E-8035-F6FFE8FADBC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142A5F7-A53E-402D-AF9A-EA9DB9F10864}" type="pres">
      <dgm:prSet presAssocID="{4389DC75-1360-4357-A2DC-3F70F58B47D3}" presName="spacer" presStyleCnt="0"/>
      <dgm:spPr/>
    </dgm:pt>
    <dgm:pt modelId="{8F7CABEA-7A08-408E-AF8A-24F0D3E4219B}" type="pres">
      <dgm:prSet presAssocID="{9E650169-EEA6-4F2B-BB50-A96425DA7B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96F5BBB-7052-4195-B317-7A99D6E6FBDD}" type="pres">
      <dgm:prSet presAssocID="{314484F4-7C5B-402A-AE63-A4FCEBB51300}" presName="spacer" presStyleCnt="0"/>
      <dgm:spPr/>
    </dgm:pt>
    <dgm:pt modelId="{845D9656-10FE-45F2-BDF4-436CDD65448D}" type="pres">
      <dgm:prSet presAssocID="{56BA19ED-22A1-4461-A87F-FE8D476247A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A576B45-1044-4870-9B88-900E2D6E6B65}" type="pres">
      <dgm:prSet presAssocID="{3CB7CE3E-E7B8-465C-9A60-9C85D2220CB7}" presName="spacer" presStyleCnt="0"/>
      <dgm:spPr/>
    </dgm:pt>
    <dgm:pt modelId="{AC4455B9-3A04-46EA-8C19-EB44403C0151}" type="pres">
      <dgm:prSet presAssocID="{0D7D02E3-C18E-4DE4-8804-78CD366BCF4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A96FB70-ACC9-444D-B0FA-017CAFEBAFBF}" type="pres">
      <dgm:prSet presAssocID="{C32AA775-77E8-43B3-80D3-2DA6F87541DC}" presName="spacer" presStyleCnt="0"/>
      <dgm:spPr/>
    </dgm:pt>
    <dgm:pt modelId="{49860411-51C5-4C2E-BDFB-AD77931A038D}" type="pres">
      <dgm:prSet presAssocID="{DA99FF51-2348-42E0-9115-A137BC5ECFF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99E9719-DE66-4E49-8EC4-1481501EA4D2}" type="presOf" srcId="{56BA19ED-22A1-4461-A87F-FE8D476247A7}" destId="{845D9656-10FE-45F2-BDF4-436CDD65448D}" srcOrd="0" destOrd="0" presId="urn:microsoft.com/office/officeart/2005/8/layout/vList2"/>
    <dgm:cxn modelId="{9FB9C129-14DF-4B2D-9717-AEF1D1E8E431}" type="presOf" srcId="{315378FD-EC83-46C7-ACBA-D58035A610F4}" destId="{EBE85596-6676-477C-B484-2A8C25A3A267}" srcOrd="0" destOrd="0" presId="urn:microsoft.com/office/officeart/2005/8/layout/vList2"/>
    <dgm:cxn modelId="{931CAA33-1FCF-4648-9500-41A0F7E45950}" srcId="{315378FD-EC83-46C7-ACBA-D58035A610F4}" destId="{0D7D02E3-C18E-4DE4-8804-78CD366BCF4F}" srcOrd="3" destOrd="0" parTransId="{52CB19D9-6CFA-44A5-95B0-8F1CAD275307}" sibTransId="{C32AA775-77E8-43B3-80D3-2DA6F87541DC}"/>
    <dgm:cxn modelId="{3EC58335-9033-4A9B-8FDD-D997BC33491E}" srcId="{315378FD-EC83-46C7-ACBA-D58035A610F4}" destId="{56BA19ED-22A1-4461-A87F-FE8D476247A7}" srcOrd="2" destOrd="0" parTransId="{B6A8C637-88FF-4804-9D42-763D63C99A95}" sibTransId="{3CB7CE3E-E7B8-465C-9A60-9C85D2220CB7}"/>
    <dgm:cxn modelId="{DDD85F40-A27F-46A2-9E5E-6BCB915BC2C6}" type="presOf" srcId="{0D7D02E3-C18E-4DE4-8804-78CD366BCF4F}" destId="{AC4455B9-3A04-46EA-8C19-EB44403C0151}" srcOrd="0" destOrd="0" presId="urn:microsoft.com/office/officeart/2005/8/layout/vList2"/>
    <dgm:cxn modelId="{F7B52E52-8F8B-46B0-9500-C5920AC951C1}" type="presOf" srcId="{324320AF-A48F-434E-8035-F6FFE8FADBCC}" destId="{AC6AFAA4-42CB-4E6A-AA71-E3C04ABEC9FF}" srcOrd="0" destOrd="0" presId="urn:microsoft.com/office/officeart/2005/8/layout/vList2"/>
    <dgm:cxn modelId="{DE1D878C-B90E-4549-8B28-8CB57B003FEE}" srcId="{315378FD-EC83-46C7-ACBA-D58035A610F4}" destId="{DA99FF51-2348-42E0-9115-A137BC5ECFF7}" srcOrd="4" destOrd="0" parTransId="{35BA1EE6-8B8F-42A7-803B-3BE44FC10A99}" sibTransId="{62F9318E-B108-47C7-83F0-37BA02435F9E}"/>
    <dgm:cxn modelId="{40173791-F38C-4F31-9CF4-27450662DB30}" srcId="{315378FD-EC83-46C7-ACBA-D58035A610F4}" destId="{324320AF-A48F-434E-8035-F6FFE8FADBCC}" srcOrd="0" destOrd="0" parTransId="{9CE19AB1-A1C4-4203-BDF1-274F46BA09A5}" sibTransId="{4389DC75-1360-4357-A2DC-3F70F58B47D3}"/>
    <dgm:cxn modelId="{4E9343DB-63C4-4E9B-9B2E-0CF3E3E0F218}" srcId="{315378FD-EC83-46C7-ACBA-D58035A610F4}" destId="{9E650169-EEA6-4F2B-BB50-A96425DA7B75}" srcOrd="1" destOrd="0" parTransId="{BF0F6728-8D64-44D8-BFCA-3C9EE0A5D4F5}" sibTransId="{314484F4-7C5B-402A-AE63-A4FCEBB51300}"/>
    <dgm:cxn modelId="{05DA43EA-2FB7-482F-AD49-60612BF5D1A0}" type="presOf" srcId="{DA99FF51-2348-42E0-9115-A137BC5ECFF7}" destId="{49860411-51C5-4C2E-BDFB-AD77931A038D}" srcOrd="0" destOrd="0" presId="urn:microsoft.com/office/officeart/2005/8/layout/vList2"/>
    <dgm:cxn modelId="{71F1D3FE-315F-4312-A132-B84965E03C5E}" type="presOf" srcId="{9E650169-EEA6-4F2B-BB50-A96425DA7B75}" destId="{8F7CABEA-7A08-408E-AF8A-24F0D3E4219B}" srcOrd="0" destOrd="0" presId="urn:microsoft.com/office/officeart/2005/8/layout/vList2"/>
    <dgm:cxn modelId="{6F4545B6-2BE7-4749-B33D-5A2AB9C9C9C1}" type="presParOf" srcId="{EBE85596-6676-477C-B484-2A8C25A3A267}" destId="{AC6AFAA4-42CB-4E6A-AA71-E3C04ABEC9FF}" srcOrd="0" destOrd="0" presId="urn:microsoft.com/office/officeart/2005/8/layout/vList2"/>
    <dgm:cxn modelId="{0EAEC70A-6365-4EA7-A748-54CBCB8B0C79}" type="presParOf" srcId="{EBE85596-6676-477C-B484-2A8C25A3A267}" destId="{1142A5F7-A53E-402D-AF9A-EA9DB9F10864}" srcOrd="1" destOrd="0" presId="urn:microsoft.com/office/officeart/2005/8/layout/vList2"/>
    <dgm:cxn modelId="{7D01EAB6-7BD9-477A-B715-90A05479969E}" type="presParOf" srcId="{EBE85596-6676-477C-B484-2A8C25A3A267}" destId="{8F7CABEA-7A08-408E-AF8A-24F0D3E4219B}" srcOrd="2" destOrd="0" presId="urn:microsoft.com/office/officeart/2005/8/layout/vList2"/>
    <dgm:cxn modelId="{402430C3-A424-4187-A7D2-B33EB4CE7BE1}" type="presParOf" srcId="{EBE85596-6676-477C-B484-2A8C25A3A267}" destId="{B96F5BBB-7052-4195-B317-7A99D6E6FBDD}" srcOrd="3" destOrd="0" presId="urn:microsoft.com/office/officeart/2005/8/layout/vList2"/>
    <dgm:cxn modelId="{C437969D-DB6B-41C9-BB55-C450EB2F8E8C}" type="presParOf" srcId="{EBE85596-6676-477C-B484-2A8C25A3A267}" destId="{845D9656-10FE-45F2-BDF4-436CDD65448D}" srcOrd="4" destOrd="0" presId="urn:microsoft.com/office/officeart/2005/8/layout/vList2"/>
    <dgm:cxn modelId="{6C145BDA-E2DF-4454-B7E3-6C43CA1097DA}" type="presParOf" srcId="{EBE85596-6676-477C-B484-2A8C25A3A267}" destId="{DA576B45-1044-4870-9B88-900E2D6E6B65}" srcOrd="5" destOrd="0" presId="urn:microsoft.com/office/officeart/2005/8/layout/vList2"/>
    <dgm:cxn modelId="{CE3ACA24-D5A7-45A9-9CB8-9EEBF36A4732}" type="presParOf" srcId="{EBE85596-6676-477C-B484-2A8C25A3A267}" destId="{AC4455B9-3A04-46EA-8C19-EB44403C0151}" srcOrd="6" destOrd="0" presId="urn:microsoft.com/office/officeart/2005/8/layout/vList2"/>
    <dgm:cxn modelId="{D7020F1E-7587-4A40-A14E-A072A3461DDE}" type="presParOf" srcId="{EBE85596-6676-477C-B484-2A8C25A3A267}" destId="{7A96FB70-ACC9-444D-B0FA-017CAFEBAFBF}" srcOrd="7" destOrd="0" presId="urn:microsoft.com/office/officeart/2005/8/layout/vList2"/>
    <dgm:cxn modelId="{D942AC6D-8D6A-4CD6-B5EC-EEBA91340EA1}" type="presParOf" srcId="{EBE85596-6676-477C-B484-2A8C25A3A267}" destId="{49860411-51C5-4C2E-BDFB-AD77931A038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5378FD-EC83-46C7-ACBA-D58035A610F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324320AF-A48F-434E-8035-F6FFE8FADBCC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เครือข่ายขนาดใหญ่มีระยะครอบคลุมในระดับเมืองหรือประมาณไม่เกิน 100 กิโลเมตร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CE19AB1-A1C4-4203-BDF1-274F46BA09A5}" type="parTrans" cxnId="{40173791-F38C-4F31-9CF4-27450662DB30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389DC75-1360-4357-A2DC-3F70F58B47D3}" type="sibTrans" cxnId="{40173791-F38C-4F31-9CF4-27450662DB30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650169-EEA6-4F2B-BB50-A96425DA7B75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เชื่อมต่อ </a:t>
          </a:r>
          <a:r>
            <a:rPr lang="en-US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LAN</a:t>
          </a:r>
          <a:r>
            <a:rPr lang="en-US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 </a:t>
          </a:r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หลายๆ </a:t>
          </a:r>
          <a:r>
            <a:rPr lang="en-US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LAN</a:t>
          </a:r>
          <a:r>
            <a:rPr lang="en-US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 </a:t>
          </a:r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เข้าด้วยกัน เพื่อเพิ่มระยะทาง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F0F6728-8D64-44D8-BFCA-3C9EE0A5D4F5}" type="parTrans" cxnId="{4E9343DB-63C4-4E9B-9B2E-0CF3E3E0F218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14484F4-7C5B-402A-AE63-A4FCEBB51300}" type="sibTrans" cxnId="{4E9343DB-63C4-4E9B-9B2E-0CF3E3E0F218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BA19ED-22A1-4461-A87F-FE8D476247A7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จุดเด่นที่ ระยะทางการเชื่อมต่อไกลกว่า </a:t>
          </a:r>
          <a:r>
            <a:rPr lang="en-US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LAN </a:t>
          </a:r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ทำให้สามารถแชร์</a:t>
          </a:r>
          <a:r>
            <a:rPr lang="th-TH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ทรัพยากรณ์</a:t>
          </a:r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ได้กว้างขึ้น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6A8C637-88FF-4804-9D42-763D63C99A95}" type="parTrans" cxnId="{3EC58335-9033-4A9B-8FDD-D997BC33491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CB7CE3E-E7B8-465C-9A60-9C85D2220CB7}" type="sibTrans" cxnId="{3EC58335-9033-4A9B-8FDD-D997BC33491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D7D02E3-C18E-4DE4-8804-78CD366BCF4F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เหมาะสำหรับการใช้งานภายในบริษัท องค์กร หรือสำนักงานขนาดใหญ่ ที่มีสาขาหรือตึกกระจายอยู่ภายในระยะที่กำหนด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2CB19D9-6CFA-44A5-95B0-8F1CAD275307}" type="parTrans" cxnId="{931CAA33-1FCF-4648-9500-41A0F7E45950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32AA775-77E8-43B3-80D3-2DA6F87541DC}" type="sibTrans" cxnId="{931CAA33-1FCF-4648-9500-41A0F7E45950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A99FF51-2348-42E0-9115-A137BC5ECFF7}">
      <dgm:prSet/>
      <dgm:spPr/>
      <dgm:t>
        <a:bodyPr/>
        <a:lstStyle/>
        <a:p>
          <a:r>
            <a:rPr lang="th-TH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ตัวอย่าง </a:t>
          </a:r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บริษัทของคุณกำลังจะเปิดสาขาใหม่ในจังหวัดใกล้เคียง และต้องการใช้</a:t>
          </a:r>
          <a:r>
            <a:rPr lang="th-TH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ทรัพยากรณ์</a:t>
          </a:r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หรือบริการจากบริษัทแม่ การเชื่อมต่อแบบนี้เรียกว่า </a:t>
          </a:r>
          <a:r>
            <a:rPr lang="en-US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MAN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BA1EE6-8B8F-42A7-803B-3BE44FC10A99}" type="parTrans" cxnId="{DE1D878C-B90E-4549-8B28-8CB57B003FE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2F9318E-B108-47C7-83F0-37BA02435F9E}" type="sibTrans" cxnId="{DE1D878C-B90E-4549-8B28-8CB57B003FE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5F0FE8F-F3B2-4E57-BE51-6621ADE68BA7}" type="pres">
      <dgm:prSet presAssocID="{315378FD-EC83-46C7-ACBA-D58035A610F4}" presName="linear" presStyleCnt="0">
        <dgm:presLayoutVars>
          <dgm:animLvl val="lvl"/>
          <dgm:resizeHandles val="exact"/>
        </dgm:presLayoutVars>
      </dgm:prSet>
      <dgm:spPr/>
    </dgm:pt>
    <dgm:pt modelId="{02E11121-2284-41DB-AF7F-313C4364D3B2}" type="pres">
      <dgm:prSet presAssocID="{324320AF-A48F-434E-8035-F6FFE8FADBC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907C612-A33B-4053-B148-2BBDA4F285DE}" type="pres">
      <dgm:prSet presAssocID="{4389DC75-1360-4357-A2DC-3F70F58B47D3}" presName="spacer" presStyleCnt="0"/>
      <dgm:spPr/>
    </dgm:pt>
    <dgm:pt modelId="{B5C1E3F5-561C-4175-9F77-1B1DE4FA9FA9}" type="pres">
      <dgm:prSet presAssocID="{9E650169-EEA6-4F2B-BB50-A96425DA7B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E24937-3337-4704-9524-83708AAA8043}" type="pres">
      <dgm:prSet presAssocID="{314484F4-7C5B-402A-AE63-A4FCEBB51300}" presName="spacer" presStyleCnt="0"/>
      <dgm:spPr/>
    </dgm:pt>
    <dgm:pt modelId="{CF6A720F-7329-43A5-866F-DD15AB4760CE}" type="pres">
      <dgm:prSet presAssocID="{56BA19ED-22A1-4461-A87F-FE8D476247A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194D7A1-D8ED-443D-94E4-6928F9182334}" type="pres">
      <dgm:prSet presAssocID="{3CB7CE3E-E7B8-465C-9A60-9C85D2220CB7}" presName="spacer" presStyleCnt="0"/>
      <dgm:spPr/>
    </dgm:pt>
    <dgm:pt modelId="{C5BD3F5B-4AAF-4CAE-9BA8-6FDB5A741BBF}" type="pres">
      <dgm:prSet presAssocID="{0D7D02E3-C18E-4DE4-8804-78CD366BCF4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E130B3C-2D0B-4964-B034-EF7A62E62E6C}" type="pres">
      <dgm:prSet presAssocID="{C32AA775-77E8-43B3-80D3-2DA6F87541DC}" presName="spacer" presStyleCnt="0"/>
      <dgm:spPr/>
    </dgm:pt>
    <dgm:pt modelId="{9F680AF1-6E80-47AD-902E-11042BE5B01D}" type="pres">
      <dgm:prSet presAssocID="{DA99FF51-2348-42E0-9115-A137BC5ECFF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C694F12-3B72-486C-BA18-4F100663098D}" type="presOf" srcId="{0D7D02E3-C18E-4DE4-8804-78CD366BCF4F}" destId="{C5BD3F5B-4AAF-4CAE-9BA8-6FDB5A741BBF}" srcOrd="0" destOrd="0" presId="urn:microsoft.com/office/officeart/2005/8/layout/vList2"/>
    <dgm:cxn modelId="{931CAA33-1FCF-4648-9500-41A0F7E45950}" srcId="{315378FD-EC83-46C7-ACBA-D58035A610F4}" destId="{0D7D02E3-C18E-4DE4-8804-78CD366BCF4F}" srcOrd="3" destOrd="0" parTransId="{52CB19D9-6CFA-44A5-95B0-8F1CAD275307}" sibTransId="{C32AA775-77E8-43B3-80D3-2DA6F87541DC}"/>
    <dgm:cxn modelId="{3EC58335-9033-4A9B-8FDD-D997BC33491E}" srcId="{315378FD-EC83-46C7-ACBA-D58035A610F4}" destId="{56BA19ED-22A1-4461-A87F-FE8D476247A7}" srcOrd="2" destOrd="0" parTransId="{B6A8C637-88FF-4804-9D42-763D63C99A95}" sibTransId="{3CB7CE3E-E7B8-465C-9A60-9C85D2220CB7}"/>
    <dgm:cxn modelId="{98173A62-7AEE-49BB-BE28-2A1BC881A72F}" type="presOf" srcId="{DA99FF51-2348-42E0-9115-A137BC5ECFF7}" destId="{9F680AF1-6E80-47AD-902E-11042BE5B01D}" srcOrd="0" destOrd="0" presId="urn:microsoft.com/office/officeart/2005/8/layout/vList2"/>
    <dgm:cxn modelId="{3B5AC744-A509-427F-9B38-724D3F911771}" type="presOf" srcId="{315378FD-EC83-46C7-ACBA-D58035A610F4}" destId="{15F0FE8F-F3B2-4E57-BE51-6621ADE68BA7}" srcOrd="0" destOrd="0" presId="urn:microsoft.com/office/officeart/2005/8/layout/vList2"/>
    <dgm:cxn modelId="{596CBA7E-BF45-4FC3-A6A3-9322F40BC1FD}" type="presOf" srcId="{9E650169-EEA6-4F2B-BB50-A96425DA7B75}" destId="{B5C1E3F5-561C-4175-9F77-1B1DE4FA9FA9}" srcOrd="0" destOrd="0" presId="urn:microsoft.com/office/officeart/2005/8/layout/vList2"/>
    <dgm:cxn modelId="{DE1D878C-B90E-4549-8B28-8CB57B003FEE}" srcId="{315378FD-EC83-46C7-ACBA-D58035A610F4}" destId="{DA99FF51-2348-42E0-9115-A137BC5ECFF7}" srcOrd="4" destOrd="0" parTransId="{35BA1EE6-8B8F-42A7-803B-3BE44FC10A99}" sibTransId="{62F9318E-B108-47C7-83F0-37BA02435F9E}"/>
    <dgm:cxn modelId="{40173791-F38C-4F31-9CF4-27450662DB30}" srcId="{315378FD-EC83-46C7-ACBA-D58035A610F4}" destId="{324320AF-A48F-434E-8035-F6FFE8FADBCC}" srcOrd="0" destOrd="0" parTransId="{9CE19AB1-A1C4-4203-BDF1-274F46BA09A5}" sibTransId="{4389DC75-1360-4357-A2DC-3F70F58B47D3}"/>
    <dgm:cxn modelId="{F62F1398-E31C-474A-ACD9-8463088A84E0}" type="presOf" srcId="{324320AF-A48F-434E-8035-F6FFE8FADBCC}" destId="{02E11121-2284-41DB-AF7F-313C4364D3B2}" srcOrd="0" destOrd="0" presId="urn:microsoft.com/office/officeart/2005/8/layout/vList2"/>
    <dgm:cxn modelId="{4E9343DB-63C4-4E9B-9B2E-0CF3E3E0F218}" srcId="{315378FD-EC83-46C7-ACBA-D58035A610F4}" destId="{9E650169-EEA6-4F2B-BB50-A96425DA7B75}" srcOrd="1" destOrd="0" parTransId="{BF0F6728-8D64-44D8-BFCA-3C9EE0A5D4F5}" sibTransId="{314484F4-7C5B-402A-AE63-A4FCEBB51300}"/>
    <dgm:cxn modelId="{77E884FD-0CD8-4580-A73C-CD198810BC41}" type="presOf" srcId="{56BA19ED-22A1-4461-A87F-FE8D476247A7}" destId="{CF6A720F-7329-43A5-866F-DD15AB4760CE}" srcOrd="0" destOrd="0" presId="urn:microsoft.com/office/officeart/2005/8/layout/vList2"/>
    <dgm:cxn modelId="{DDB85215-167D-442C-BD3F-660605B11516}" type="presParOf" srcId="{15F0FE8F-F3B2-4E57-BE51-6621ADE68BA7}" destId="{02E11121-2284-41DB-AF7F-313C4364D3B2}" srcOrd="0" destOrd="0" presId="urn:microsoft.com/office/officeart/2005/8/layout/vList2"/>
    <dgm:cxn modelId="{56F17D8B-E41C-4DB2-ADDF-F9512D3AFFEC}" type="presParOf" srcId="{15F0FE8F-F3B2-4E57-BE51-6621ADE68BA7}" destId="{A907C612-A33B-4053-B148-2BBDA4F285DE}" srcOrd="1" destOrd="0" presId="urn:microsoft.com/office/officeart/2005/8/layout/vList2"/>
    <dgm:cxn modelId="{639A77CA-BB73-4D45-8A36-FC2E5865FE81}" type="presParOf" srcId="{15F0FE8F-F3B2-4E57-BE51-6621ADE68BA7}" destId="{B5C1E3F5-561C-4175-9F77-1B1DE4FA9FA9}" srcOrd="2" destOrd="0" presId="urn:microsoft.com/office/officeart/2005/8/layout/vList2"/>
    <dgm:cxn modelId="{615458C0-9ADA-4F32-AD04-9C6D08031E13}" type="presParOf" srcId="{15F0FE8F-F3B2-4E57-BE51-6621ADE68BA7}" destId="{B7E24937-3337-4704-9524-83708AAA8043}" srcOrd="3" destOrd="0" presId="urn:microsoft.com/office/officeart/2005/8/layout/vList2"/>
    <dgm:cxn modelId="{CC10805E-310C-4D27-B5AB-879836234990}" type="presParOf" srcId="{15F0FE8F-F3B2-4E57-BE51-6621ADE68BA7}" destId="{CF6A720F-7329-43A5-866F-DD15AB4760CE}" srcOrd="4" destOrd="0" presId="urn:microsoft.com/office/officeart/2005/8/layout/vList2"/>
    <dgm:cxn modelId="{EC884D4E-A42A-4A9B-97B9-6357E0868659}" type="presParOf" srcId="{15F0FE8F-F3B2-4E57-BE51-6621ADE68BA7}" destId="{E194D7A1-D8ED-443D-94E4-6928F9182334}" srcOrd="5" destOrd="0" presId="urn:microsoft.com/office/officeart/2005/8/layout/vList2"/>
    <dgm:cxn modelId="{4AE12BD2-FB1E-4791-9277-CDF847A31CEE}" type="presParOf" srcId="{15F0FE8F-F3B2-4E57-BE51-6621ADE68BA7}" destId="{C5BD3F5B-4AAF-4CAE-9BA8-6FDB5A741BBF}" srcOrd="6" destOrd="0" presId="urn:microsoft.com/office/officeart/2005/8/layout/vList2"/>
    <dgm:cxn modelId="{08A5F850-5E2D-4103-BB32-DBB8E5B0BC95}" type="presParOf" srcId="{15F0FE8F-F3B2-4E57-BE51-6621ADE68BA7}" destId="{0E130B3C-2D0B-4964-B034-EF7A62E62E6C}" srcOrd="7" destOrd="0" presId="urn:microsoft.com/office/officeart/2005/8/layout/vList2"/>
    <dgm:cxn modelId="{95AC050B-815C-45FF-8D8D-5096973D2B9F}" type="presParOf" srcId="{15F0FE8F-F3B2-4E57-BE51-6621ADE68BA7}" destId="{9F680AF1-6E80-47AD-902E-11042BE5B01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5378FD-EC83-46C7-ACBA-D58035A610F4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324320AF-A48F-434E-8035-F6FFE8FADBCC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เครือข่ายขนาดใหญ่มากที่มีระยะครอบคลุมทั่วโลก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CE19AB1-A1C4-4203-BDF1-274F46BA09A5}" type="parTrans" cxnId="{40173791-F38C-4F31-9CF4-27450662DB30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389DC75-1360-4357-A2DC-3F70F58B47D3}" type="sibTrans" cxnId="{40173791-F38C-4F31-9CF4-27450662DB30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650169-EEA6-4F2B-BB50-A96425DA7B75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ภายในจะประกอบไปด้วย </a:t>
          </a:r>
          <a:r>
            <a:rPr lang="en-US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LAN </a:t>
          </a:r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 </a:t>
          </a:r>
          <a:r>
            <a:rPr lang="en-US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MAN </a:t>
          </a:r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จำนวนมหาศาล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F0F6728-8D64-44D8-BFCA-3C9EE0A5D4F5}" type="parTrans" cxnId="{4E9343DB-63C4-4E9B-9B2E-0CF3E3E0F218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14484F4-7C5B-402A-AE63-A4FCEBB51300}" type="sibTrans" cxnId="{4E9343DB-63C4-4E9B-9B2E-0CF3E3E0F218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BA19ED-22A1-4461-A87F-FE8D476247A7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จุดเด่นที่สามารถเข้าถึงข่าวสารได้สะดวก รวดเร็ว 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6A8C637-88FF-4804-9D42-763D63C99A95}" type="parTrans" cxnId="{3EC58335-9033-4A9B-8FDD-D997BC33491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CB7CE3E-E7B8-465C-9A60-9C85D2220CB7}" type="sibTrans" cxnId="{3EC58335-9033-4A9B-8FDD-D997BC33491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D7D02E3-C18E-4DE4-8804-78CD366BCF4F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ข้อจำกัดคือ ต้องใช้อุปกรณ์หลายชิ้น ทำให้มีราคาสูงกว่าเครือข่ายแบบอื่น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2CB19D9-6CFA-44A5-95B0-8F1CAD275307}" type="parTrans" cxnId="{931CAA33-1FCF-4648-9500-41A0F7E45950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32AA775-77E8-43B3-80D3-2DA6F87541DC}" type="sibTrans" cxnId="{931CAA33-1FCF-4648-9500-41A0F7E45950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A99FF51-2348-42E0-9115-A137BC5ECFF7}">
      <dgm:prSet/>
      <dgm:spPr/>
      <dgm:t>
        <a:bodyPr/>
        <a:lstStyle/>
        <a:p>
          <a:r>
            <a:rPr lang="th-TH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ตัวอย่าง </a:t>
          </a:r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คุณใช้ </a:t>
          </a:r>
          <a:r>
            <a:rPr lang="en-US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Video Call </a:t>
          </a:r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โทรหาเพื่อนที่อยู่ต่างประเทศ เรียกการเชื่อมต่อแบบนี้ว่า </a:t>
          </a:r>
          <a:r>
            <a:rPr lang="en-US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WAN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BA1EE6-8B8F-42A7-803B-3BE44FC10A99}" type="parTrans" cxnId="{DE1D878C-B90E-4549-8B28-8CB57B003FE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2F9318E-B108-47C7-83F0-37BA02435F9E}" type="sibTrans" cxnId="{DE1D878C-B90E-4549-8B28-8CB57B003FE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5F0FE8F-F3B2-4E57-BE51-6621ADE68BA7}" type="pres">
      <dgm:prSet presAssocID="{315378FD-EC83-46C7-ACBA-D58035A610F4}" presName="linear" presStyleCnt="0">
        <dgm:presLayoutVars>
          <dgm:animLvl val="lvl"/>
          <dgm:resizeHandles val="exact"/>
        </dgm:presLayoutVars>
      </dgm:prSet>
      <dgm:spPr/>
    </dgm:pt>
    <dgm:pt modelId="{02E11121-2284-41DB-AF7F-313C4364D3B2}" type="pres">
      <dgm:prSet presAssocID="{324320AF-A48F-434E-8035-F6FFE8FADBC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907C612-A33B-4053-B148-2BBDA4F285DE}" type="pres">
      <dgm:prSet presAssocID="{4389DC75-1360-4357-A2DC-3F70F58B47D3}" presName="spacer" presStyleCnt="0"/>
      <dgm:spPr/>
    </dgm:pt>
    <dgm:pt modelId="{B5C1E3F5-561C-4175-9F77-1B1DE4FA9FA9}" type="pres">
      <dgm:prSet presAssocID="{9E650169-EEA6-4F2B-BB50-A96425DA7B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E24937-3337-4704-9524-83708AAA8043}" type="pres">
      <dgm:prSet presAssocID="{314484F4-7C5B-402A-AE63-A4FCEBB51300}" presName="spacer" presStyleCnt="0"/>
      <dgm:spPr/>
    </dgm:pt>
    <dgm:pt modelId="{CF6A720F-7329-43A5-866F-DD15AB4760CE}" type="pres">
      <dgm:prSet presAssocID="{56BA19ED-22A1-4461-A87F-FE8D476247A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194D7A1-D8ED-443D-94E4-6928F9182334}" type="pres">
      <dgm:prSet presAssocID="{3CB7CE3E-E7B8-465C-9A60-9C85D2220CB7}" presName="spacer" presStyleCnt="0"/>
      <dgm:spPr/>
    </dgm:pt>
    <dgm:pt modelId="{C5BD3F5B-4AAF-4CAE-9BA8-6FDB5A741BBF}" type="pres">
      <dgm:prSet presAssocID="{0D7D02E3-C18E-4DE4-8804-78CD366BCF4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E130B3C-2D0B-4964-B034-EF7A62E62E6C}" type="pres">
      <dgm:prSet presAssocID="{C32AA775-77E8-43B3-80D3-2DA6F87541DC}" presName="spacer" presStyleCnt="0"/>
      <dgm:spPr/>
    </dgm:pt>
    <dgm:pt modelId="{9F680AF1-6E80-47AD-902E-11042BE5B01D}" type="pres">
      <dgm:prSet presAssocID="{DA99FF51-2348-42E0-9115-A137BC5ECFF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C4D130B-1CC5-4469-945F-5B06D6A29EBD}" type="presOf" srcId="{0D7D02E3-C18E-4DE4-8804-78CD366BCF4F}" destId="{C5BD3F5B-4AAF-4CAE-9BA8-6FDB5A741BBF}" srcOrd="0" destOrd="0" presId="urn:microsoft.com/office/officeart/2005/8/layout/vList2"/>
    <dgm:cxn modelId="{C7270F2C-ED26-44EB-8ACD-1C974CF35B4E}" type="presOf" srcId="{9E650169-EEA6-4F2B-BB50-A96425DA7B75}" destId="{B5C1E3F5-561C-4175-9F77-1B1DE4FA9FA9}" srcOrd="0" destOrd="0" presId="urn:microsoft.com/office/officeart/2005/8/layout/vList2"/>
    <dgm:cxn modelId="{931CAA33-1FCF-4648-9500-41A0F7E45950}" srcId="{315378FD-EC83-46C7-ACBA-D58035A610F4}" destId="{0D7D02E3-C18E-4DE4-8804-78CD366BCF4F}" srcOrd="3" destOrd="0" parTransId="{52CB19D9-6CFA-44A5-95B0-8F1CAD275307}" sibTransId="{C32AA775-77E8-43B3-80D3-2DA6F87541DC}"/>
    <dgm:cxn modelId="{3EC58335-9033-4A9B-8FDD-D997BC33491E}" srcId="{315378FD-EC83-46C7-ACBA-D58035A610F4}" destId="{56BA19ED-22A1-4461-A87F-FE8D476247A7}" srcOrd="2" destOrd="0" parTransId="{B6A8C637-88FF-4804-9D42-763D63C99A95}" sibTransId="{3CB7CE3E-E7B8-465C-9A60-9C85D2220CB7}"/>
    <dgm:cxn modelId="{45180E37-14D4-42FA-BAB3-17C2024EB653}" type="presOf" srcId="{DA99FF51-2348-42E0-9115-A137BC5ECFF7}" destId="{9F680AF1-6E80-47AD-902E-11042BE5B01D}" srcOrd="0" destOrd="0" presId="urn:microsoft.com/office/officeart/2005/8/layout/vList2"/>
    <dgm:cxn modelId="{2CD87A86-9515-4764-9B86-A8907E22100C}" type="presOf" srcId="{56BA19ED-22A1-4461-A87F-FE8D476247A7}" destId="{CF6A720F-7329-43A5-866F-DD15AB4760CE}" srcOrd="0" destOrd="0" presId="urn:microsoft.com/office/officeart/2005/8/layout/vList2"/>
    <dgm:cxn modelId="{DE1D878C-B90E-4549-8B28-8CB57B003FEE}" srcId="{315378FD-EC83-46C7-ACBA-D58035A610F4}" destId="{DA99FF51-2348-42E0-9115-A137BC5ECFF7}" srcOrd="4" destOrd="0" parTransId="{35BA1EE6-8B8F-42A7-803B-3BE44FC10A99}" sibTransId="{62F9318E-B108-47C7-83F0-37BA02435F9E}"/>
    <dgm:cxn modelId="{40173791-F38C-4F31-9CF4-27450662DB30}" srcId="{315378FD-EC83-46C7-ACBA-D58035A610F4}" destId="{324320AF-A48F-434E-8035-F6FFE8FADBCC}" srcOrd="0" destOrd="0" parTransId="{9CE19AB1-A1C4-4203-BDF1-274F46BA09A5}" sibTransId="{4389DC75-1360-4357-A2DC-3F70F58B47D3}"/>
    <dgm:cxn modelId="{194A849A-3935-4AA2-AF22-6CE03DE250CD}" type="presOf" srcId="{315378FD-EC83-46C7-ACBA-D58035A610F4}" destId="{15F0FE8F-F3B2-4E57-BE51-6621ADE68BA7}" srcOrd="0" destOrd="0" presId="urn:microsoft.com/office/officeart/2005/8/layout/vList2"/>
    <dgm:cxn modelId="{D92E6AA0-1F84-4835-BB76-7AB9A198BEE9}" type="presOf" srcId="{324320AF-A48F-434E-8035-F6FFE8FADBCC}" destId="{02E11121-2284-41DB-AF7F-313C4364D3B2}" srcOrd="0" destOrd="0" presId="urn:microsoft.com/office/officeart/2005/8/layout/vList2"/>
    <dgm:cxn modelId="{4E9343DB-63C4-4E9B-9B2E-0CF3E3E0F218}" srcId="{315378FD-EC83-46C7-ACBA-D58035A610F4}" destId="{9E650169-EEA6-4F2B-BB50-A96425DA7B75}" srcOrd="1" destOrd="0" parTransId="{BF0F6728-8D64-44D8-BFCA-3C9EE0A5D4F5}" sibTransId="{314484F4-7C5B-402A-AE63-A4FCEBB51300}"/>
    <dgm:cxn modelId="{EB57EA2C-AC37-48D6-90FF-61AB2A4C1151}" type="presParOf" srcId="{15F0FE8F-F3B2-4E57-BE51-6621ADE68BA7}" destId="{02E11121-2284-41DB-AF7F-313C4364D3B2}" srcOrd="0" destOrd="0" presId="urn:microsoft.com/office/officeart/2005/8/layout/vList2"/>
    <dgm:cxn modelId="{83C48437-CFAB-4CBD-AAB8-B2B4E5025EF7}" type="presParOf" srcId="{15F0FE8F-F3B2-4E57-BE51-6621ADE68BA7}" destId="{A907C612-A33B-4053-B148-2BBDA4F285DE}" srcOrd="1" destOrd="0" presId="urn:microsoft.com/office/officeart/2005/8/layout/vList2"/>
    <dgm:cxn modelId="{8D28EF6A-02FF-4ABF-95D7-4F368B650114}" type="presParOf" srcId="{15F0FE8F-F3B2-4E57-BE51-6621ADE68BA7}" destId="{B5C1E3F5-561C-4175-9F77-1B1DE4FA9FA9}" srcOrd="2" destOrd="0" presId="urn:microsoft.com/office/officeart/2005/8/layout/vList2"/>
    <dgm:cxn modelId="{EDBDE43D-B89A-495C-9B59-A709C5DBD0B8}" type="presParOf" srcId="{15F0FE8F-F3B2-4E57-BE51-6621ADE68BA7}" destId="{B7E24937-3337-4704-9524-83708AAA8043}" srcOrd="3" destOrd="0" presId="urn:microsoft.com/office/officeart/2005/8/layout/vList2"/>
    <dgm:cxn modelId="{4A1BDC55-9848-492C-8355-6BD76CB87F32}" type="presParOf" srcId="{15F0FE8F-F3B2-4E57-BE51-6621ADE68BA7}" destId="{CF6A720F-7329-43A5-866F-DD15AB4760CE}" srcOrd="4" destOrd="0" presId="urn:microsoft.com/office/officeart/2005/8/layout/vList2"/>
    <dgm:cxn modelId="{31205317-CD16-42B3-B2B8-AE431BA9120D}" type="presParOf" srcId="{15F0FE8F-F3B2-4E57-BE51-6621ADE68BA7}" destId="{E194D7A1-D8ED-443D-94E4-6928F9182334}" srcOrd="5" destOrd="0" presId="urn:microsoft.com/office/officeart/2005/8/layout/vList2"/>
    <dgm:cxn modelId="{7AE7C4DB-BFE3-4005-824A-534892FC6AF2}" type="presParOf" srcId="{15F0FE8F-F3B2-4E57-BE51-6621ADE68BA7}" destId="{C5BD3F5B-4AAF-4CAE-9BA8-6FDB5A741BBF}" srcOrd="6" destOrd="0" presId="urn:microsoft.com/office/officeart/2005/8/layout/vList2"/>
    <dgm:cxn modelId="{BB36866E-565D-4D4A-92DE-9B0000C753C2}" type="presParOf" srcId="{15F0FE8F-F3B2-4E57-BE51-6621ADE68BA7}" destId="{0E130B3C-2D0B-4964-B034-EF7A62E62E6C}" srcOrd="7" destOrd="0" presId="urn:microsoft.com/office/officeart/2005/8/layout/vList2"/>
    <dgm:cxn modelId="{35B496B6-0C20-404E-BAFA-5BC0E06EBE40}" type="presParOf" srcId="{15F0FE8F-F3B2-4E57-BE51-6621ADE68BA7}" destId="{9F680AF1-6E80-47AD-902E-11042BE5B01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FF067D-1522-4706-B363-C0BE87D292A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A450840B-8D95-4C4F-963C-073C0B8DCDE1}">
      <dgm:prSet phldrT="[ข้อความ]" custT="1"/>
      <dgm:spPr/>
      <dgm:t>
        <a:bodyPr/>
        <a:lstStyle/>
        <a:p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IEEE802.11a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Class a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ใช้คลื่นความถี่ 5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ในการรับส่งสัญญาณข้อมูลไร้สาย ทำความเร็วสูงสุดที่ 54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Mbps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มาตรฐานจะไม่สามารถนำมาใช้งานร่วมกับมาตรฐาน 802.11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b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 802.11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ได้</a:t>
          </a:r>
          <a:endParaRPr lang="th-TH" sz="1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C39372C-5152-4315-98C5-E389B0623E31}" type="parTrans" cxnId="{0207321C-742E-44FC-B257-4C0BDE4714DD}">
      <dgm:prSet/>
      <dgm:spPr/>
      <dgm:t>
        <a:bodyPr/>
        <a:lstStyle/>
        <a:p>
          <a:endParaRPr lang="th-TH"/>
        </a:p>
      </dgm:t>
    </dgm:pt>
    <dgm:pt modelId="{FA732FF0-9C77-4696-8376-ADDA183EFDFA}" type="sibTrans" cxnId="{0207321C-742E-44FC-B257-4C0BDE4714DD}">
      <dgm:prSet/>
      <dgm:spPr/>
      <dgm:t>
        <a:bodyPr/>
        <a:lstStyle/>
        <a:p>
          <a:endParaRPr lang="th-TH"/>
        </a:p>
      </dgm:t>
    </dgm:pt>
    <dgm:pt modelId="{BE496EC3-BF7F-4DC2-A575-DAD0132D5F5E}">
      <dgm:prSet phldrT="[ข้อความ]" custT="1"/>
      <dgm:spPr/>
      <dgm:t>
        <a:bodyPr/>
        <a:lstStyle/>
        <a:p>
          <a:r>
            <a:rPr lang="en-US" sz="16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IEEE802.11b: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 IEEE802.11b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Class b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ใช้คลื่นความถี่ 2.4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ในการรับส่งสัญญาณข้อมูลไร้สาย ทำความเร็วสูงสุดที่ 11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Mbps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เป็นมาตรฐานที่ได้รับความนิยมสูงสุด ระยะทางในการรับส่งข้อมูลครอบคลุมค่อนข้างไกล ทำให้ไม่สิ้นเปลืองอุปกรณ์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Access Point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ที่ใช้เป็นจุดรับส่งสัญญาณ</a:t>
          </a:r>
          <a:endParaRPr lang="th-TH" sz="1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BA7A264-B14D-40D5-AF5C-AC1D1CAD047A}" type="parTrans" cxnId="{347D8A21-7F2E-42B2-8BB3-738877B9E92E}">
      <dgm:prSet/>
      <dgm:spPr/>
      <dgm:t>
        <a:bodyPr/>
        <a:lstStyle/>
        <a:p>
          <a:endParaRPr lang="th-TH"/>
        </a:p>
      </dgm:t>
    </dgm:pt>
    <dgm:pt modelId="{2EA5F754-B93F-422A-971B-DE12E4698BDD}" type="sibTrans" cxnId="{347D8A21-7F2E-42B2-8BB3-738877B9E92E}">
      <dgm:prSet/>
      <dgm:spPr/>
      <dgm:t>
        <a:bodyPr/>
        <a:lstStyle/>
        <a:p>
          <a:endParaRPr lang="th-TH"/>
        </a:p>
      </dgm:t>
    </dgm:pt>
    <dgm:pt modelId="{94BF05D4-0F92-4557-8A32-538BCA9C1121}">
      <dgm:prSet phldrT="[ข้อความ]" custT="1"/>
      <dgm:spPr/>
      <dgm:t>
        <a:bodyPr/>
        <a:lstStyle/>
        <a:p>
          <a:r>
            <a:rPr lang="en-US" sz="16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IEEE 802.11g: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 IEEE802.11g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Class g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ใช้คลื่นความถี่ คือ 2.4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ทำความเร็วสูงสุดที่ 54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Mbps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สามารถใช้งานร่วมกับมาตรฐาน 802.11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b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ได้ เนื่องจากใช้คลื่นความถี่ที่ 2.4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เหมือนกัน</a:t>
          </a:r>
          <a:endParaRPr lang="th-TH" sz="1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E781E23-1B0A-453F-AB70-71F47E2DD41D}" type="parTrans" cxnId="{6EBC4B38-4CD5-4B50-A160-488DE07B3073}">
      <dgm:prSet/>
      <dgm:spPr/>
      <dgm:t>
        <a:bodyPr/>
        <a:lstStyle/>
        <a:p>
          <a:endParaRPr lang="th-TH"/>
        </a:p>
      </dgm:t>
    </dgm:pt>
    <dgm:pt modelId="{035B3FCD-5FDE-4533-B24A-00E7F184CD63}" type="sibTrans" cxnId="{6EBC4B38-4CD5-4B50-A160-488DE07B3073}">
      <dgm:prSet/>
      <dgm:spPr/>
      <dgm:t>
        <a:bodyPr/>
        <a:lstStyle/>
        <a:p>
          <a:endParaRPr lang="th-TH"/>
        </a:p>
      </dgm:t>
    </dgm:pt>
    <dgm:pt modelId="{8F5C582C-DA8D-4620-B9EF-97430229AA3F}" type="pres">
      <dgm:prSet presAssocID="{00FF067D-1522-4706-B363-C0BE87D292A7}" presName="linear" presStyleCnt="0">
        <dgm:presLayoutVars>
          <dgm:dir/>
          <dgm:resizeHandles val="exact"/>
        </dgm:presLayoutVars>
      </dgm:prSet>
      <dgm:spPr/>
    </dgm:pt>
    <dgm:pt modelId="{97B096EC-25D5-4CE7-B45B-D9271BADB64B}" type="pres">
      <dgm:prSet presAssocID="{A450840B-8D95-4C4F-963C-073C0B8DCDE1}" presName="comp" presStyleCnt="0"/>
      <dgm:spPr/>
    </dgm:pt>
    <dgm:pt modelId="{4CA09767-EDCB-4F3F-BE31-63EE64324787}" type="pres">
      <dgm:prSet presAssocID="{A450840B-8D95-4C4F-963C-073C0B8DCDE1}" presName="box" presStyleLbl="node1" presStyleIdx="0" presStyleCnt="3" custLinFactNeighborX="-233"/>
      <dgm:spPr/>
    </dgm:pt>
    <dgm:pt modelId="{DFB031D1-E492-47F5-8D8A-04CF2C51D06E}" type="pres">
      <dgm:prSet presAssocID="{A450840B-8D95-4C4F-963C-073C0B8DCDE1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5B9DBA3-FFCC-449A-9E10-4C8FF691695C}" type="pres">
      <dgm:prSet presAssocID="{A450840B-8D95-4C4F-963C-073C0B8DCDE1}" presName="text" presStyleLbl="node1" presStyleIdx="0" presStyleCnt="3">
        <dgm:presLayoutVars>
          <dgm:bulletEnabled val="1"/>
        </dgm:presLayoutVars>
      </dgm:prSet>
      <dgm:spPr/>
    </dgm:pt>
    <dgm:pt modelId="{E8DDC1E8-FFEC-4B91-9F0B-83EAC9D4957C}" type="pres">
      <dgm:prSet presAssocID="{FA732FF0-9C77-4696-8376-ADDA183EFDFA}" presName="spacer" presStyleCnt="0"/>
      <dgm:spPr/>
    </dgm:pt>
    <dgm:pt modelId="{CAA47B8B-5C14-4748-8C97-38C260D9EC36}" type="pres">
      <dgm:prSet presAssocID="{BE496EC3-BF7F-4DC2-A575-DAD0132D5F5E}" presName="comp" presStyleCnt="0"/>
      <dgm:spPr/>
    </dgm:pt>
    <dgm:pt modelId="{6FFC8D19-E572-4D90-AB4A-8228589CDD36}" type="pres">
      <dgm:prSet presAssocID="{BE496EC3-BF7F-4DC2-A575-DAD0132D5F5E}" presName="box" presStyleLbl="node1" presStyleIdx="1" presStyleCnt="3"/>
      <dgm:spPr/>
    </dgm:pt>
    <dgm:pt modelId="{4D9B1545-3C64-4306-9B4C-DB986F5F17CF}" type="pres">
      <dgm:prSet presAssocID="{BE496EC3-BF7F-4DC2-A575-DAD0132D5F5E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DE289E1A-4EEC-43B9-B806-7A8FC5BD3AC5}" type="pres">
      <dgm:prSet presAssocID="{BE496EC3-BF7F-4DC2-A575-DAD0132D5F5E}" presName="text" presStyleLbl="node1" presStyleIdx="1" presStyleCnt="3">
        <dgm:presLayoutVars>
          <dgm:bulletEnabled val="1"/>
        </dgm:presLayoutVars>
      </dgm:prSet>
      <dgm:spPr/>
    </dgm:pt>
    <dgm:pt modelId="{20EDC7BC-4371-46A6-9AC3-46220727CEB6}" type="pres">
      <dgm:prSet presAssocID="{2EA5F754-B93F-422A-971B-DE12E4698BDD}" presName="spacer" presStyleCnt="0"/>
      <dgm:spPr/>
    </dgm:pt>
    <dgm:pt modelId="{BD8E14A6-C6E4-4CB5-AC1E-0B7A9A903782}" type="pres">
      <dgm:prSet presAssocID="{94BF05D4-0F92-4557-8A32-538BCA9C1121}" presName="comp" presStyleCnt="0"/>
      <dgm:spPr/>
    </dgm:pt>
    <dgm:pt modelId="{B0608DFB-A5BE-4C33-9BB2-CDCC5D1526FB}" type="pres">
      <dgm:prSet presAssocID="{94BF05D4-0F92-4557-8A32-538BCA9C1121}" presName="box" presStyleLbl="node1" presStyleIdx="2" presStyleCnt="3"/>
      <dgm:spPr/>
    </dgm:pt>
    <dgm:pt modelId="{341FA9FD-5C3A-414E-9F5A-2869BD91C5C0}" type="pres">
      <dgm:prSet presAssocID="{94BF05D4-0F92-4557-8A32-538BCA9C1121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AD98AC0A-CB60-43F8-A114-D65398A4C658}" type="pres">
      <dgm:prSet presAssocID="{94BF05D4-0F92-4557-8A32-538BCA9C1121}" presName="text" presStyleLbl="node1" presStyleIdx="2" presStyleCnt="3">
        <dgm:presLayoutVars>
          <dgm:bulletEnabled val="1"/>
        </dgm:presLayoutVars>
      </dgm:prSet>
      <dgm:spPr/>
    </dgm:pt>
  </dgm:ptLst>
  <dgm:cxnLst>
    <dgm:cxn modelId="{0207321C-742E-44FC-B257-4C0BDE4714DD}" srcId="{00FF067D-1522-4706-B363-C0BE87D292A7}" destId="{A450840B-8D95-4C4F-963C-073C0B8DCDE1}" srcOrd="0" destOrd="0" parTransId="{BC39372C-5152-4315-98C5-E389B0623E31}" sibTransId="{FA732FF0-9C77-4696-8376-ADDA183EFDFA}"/>
    <dgm:cxn modelId="{347D8A21-7F2E-42B2-8BB3-738877B9E92E}" srcId="{00FF067D-1522-4706-B363-C0BE87D292A7}" destId="{BE496EC3-BF7F-4DC2-A575-DAD0132D5F5E}" srcOrd="1" destOrd="0" parTransId="{0BA7A264-B14D-40D5-AF5C-AC1D1CAD047A}" sibTransId="{2EA5F754-B93F-422A-971B-DE12E4698BDD}"/>
    <dgm:cxn modelId="{6EBC4B38-4CD5-4B50-A160-488DE07B3073}" srcId="{00FF067D-1522-4706-B363-C0BE87D292A7}" destId="{94BF05D4-0F92-4557-8A32-538BCA9C1121}" srcOrd="2" destOrd="0" parTransId="{5E781E23-1B0A-453F-AB70-71F47E2DD41D}" sibTransId="{035B3FCD-5FDE-4533-B24A-00E7F184CD63}"/>
    <dgm:cxn modelId="{8BF7CA3C-75DA-4DEE-AD5B-EE37F2409A62}" type="presOf" srcId="{00FF067D-1522-4706-B363-C0BE87D292A7}" destId="{8F5C582C-DA8D-4620-B9EF-97430229AA3F}" srcOrd="0" destOrd="0" presId="urn:microsoft.com/office/officeart/2005/8/layout/vList4"/>
    <dgm:cxn modelId="{1B16B869-9335-411D-9F3B-67A8BD989639}" type="presOf" srcId="{A450840B-8D95-4C4F-963C-073C0B8DCDE1}" destId="{4CA09767-EDCB-4F3F-BE31-63EE64324787}" srcOrd="0" destOrd="0" presId="urn:microsoft.com/office/officeart/2005/8/layout/vList4"/>
    <dgm:cxn modelId="{96173F84-5F5B-4629-9307-527BEEF219D5}" type="presOf" srcId="{94BF05D4-0F92-4557-8A32-538BCA9C1121}" destId="{B0608DFB-A5BE-4C33-9BB2-CDCC5D1526FB}" srcOrd="0" destOrd="0" presId="urn:microsoft.com/office/officeart/2005/8/layout/vList4"/>
    <dgm:cxn modelId="{5D2AF5AA-8400-491E-9147-EFE039B869AC}" type="presOf" srcId="{94BF05D4-0F92-4557-8A32-538BCA9C1121}" destId="{AD98AC0A-CB60-43F8-A114-D65398A4C658}" srcOrd="1" destOrd="0" presId="urn:microsoft.com/office/officeart/2005/8/layout/vList4"/>
    <dgm:cxn modelId="{AB4AE6BB-38C7-4712-8F70-E4772126533D}" type="presOf" srcId="{A450840B-8D95-4C4F-963C-073C0B8DCDE1}" destId="{B5B9DBA3-FFCC-449A-9E10-4C8FF691695C}" srcOrd="1" destOrd="0" presId="urn:microsoft.com/office/officeart/2005/8/layout/vList4"/>
    <dgm:cxn modelId="{5A1D90F3-7385-47FD-964F-351A6B9BE21C}" type="presOf" srcId="{BE496EC3-BF7F-4DC2-A575-DAD0132D5F5E}" destId="{DE289E1A-4EEC-43B9-B806-7A8FC5BD3AC5}" srcOrd="1" destOrd="0" presId="urn:microsoft.com/office/officeart/2005/8/layout/vList4"/>
    <dgm:cxn modelId="{B8852AF9-9B14-42DE-A877-EA936EEA75EA}" type="presOf" srcId="{BE496EC3-BF7F-4DC2-A575-DAD0132D5F5E}" destId="{6FFC8D19-E572-4D90-AB4A-8228589CDD36}" srcOrd="0" destOrd="0" presId="urn:microsoft.com/office/officeart/2005/8/layout/vList4"/>
    <dgm:cxn modelId="{DBF2C5CF-BC9D-4FBA-8C3F-9921BDEAFCCE}" type="presParOf" srcId="{8F5C582C-DA8D-4620-B9EF-97430229AA3F}" destId="{97B096EC-25D5-4CE7-B45B-D9271BADB64B}" srcOrd="0" destOrd="0" presId="urn:microsoft.com/office/officeart/2005/8/layout/vList4"/>
    <dgm:cxn modelId="{0D43ACCA-563B-4576-AA40-3D04DEC5D16A}" type="presParOf" srcId="{97B096EC-25D5-4CE7-B45B-D9271BADB64B}" destId="{4CA09767-EDCB-4F3F-BE31-63EE64324787}" srcOrd="0" destOrd="0" presId="urn:microsoft.com/office/officeart/2005/8/layout/vList4"/>
    <dgm:cxn modelId="{66FE59C9-A008-4F70-BB87-F132F283ACD9}" type="presParOf" srcId="{97B096EC-25D5-4CE7-B45B-D9271BADB64B}" destId="{DFB031D1-E492-47F5-8D8A-04CF2C51D06E}" srcOrd="1" destOrd="0" presId="urn:microsoft.com/office/officeart/2005/8/layout/vList4"/>
    <dgm:cxn modelId="{EFFE9543-BB3B-45B9-819F-4EA9BA952E16}" type="presParOf" srcId="{97B096EC-25D5-4CE7-B45B-D9271BADB64B}" destId="{B5B9DBA3-FFCC-449A-9E10-4C8FF691695C}" srcOrd="2" destOrd="0" presId="urn:microsoft.com/office/officeart/2005/8/layout/vList4"/>
    <dgm:cxn modelId="{86C044D4-1714-4FDB-9526-8486E779DC89}" type="presParOf" srcId="{8F5C582C-DA8D-4620-B9EF-97430229AA3F}" destId="{E8DDC1E8-FFEC-4B91-9F0B-83EAC9D4957C}" srcOrd="1" destOrd="0" presId="urn:microsoft.com/office/officeart/2005/8/layout/vList4"/>
    <dgm:cxn modelId="{25CAF1E8-D99A-49E9-871A-4D83BA3D6352}" type="presParOf" srcId="{8F5C582C-DA8D-4620-B9EF-97430229AA3F}" destId="{CAA47B8B-5C14-4748-8C97-38C260D9EC36}" srcOrd="2" destOrd="0" presId="urn:microsoft.com/office/officeart/2005/8/layout/vList4"/>
    <dgm:cxn modelId="{ECDC2E22-3125-4163-BA09-14A36CDA67CC}" type="presParOf" srcId="{CAA47B8B-5C14-4748-8C97-38C260D9EC36}" destId="{6FFC8D19-E572-4D90-AB4A-8228589CDD36}" srcOrd="0" destOrd="0" presId="urn:microsoft.com/office/officeart/2005/8/layout/vList4"/>
    <dgm:cxn modelId="{77E11B2F-B611-4B48-AD98-BC4B9D2BB652}" type="presParOf" srcId="{CAA47B8B-5C14-4748-8C97-38C260D9EC36}" destId="{4D9B1545-3C64-4306-9B4C-DB986F5F17CF}" srcOrd="1" destOrd="0" presId="urn:microsoft.com/office/officeart/2005/8/layout/vList4"/>
    <dgm:cxn modelId="{C83E78EF-C7E7-432C-A0B7-E3F227CD2BF2}" type="presParOf" srcId="{CAA47B8B-5C14-4748-8C97-38C260D9EC36}" destId="{DE289E1A-4EEC-43B9-B806-7A8FC5BD3AC5}" srcOrd="2" destOrd="0" presId="urn:microsoft.com/office/officeart/2005/8/layout/vList4"/>
    <dgm:cxn modelId="{1E960EC9-4094-464E-832A-BF289F48BF8F}" type="presParOf" srcId="{8F5C582C-DA8D-4620-B9EF-97430229AA3F}" destId="{20EDC7BC-4371-46A6-9AC3-46220727CEB6}" srcOrd="3" destOrd="0" presId="urn:microsoft.com/office/officeart/2005/8/layout/vList4"/>
    <dgm:cxn modelId="{B73C66F8-FBE8-4525-A905-686C9D782849}" type="presParOf" srcId="{8F5C582C-DA8D-4620-B9EF-97430229AA3F}" destId="{BD8E14A6-C6E4-4CB5-AC1E-0B7A9A903782}" srcOrd="4" destOrd="0" presId="urn:microsoft.com/office/officeart/2005/8/layout/vList4"/>
    <dgm:cxn modelId="{9E5DE57F-235B-4DAD-AAAB-3F4EF997B61D}" type="presParOf" srcId="{BD8E14A6-C6E4-4CB5-AC1E-0B7A9A903782}" destId="{B0608DFB-A5BE-4C33-9BB2-CDCC5D1526FB}" srcOrd="0" destOrd="0" presId="urn:microsoft.com/office/officeart/2005/8/layout/vList4"/>
    <dgm:cxn modelId="{6106A64D-03C9-422B-AFA9-27861DE7138B}" type="presParOf" srcId="{BD8E14A6-C6E4-4CB5-AC1E-0B7A9A903782}" destId="{341FA9FD-5C3A-414E-9F5A-2869BD91C5C0}" srcOrd="1" destOrd="0" presId="urn:microsoft.com/office/officeart/2005/8/layout/vList4"/>
    <dgm:cxn modelId="{94096185-0E43-46A2-8D2E-8CCBB5AF5524}" type="presParOf" srcId="{BD8E14A6-C6E4-4CB5-AC1E-0B7A9A903782}" destId="{AD98AC0A-CB60-43F8-A114-D65398A4C65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FF067D-1522-4706-B363-C0BE87D292A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A450840B-8D95-4C4F-963C-073C0B8DCDE1}">
      <dgm:prSet phldrT="[ข้อความ]" custT="1"/>
      <dgm:spPr/>
      <dgm:t>
        <a:bodyPr/>
        <a:lstStyle/>
        <a:p>
          <a:r>
            <a:rPr lang="th-TH" sz="16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มาตรฐาน </a:t>
          </a:r>
          <a:r>
            <a:rPr lang="en-US" sz="16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IEEE802.11n: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 IEEE802.11n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Class n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ใช้คลื่นความถี่ คือ 2.4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 5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ในการรับส่งสัญญาณข้อมูลไร้สาย เรียกการส่งสัญญาณแบบนี้ว่า "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Dual-Band"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ทำความเร็วสูงสุดที่ 150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Mbps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 300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Mbps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สามารถรองรับอุปกรณ์มาตรฐาน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IEEE802.11b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IEEE802.11g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ได้</a:t>
          </a:r>
          <a:endParaRPr lang="th-TH" sz="1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C39372C-5152-4315-98C5-E389B0623E31}" type="parTrans" cxnId="{0207321C-742E-44FC-B257-4C0BDE4714DD}">
      <dgm:prSet/>
      <dgm:spPr/>
      <dgm:t>
        <a:bodyPr/>
        <a:lstStyle/>
        <a:p>
          <a:endParaRPr lang="th-TH"/>
        </a:p>
      </dgm:t>
    </dgm:pt>
    <dgm:pt modelId="{FA732FF0-9C77-4696-8376-ADDA183EFDFA}" type="sibTrans" cxnId="{0207321C-742E-44FC-B257-4C0BDE4714DD}">
      <dgm:prSet/>
      <dgm:spPr/>
      <dgm:t>
        <a:bodyPr/>
        <a:lstStyle/>
        <a:p>
          <a:endParaRPr lang="th-TH"/>
        </a:p>
      </dgm:t>
    </dgm:pt>
    <dgm:pt modelId="{BE496EC3-BF7F-4DC2-A575-DAD0132D5F5E}">
      <dgm:prSet phldrT="[ข้อความ]" custT="1"/>
      <dgm:spPr/>
      <dgm:t>
        <a:bodyPr/>
        <a:lstStyle/>
        <a:p>
          <a:r>
            <a:rPr lang="th-TH" sz="16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มาตรฐาน </a:t>
          </a:r>
          <a:r>
            <a:rPr lang="en-US" sz="16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IEEE802.11ac: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 IEEE802.11ac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Class ac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รับส่งข้อมูลบนคลื่นความถี่ 5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ถือเป็นการเชื่อมต่อไร้สายของยุค 5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 Wi-Fi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มีความเร็วสูงสุดที่ 6.93 </a:t>
          </a:r>
          <a:r>
            <a:rPr lang="en-US" sz="1600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Gbps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มีความเข้ากันได้กับมาตรฐาน 802.11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n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 802.11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</a:t>
          </a:r>
          <a:endParaRPr lang="th-TH" sz="1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BA7A264-B14D-40D5-AF5C-AC1D1CAD047A}" type="parTrans" cxnId="{347D8A21-7F2E-42B2-8BB3-738877B9E92E}">
      <dgm:prSet/>
      <dgm:spPr/>
      <dgm:t>
        <a:bodyPr/>
        <a:lstStyle/>
        <a:p>
          <a:endParaRPr lang="th-TH"/>
        </a:p>
      </dgm:t>
    </dgm:pt>
    <dgm:pt modelId="{2EA5F754-B93F-422A-971B-DE12E4698BDD}" type="sibTrans" cxnId="{347D8A21-7F2E-42B2-8BB3-738877B9E92E}">
      <dgm:prSet/>
      <dgm:spPr/>
      <dgm:t>
        <a:bodyPr/>
        <a:lstStyle/>
        <a:p>
          <a:endParaRPr lang="th-TH"/>
        </a:p>
      </dgm:t>
    </dgm:pt>
    <dgm:pt modelId="{94BF05D4-0F92-4557-8A32-538BCA9C1121}">
      <dgm:prSet phldrT="[ข้อความ]" custT="1"/>
      <dgm:spPr/>
      <dgm:t>
        <a:bodyPr/>
        <a:lstStyle/>
        <a:p>
          <a:r>
            <a:rPr lang="th-TH" sz="16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มาตรฐาน </a:t>
          </a:r>
          <a:r>
            <a:rPr lang="en-US" sz="16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IEEE802.11ad: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 IEEE802.11ad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Class ad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WiGig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ใช้ความถี่ที่ 60 </a:t>
          </a:r>
          <a:r>
            <a:rPr lang="en-US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GHz Throughput </a:t>
          </a:r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ทางทฤษฎีสูงสุดถึง 7 </a:t>
          </a:r>
          <a:r>
            <a:rPr lang="en-US" sz="1600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Gbps</a:t>
          </a:r>
          <a:endParaRPr lang="th-TH" sz="1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E781E23-1B0A-453F-AB70-71F47E2DD41D}" type="parTrans" cxnId="{6EBC4B38-4CD5-4B50-A160-488DE07B3073}">
      <dgm:prSet/>
      <dgm:spPr/>
      <dgm:t>
        <a:bodyPr/>
        <a:lstStyle/>
        <a:p>
          <a:endParaRPr lang="th-TH"/>
        </a:p>
      </dgm:t>
    </dgm:pt>
    <dgm:pt modelId="{035B3FCD-5FDE-4533-B24A-00E7F184CD63}" type="sibTrans" cxnId="{6EBC4B38-4CD5-4B50-A160-488DE07B3073}">
      <dgm:prSet/>
      <dgm:spPr/>
      <dgm:t>
        <a:bodyPr/>
        <a:lstStyle/>
        <a:p>
          <a:endParaRPr lang="th-TH"/>
        </a:p>
      </dgm:t>
    </dgm:pt>
    <dgm:pt modelId="{8F5C582C-DA8D-4620-B9EF-97430229AA3F}" type="pres">
      <dgm:prSet presAssocID="{00FF067D-1522-4706-B363-C0BE87D292A7}" presName="linear" presStyleCnt="0">
        <dgm:presLayoutVars>
          <dgm:dir/>
          <dgm:resizeHandles val="exact"/>
        </dgm:presLayoutVars>
      </dgm:prSet>
      <dgm:spPr/>
    </dgm:pt>
    <dgm:pt modelId="{97B096EC-25D5-4CE7-B45B-D9271BADB64B}" type="pres">
      <dgm:prSet presAssocID="{A450840B-8D95-4C4F-963C-073C0B8DCDE1}" presName="comp" presStyleCnt="0"/>
      <dgm:spPr/>
    </dgm:pt>
    <dgm:pt modelId="{4CA09767-EDCB-4F3F-BE31-63EE64324787}" type="pres">
      <dgm:prSet presAssocID="{A450840B-8D95-4C4F-963C-073C0B8DCDE1}" presName="box" presStyleLbl="node1" presStyleIdx="0" presStyleCnt="3"/>
      <dgm:spPr/>
    </dgm:pt>
    <dgm:pt modelId="{DFB031D1-E492-47F5-8D8A-04CF2C51D06E}" type="pres">
      <dgm:prSet presAssocID="{A450840B-8D95-4C4F-963C-073C0B8DCDE1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5B9DBA3-FFCC-449A-9E10-4C8FF691695C}" type="pres">
      <dgm:prSet presAssocID="{A450840B-8D95-4C4F-963C-073C0B8DCDE1}" presName="text" presStyleLbl="node1" presStyleIdx="0" presStyleCnt="3">
        <dgm:presLayoutVars>
          <dgm:bulletEnabled val="1"/>
        </dgm:presLayoutVars>
      </dgm:prSet>
      <dgm:spPr/>
    </dgm:pt>
    <dgm:pt modelId="{E8DDC1E8-FFEC-4B91-9F0B-83EAC9D4957C}" type="pres">
      <dgm:prSet presAssocID="{FA732FF0-9C77-4696-8376-ADDA183EFDFA}" presName="spacer" presStyleCnt="0"/>
      <dgm:spPr/>
    </dgm:pt>
    <dgm:pt modelId="{CAA47B8B-5C14-4748-8C97-38C260D9EC36}" type="pres">
      <dgm:prSet presAssocID="{BE496EC3-BF7F-4DC2-A575-DAD0132D5F5E}" presName="comp" presStyleCnt="0"/>
      <dgm:spPr/>
    </dgm:pt>
    <dgm:pt modelId="{6FFC8D19-E572-4D90-AB4A-8228589CDD36}" type="pres">
      <dgm:prSet presAssocID="{BE496EC3-BF7F-4DC2-A575-DAD0132D5F5E}" presName="box" presStyleLbl="node1" presStyleIdx="1" presStyleCnt="3"/>
      <dgm:spPr/>
    </dgm:pt>
    <dgm:pt modelId="{4D9B1545-3C64-4306-9B4C-DB986F5F17CF}" type="pres">
      <dgm:prSet presAssocID="{BE496EC3-BF7F-4DC2-A575-DAD0132D5F5E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DE289E1A-4EEC-43B9-B806-7A8FC5BD3AC5}" type="pres">
      <dgm:prSet presAssocID="{BE496EC3-BF7F-4DC2-A575-DAD0132D5F5E}" presName="text" presStyleLbl="node1" presStyleIdx="1" presStyleCnt="3">
        <dgm:presLayoutVars>
          <dgm:bulletEnabled val="1"/>
        </dgm:presLayoutVars>
      </dgm:prSet>
      <dgm:spPr/>
    </dgm:pt>
    <dgm:pt modelId="{20EDC7BC-4371-46A6-9AC3-46220727CEB6}" type="pres">
      <dgm:prSet presAssocID="{2EA5F754-B93F-422A-971B-DE12E4698BDD}" presName="spacer" presStyleCnt="0"/>
      <dgm:spPr/>
    </dgm:pt>
    <dgm:pt modelId="{BD8E14A6-C6E4-4CB5-AC1E-0B7A9A903782}" type="pres">
      <dgm:prSet presAssocID="{94BF05D4-0F92-4557-8A32-538BCA9C1121}" presName="comp" presStyleCnt="0"/>
      <dgm:spPr/>
    </dgm:pt>
    <dgm:pt modelId="{B0608DFB-A5BE-4C33-9BB2-CDCC5D1526FB}" type="pres">
      <dgm:prSet presAssocID="{94BF05D4-0F92-4557-8A32-538BCA9C1121}" presName="box" presStyleLbl="node1" presStyleIdx="2" presStyleCnt="3"/>
      <dgm:spPr/>
    </dgm:pt>
    <dgm:pt modelId="{341FA9FD-5C3A-414E-9F5A-2869BD91C5C0}" type="pres">
      <dgm:prSet presAssocID="{94BF05D4-0F92-4557-8A32-538BCA9C1121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AD98AC0A-CB60-43F8-A114-D65398A4C658}" type="pres">
      <dgm:prSet presAssocID="{94BF05D4-0F92-4557-8A32-538BCA9C1121}" presName="text" presStyleLbl="node1" presStyleIdx="2" presStyleCnt="3">
        <dgm:presLayoutVars>
          <dgm:bulletEnabled val="1"/>
        </dgm:presLayoutVars>
      </dgm:prSet>
      <dgm:spPr/>
    </dgm:pt>
  </dgm:ptLst>
  <dgm:cxnLst>
    <dgm:cxn modelId="{0207321C-742E-44FC-B257-4C0BDE4714DD}" srcId="{00FF067D-1522-4706-B363-C0BE87D292A7}" destId="{A450840B-8D95-4C4F-963C-073C0B8DCDE1}" srcOrd="0" destOrd="0" parTransId="{BC39372C-5152-4315-98C5-E389B0623E31}" sibTransId="{FA732FF0-9C77-4696-8376-ADDA183EFDFA}"/>
    <dgm:cxn modelId="{347D8A21-7F2E-42B2-8BB3-738877B9E92E}" srcId="{00FF067D-1522-4706-B363-C0BE87D292A7}" destId="{BE496EC3-BF7F-4DC2-A575-DAD0132D5F5E}" srcOrd="1" destOrd="0" parTransId="{0BA7A264-B14D-40D5-AF5C-AC1D1CAD047A}" sibTransId="{2EA5F754-B93F-422A-971B-DE12E4698BDD}"/>
    <dgm:cxn modelId="{6EBC4B38-4CD5-4B50-A160-488DE07B3073}" srcId="{00FF067D-1522-4706-B363-C0BE87D292A7}" destId="{94BF05D4-0F92-4557-8A32-538BCA9C1121}" srcOrd="2" destOrd="0" parTransId="{5E781E23-1B0A-453F-AB70-71F47E2DD41D}" sibTransId="{035B3FCD-5FDE-4533-B24A-00E7F184CD63}"/>
    <dgm:cxn modelId="{AC83E072-6727-43C3-8FB0-1FFFDBBA3DF4}" type="presOf" srcId="{A450840B-8D95-4C4F-963C-073C0B8DCDE1}" destId="{4CA09767-EDCB-4F3F-BE31-63EE64324787}" srcOrd="0" destOrd="0" presId="urn:microsoft.com/office/officeart/2005/8/layout/vList4"/>
    <dgm:cxn modelId="{4D4CB8B7-A97E-4CC7-803D-7E4F16044C52}" type="presOf" srcId="{BE496EC3-BF7F-4DC2-A575-DAD0132D5F5E}" destId="{6FFC8D19-E572-4D90-AB4A-8228589CDD36}" srcOrd="0" destOrd="0" presId="urn:microsoft.com/office/officeart/2005/8/layout/vList4"/>
    <dgm:cxn modelId="{9E5C3CBB-A24E-46A8-BE67-40EC880AE85E}" type="presOf" srcId="{00FF067D-1522-4706-B363-C0BE87D292A7}" destId="{8F5C582C-DA8D-4620-B9EF-97430229AA3F}" srcOrd="0" destOrd="0" presId="urn:microsoft.com/office/officeart/2005/8/layout/vList4"/>
    <dgm:cxn modelId="{74F71EC2-B097-4551-B69E-BE6FAEDB83FB}" type="presOf" srcId="{94BF05D4-0F92-4557-8A32-538BCA9C1121}" destId="{AD98AC0A-CB60-43F8-A114-D65398A4C658}" srcOrd="1" destOrd="0" presId="urn:microsoft.com/office/officeart/2005/8/layout/vList4"/>
    <dgm:cxn modelId="{BB1AB2D5-E1B2-4CF0-B356-B6A617B72413}" type="presOf" srcId="{94BF05D4-0F92-4557-8A32-538BCA9C1121}" destId="{B0608DFB-A5BE-4C33-9BB2-CDCC5D1526FB}" srcOrd="0" destOrd="0" presId="urn:microsoft.com/office/officeart/2005/8/layout/vList4"/>
    <dgm:cxn modelId="{336D74D6-F035-449E-9727-ADE30316C066}" type="presOf" srcId="{BE496EC3-BF7F-4DC2-A575-DAD0132D5F5E}" destId="{DE289E1A-4EEC-43B9-B806-7A8FC5BD3AC5}" srcOrd="1" destOrd="0" presId="urn:microsoft.com/office/officeart/2005/8/layout/vList4"/>
    <dgm:cxn modelId="{8C811DD7-C931-4818-86E6-579A1E2C1204}" type="presOf" srcId="{A450840B-8D95-4C4F-963C-073C0B8DCDE1}" destId="{B5B9DBA3-FFCC-449A-9E10-4C8FF691695C}" srcOrd="1" destOrd="0" presId="urn:microsoft.com/office/officeart/2005/8/layout/vList4"/>
    <dgm:cxn modelId="{8EA9CCE4-0E6A-4808-AEE2-C9060D89DA74}" type="presParOf" srcId="{8F5C582C-DA8D-4620-B9EF-97430229AA3F}" destId="{97B096EC-25D5-4CE7-B45B-D9271BADB64B}" srcOrd="0" destOrd="0" presId="urn:microsoft.com/office/officeart/2005/8/layout/vList4"/>
    <dgm:cxn modelId="{CAED321C-657C-4CF0-974D-20D6D1254C69}" type="presParOf" srcId="{97B096EC-25D5-4CE7-B45B-D9271BADB64B}" destId="{4CA09767-EDCB-4F3F-BE31-63EE64324787}" srcOrd="0" destOrd="0" presId="urn:microsoft.com/office/officeart/2005/8/layout/vList4"/>
    <dgm:cxn modelId="{05CD143E-BCB6-4AE1-A05D-118AF4EBDB24}" type="presParOf" srcId="{97B096EC-25D5-4CE7-B45B-D9271BADB64B}" destId="{DFB031D1-E492-47F5-8D8A-04CF2C51D06E}" srcOrd="1" destOrd="0" presId="urn:microsoft.com/office/officeart/2005/8/layout/vList4"/>
    <dgm:cxn modelId="{EA34C8BB-36B0-4973-96EB-D1AC125EE38E}" type="presParOf" srcId="{97B096EC-25D5-4CE7-B45B-D9271BADB64B}" destId="{B5B9DBA3-FFCC-449A-9E10-4C8FF691695C}" srcOrd="2" destOrd="0" presId="urn:microsoft.com/office/officeart/2005/8/layout/vList4"/>
    <dgm:cxn modelId="{9B2CFF33-ADAD-4629-B81E-7499D9326EAA}" type="presParOf" srcId="{8F5C582C-DA8D-4620-B9EF-97430229AA3F}" destId="{E8DDC1E8-FFEC-4B91-9F0B-83EAC9D4957C}" srcOrd="1" destOrd="0" presId="urn:microsoft.com/office/officeart/2005/8/layout/vList4"/>
    <dgm:cxn modelId="{D9C4A68B-8891-47DE-88B4-7AD436A67B19}" type="presParOf" srcId="{8F5C582C-DA8D-4620-B9EF-97430229AA3F}" destId="{CAA47B8B-5C14-4748-8C97-38C260D9EC36}" srcOrd="2" destOrd="0" presId="urn:microsoft.com/office/officeart/2005/8/layout/vList4"/>
    <dgm:cxn modelId="{DF7296B9-E7C9-4A1A-9961-04544D60DECB}" type="presParOf" srcId="{CAA47B8B-5C14-4748-8C97-38C260D9EC36}" destId="{6FFC8D19-E572-4D90-AB4A-8228589CDD36}" srcOrd="0" destOrd="0" presId="urn:microsoft.com/office/officeart/2005/8/layout/vList4"/>
    <dgm:cxn modelId="{89FD37F5-7A5E-4F8B-BD87-565AE4DB3D01}" type="presParOf" srcId="{CAA47B8B-5C14-4748-8C97-38C260D9EC36}" destId="{4D9B1545-3C64-4306-9B4C-DB986F5F17CF}" srcOrd="1" destOrd="0" presId="urn:microsoft.com/office/officeart/2005/8/layout/vList4"/>
    <dgm:cxn modelId="{3D884C2D-25B4-4A46-96FD-61FD0F2E05E2}" type="presParOf" srcId="{CAA47B8B-5C14-4748-8C97-38C260D9EC36}" destId="{DE289E1A-4EEC-43B9-B806-7A8FC5BD3AC5}" srcOrd="2" destOrd="0" presId="urn:microsoft.com/office/officeart/2005/8/layout/vList4"/>
    <dgm:cxn modelId="{DF11F351-1BF6-4E50-BA05-76F2916FB4BC}" type="presParOf" srcId="{8F5C582C-DA8D-4620-B9EF-97430229AA3F}" destId="{20EDC7BC-4371-46A6-9AC3-46220727CEB6}" srcOrd="3" destOrd="0" presId="urn:microsoft.com/office/officeart/2005/8/layout/vList4"/>
    <dgm:cxn modelId="{DE345012-24A8-43D0-AD9C-DC407360F1E7}" type="presParOf" srcId="{8F5C582C-DA8D-4620-B9EF-97430229AA3F}" destId="{BD8E14A6-C6E4-4CB5-AC1E-0B7A9A903782}" srcOrd="4" destOrd="0" presId="urn:microsoft.com/office/officeart/2005/8/layout/vList4"/>
    <dgm:cxn modelId="{657B7251-0066-4AB7-8652-EFEF3EFF7E82}" type="presParOf" srcId="{BD8E14A6-C6E4-4CB5-AC1E-0B7A9A903782}" destId="{B0608DFB-A5BE-4C33-9BB2-CDCC5D1526FB}" srcOrd="0" destOrd="0" presId="urn:microsoft.com/office/officeart/2005/8/layout/vList4"/>
    <dgm:cxn modelId="{17DBF991-EFAB-42FF-8C34-9A0906B75188}" type="presParOf" srcId="{BD8E14A6-C6E4-4CB5-AC1E-0B7A9A903782}" destId="{341FA9FD-5C3A-414E-9F5A-2869BD91C5C0}" srcOrd="1" destOrd="0" presId="urn:microsoft.com/office/officeart/2005/8/layout/vList4"/>
    <dgm:cxn modelId="{F4B1EC5A-3EA7-44DD-997C-10045908D3CD}" type="presParOf" srcId="{BD8E14A6-C6E4-4CB5-AC1E-0B7A9A903782}" destId="{AD98AC0A-CB60-43F8-A114-D65398A4C65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C43216-DD0A-43D1-8BCE-2941AA693BF9}" type="doc">
      <dgm:prSet loTypeId="urn:microsoft.com/office/officeart/2005/8/layout/hProcess7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B238659-619D-4E25-BB1A-EFFF84428075}">
      <dgm:prSet phldrT="[ข้อความ]" custT="1"/>
      <dgm:spPr/>
      <dgm:t>
        <a:bodyPr/>
        <a:lstStyle/>
        <a:p>
          <a:r>
            <a:rPr lang="en-US" sz="3200" dirty="0">
              <a:latin typeface="TH SarabunPSK" panose="020B0500040200020003" pitchFamily="34" charset="-34"/>
              <a:cs typeface="TH SarabunPSK" panose="020B0500040200020003" pitchFamily="34" charset="-34"/>
            </a:rPr>
            <a:t>3G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89BEC69-8DAA-42CD-8D1E-09F2579A0AD1}" type="parTrans" cxnId="{3740C6D3-673C-4828-86BC-779E54C9B5C3}">
      <dgm:prSet/>
      <dgm:spPr/>
      <dgm:t>
        <a:bodyPr/>
        <a:lstStyle/>
        <a:p>
          <a:endParaRPr lang="th-TH" sz="2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7A9814F-D7A4-44CE-8C3C-22904E44D4C4}" type="sibTrans" cxnId="{3740C6D3-673C-4828-86BC-779E54C9B5C3}">
      <dgm:prSet/>
      <dgm:spPr/>
      <dgm:t>
        <a:bodyPr/>
        <a:lstStyle/>
        <a:p>
          <a:endParaRPr lang="th-TH" sz="2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3A611AB-5159-4AF4-B7EB-D8C9490D58CE}">
      <dgm:prSet phldrT="[ข้อความ]" custT="1"/>
      <dgm:spPr/>
      <dgm:t>
        <a:bodyPr/>
        <a:lstStyle/>
        <a:p>
          <a:r>
            <a:rPr lang="en-US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 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เข้าสู่ยุค 3</a:t>
          </a:r>
          <a:r>
            <a:rPr lang="en-US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 ยุคนี้คือความเร็วในการเชื่อมต่อที่เรียกได้ว่าก้าวกระโดดจากระบบเก่า เพื่อรองรับการใช้งานกับอุปกรณ์สมัยใหม่ ที่ช่วยให้สามารถส่งข้อมูลทั้งภาพและเสียงในระบบไร้สายด้วยความเร็วที่สูง ซึ่งก่อให้เกิดการใช้งานที่หลากหลายไม่ว่าจะเป็นการโทรทางไกลผ่านอินเตอร์เน็ต (นึกถึงการโทรแบบ</a:t>
          </a:r>
          <a:r>
            <a:rPr lang="th-TH" sz="2200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ไลน์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), การโทรแบบเห็นหน้าหรือ </a:t>
          </a:r>
          <a:r>
            <a:rPr lang="en-US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Video Call, 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การดูทีวีหรือวีดิโอออนไลน์, เล่นเกมออนไลน์, การดาวน์โหลดที่มีความรวดเร็วกว่าระบบ 2 </a:t>
          </a:r>
          <a:r>
            <a:rPr lang="en-US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 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อย่างมาก</a:t>
          </a:r>
          <a:endParaRPr lang="th-TH" sz="2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66A541C-C17E-4872-9070-59E61B506CDC}" type="parTrans" cxnId="{AB0FB6A5-9EE8-4CDD-AC31-64540B5790B8}">
      <dgm:prSet/>
      <dgm:spPr/>
      <dgm:t>
        <a:bodyPr/>
        <a:lstStyle/>
        <a:p>
          <a:endParaRPr lang="th-TH" sz="2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94EA851-6D23-40D4-842D-B9E88B2061F3}" type="sibTrans" cxnId="{AB0FB6A5-9EE8-4CDD-AC31-64540B5790B8}">
      <dgm:prSet/>
      <dgm:spPr/>
      <dgm:t>
        <a:bodyPr/>
        <a:lstStyle/>
        <a:p>
          <a:endParaRPr lang="th-TH" sz="2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1B890FB-C85D-4D6C-805E-A35F493769A1}">
      <dgm:prSet phldrT="[ข้อความ]" custT="1"/>
      <dgm:spPr/>
      <dgm:t>
        <a:bodyPr/>
        <a:lstStyle/>
        <a:p>
          <a:r>
            <a:rPr lang="en-US" sz="3200" dirty="0">
              <a:latin typeface="TH SarabunPSK" panose="020B0500040200020003" pitchFamily="34" charset="-34"/>
              <a:cs typeface="TH SarabunPSK" panose="020B0500040200020003" pitchFamily="34" charset="-34"/>
            </a:rPr>
            <a:t>4G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381D4EB-EAE0-4B31-937D-39755B6DDFDA}" type="parTrans" cxnId="{4381BC3E-BB54-4953-97D1-F1B0AB2A2B00}">
      <dgm:prSet/>
      <dgm:spPr/>
      <dgm:t>
        <a:bodyPr/>
        <a:lstStyle/>
        <a:p>
          <a:endParaRPr lang="th-TH" sz="2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0BC7717-C286-4E02-95DB-B4D040A3A784}" type="sibTrans" cxnId="{4381BC3E-BB54-4953-97D1-F1B0AB2A2B00}">
      <dgm:prSet/>
      <dgm:spPr/>
      <dgm:t>
        <a:bodyPr/>
        <a:lstStyle/>
        <a:p>
          <a:endParaRPr lang="th-TH" sz="2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BBD39C3-55B1-4F60-AEF3-D74ADA1C9F17}">
      <dgm:prSet phldrT="[ข้อความ]" custT="1"/>
      <dgm:spPr/>
      <dgm:t>
        <a:bodyPr/>
        <a:lstStyle/>
        <a:p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พัฒนาในเรื่องความเร็วในการรับส่งข้อมูล ที่ทำได้เร็วขึ้นถึง 100 </a:t>
          </a:r>
          <a:r>
            <a:rPr lang="en-US" sz="2200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Mpbs</a:t>
          </a:r>
          <a:r>
            <a:rPr lang="en-US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ทำให้การดูไฟล์วีดิโอออนไลน์มีความคมชัด และไม่มีการกระตุก นอกจากนี้การสื่อสารข้ามประเทศที่ไม่มีติดขัด การประชุมสายเพื่อวีดิโอ</a:t>
          </a:r>
          <a:r>
            <a:rPr lang="th-TH" sz="2200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คอล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 หรือที่เราชินกับคำว่า </a:t>
          </a:r>
          <a:r>
            <a:rPr lang="en-US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Group Call 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เป็นเรื่องง่ายขึ้นและยังมีค่าใช้จ่ายน้อยลงอีกด้วย</a:t>
          </a:r>
          <a:endParaRPr lang="th-TH" sz="2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134D7B8-E9D8-4D95-BF27-A0E51C24D65D}" type="parTrans" cxnId="{CCFE2C9C-6E50-4A09-B0ED-40327282AFBF}">
      <dgm:prSet/>
      <dgm:spPr/>
      <dgm:t>
        <a:bodyPr/>
        <a:lstStyle/>
        <a:p>
          <a:endParaRPr lang="th-TH" sz="2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781B241-E940-4A48-93E7-B86C9BADED20}" type="sibTrans" cxnId="{CCFE2C9C-6E50-4A09-B0ED-40327282AFBF}">
      <dgm:prSet/>
      <dgm:spPr/>
      <dgm:t>
        <a:bodyPr/>
        <a:lstStyle/>
        <a:p>
          <a:endParaRPr lang="th-TH" sz="2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3B5A0ED-9C28-45EB-A82B-0DB5C3F16BD9}">
      <dgm:prSet phldrT="[ข้อความ]" custT="1"/>
      <dgm:spPr/>
      <dgm:t>
        <a:bodyPr/>
        <a:lstStyle/>
        <a:p>
          <a:r>
            <a:rPr lang="en-US" sz="3200" dirty="0">
              <a:latin typeface="TH SarabunPSK" panose="020B0500040200020003" pitchFamily="34" charset="-34"/>
              <a:cs typeface="TH SarabunPSK" panose="020B0500040200020003" pitchFamily="34" charset="-34"/>
            </a:rPr>
            <a:t>5G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CEF53D4-6A10-4A40-A961-DE44E4A52EA2}" type="parTrans" cxnId="{F4FB492F-569B-4AF9-9A96-87E36D30DEE1}">
      <dgm:prSet/>
      <dgm:spPr/>
      <dgm:t>
        <a:bodyPr/>
        <a:lstStyle/>
        <a:p>
          <a:endParaRPr lang="th-TH" sz="2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94B974-A7B3-4FB4-B393-F11E7887F190}" type="sibTrans" cxnId="{F4FB492F-569B-4AF9-9A96-87E36D30DEE1}">
      <dgm:prSet/>
      <dgm:spPr/>
      <dgm:t>
        <a:bodyPr/>
        <a:lstStyle/>
        <a:p>
          <a:endParaRPr lang="th-TH" sz="2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2129641-7FA4-4E1D-80E0-DD8EFD0727F8}">
      <dgm:prSet phldrT="[ข้อความ]" custT="1"/>
      <dgm:spPr/>
      <dgm:t>
        <a:bodyPr/>
        <a:lstStyle/>
        <a:p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ยุคแห่งข้อมูล โดยจะไม่ได้จำกัดแค่การใช้งานกับอุปกรณ์ </a:t>
          </a:r>
          <a:r>
            <a:rPr lang="en-US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Smart Phone, Tablet 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Computer 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แต่จะหมายถึง อุปกรณ์ในยุคนี้ทั้งหมด จะถูกเปลี่ยนแปลงให้รองรับการใช้งาน </a:t>
          </a:r>
          <a:r>
            <a:rPr lang="en-US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Data 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ซึ่งจะช่วยอำนวยความสะดวกสบายในการใช้ชีวิตเพิ่มขึ้นอย่างมาก เรียกได้ว่าเป็นยุคแห่ง </a:t>
          </a:r>
          <a:r>
            <a:rPr lang="en-US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IOT  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และเมื่ออุปกรณ์ต่างๆ สามารถเชื่อมต่ออินเตอร์เน็ตได้ จึงเกิดเป็น </a:t>
          </a:r>
          <a:r>
            <a:rPr lang="en-US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Big Data 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และนำไปสู่การพัฒนาเทคโนโลยี </a:t>
          </a:r>
          <a:r>
            <a:rPr lang="en-US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AI </a:t>
          </a:r>
          <a:r>
            <a:rPr lang="th-TH" sz="2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อย่างก้าวกระโดดตามมา</a:t>
          </a:r>
          <a:endParaRPr lang="th-TH" sz="2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D69B7FB-23E0-4CB3-A848-5890513A2017}" type="parTrans" cxnId="{6019148F-BE17-4E43-8644-B8C1D96D13E1}">
      <dgm:prSet/>
      <dgm:spPr/>
      <dgm:t>
        <a:bodyPr/>
        <a:lstStyle/>
        <a:p>
          <a:endParaRPr lang="th-TH" sz="2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A0AB165-DB18-4314-B345-0A94EFEE7927}" type="sibTrans" cxnId="{6019148F-BE17-4E43-8644-B8C1D96D13E1}">
      <dgm:prSet/>
      <dgm:spPr/>
      <dgm:t>
        <a:bodyPr/>
        <a:lstStyle/>
        <a:p>
          <a:endParaRPr lang="th-TH" sz="2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9BB5F62-2F8F-4459-B3FA-AF2C4C281F8B}" type="pres">
      <dgm:prSet presAssocID="{1AC43216-DD0A-43D1-8BCE-2941AA693BF9}" presName="Name0" presStyleCnt="0">
        <dgm:presLayoutVars>
          <dgm:dir/>
          <dgm:animLvl val="lvl"/>
          <dgm:resizeHandles val="exact"/>
        </dgm:presLayoutVars>
      </dgm:prSet>
      <dgm:spPr/>
    </dgm:pt>
    <dgm:pt modelId="{486BABA9-DFA6-4F2E-9CAB-21245F0F55D8}" type="pres">
      <dgm:prSet presAssocID="{FB238659-619D-4E25-BB1A-EFFF84428075}" presName="compositeNode" presStyleCnt="0">
        <dgm:presLayoutVars>
          <dgm:bulletEnabled val="1"/>
        </dgm:presLayoutVars>
      </dgm:prSet>
      <dgm:spPr/>
    </dgm:pt>
    <dgm:pt modelId="{2742EF6D-00BF-4A54-A14D-DAF9F71F9243}" type="pres">
      <dgm:prSet presAssocID="{FB238659-619D-4E25-BB1A-EFFF84428075}" presName="bgRect" presStyleLbl="node1" presStyleIdx="0" presStyleCnt="3"/>
      <dgm:spPr/>
    </dgm:pt>
    <dgm:pt modelId="{C2902468-5863-4700-AC69-7F2EB3C25DB8}" type="pres">
      <dgm:prSet presAssocID="{FB238659-619D-4E25-BB1A-EFFF8442807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23B21517-4609-4D12-B895-182B6C0A5BD4}" type="pres">
      <dgm:prSet presAssocID="{FB238659-619D-4E25-BB1A-EFFF84428075}" presName="childNode" presStyleLbl="node1" presStyleIdx="0" presStyleCnt="3">
        <dgm:presLayoutVars>
          <dgm:bulletEnabled val="1"/>
        </dgm:presLayoutVars>
      </dgm:prSet>
      <dgm:spPr/>
    </dgm:pt>
    <dgm:pt modelId="{691E3862-0849-4113-B45A-B2211BD47591}" type="pres">
      <dgm:prSet presAssocID="{07A9814F-D7A4-44CE-8C3C-22904E44D4C4}" presName="hSp" presStyleCnt="0"/>
      <dgm:spPr/>
    </dgm:pt>
    <dgm:pt modelId="{80115B4E-8E8B-41D0-B953-1E330F75D755}" type="pres">
      <dgm:prSet presAssocID="{07A9814F-D7A4-44CE-8C3C-22904E44D4C4}" presName="vProcSp" presStyleCnt="0"/>
      <dgm:spPr/>
    </dgm:pt>
    <dgm:pt modelId="{86BE909C-AA51-496D-856F-ECF9F0802D1C}" type="pres">
      <dgm:prSet presAssocID="{07A9814F-D7A4-44CE-8C3C-22904E44D4C4}" presName="vSp1" presStyleCnt="0"/>
      <dgm:spPr/>
    </dgm:pt>
    <dgm:pt modelId="{5AE4800B-94BF-416A-A2AC-09BBA422A0F6}" type="pres">
      <dgm:prSet presAssocID="{07A9814F-D7A4-44CE-8C3C-22904E44D4C4}" presName="simulatedConn" presStyleLbl="solidFgAcc1" presStyleIdx="0" presStyleCnt="2"/>
      <dgm:spPr/>
    </dgm:pt>
    <dgm:pt modelId="{EDAB9D70-F37A-4E53-A1EB-8CE063DECABD}" type="pres">
      <dgm:prSet presAssocID="{07A9814F-D7A4-44CE-8C3C-22904E44D4C4}" presName="vSp2" presStyleCnt="0"/>
      <dgm:spPr/>
    </dgm:pt>
    <dgm:pt modelId="{57F13DA1-BD4E-47E5-81D7-7486B6C98899}" type="pres">
      <dgm:prSet presAssocID="{07A9814F-D7A4-44CE-8C3C-22904E44D4C4}" presName="sibTrans" presStyleCnt="0"/>
      <dgm:spPr/>
    </dgm:pt>
    <dgm:pt modelId="{DCE56C6C-2D71-4514-A422-90A5FDCE46AA}" type="pres">
      <dgm:prSet presAssocID="{91B890FB-C85D-4D6C-805E-A35F493769A1}" presName="compositeNode" presStyleCnt="0">
        <dgm:presLayoutVars>
          <dgm:bulletEnabled val="1"/>
        </dgm:presLayoutVars>
      </dgm:prSet>
      <dgm:spPr/>
    </dgm:pt>
    <dgm:pt modelId="{66895171-FFF9-4710-9B21-E1FF2C4D27E8}" type="pres">
      <dgm:prSet presAssocID="{91B890FB-C85D-4D6C-805E-A35F493769A1}" presName="bgRect" presStyleLbl="node1" presStyleIdx="1" presStyleCnt="3"/>
      <dgm:spPr/>
    </dgm:pt>
    <dgm:pt modelId="{CE83FECF-1279-47CC-BB56-261927B6B941}" type="pres">
      <dgm:prSet presAssocID="{91B890FB-C85D-4D6C-805E-A35F493769A1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487237A6-92FE-4203-8802-DB52B3C01303}" type="pres">
      <dgm:prSet presAssocID="{91B890FB-C85D-4D6C-805E-A35F493769A1}" presName="childNode" presStyleLbl="node1" presStyleIdx="1" presStyleCnt="3">
        <dgm:presLayoutVars>
          <dgm:bulletEnabled val="1"/>
        </dgm:presLayoutVars>
      </dgm:prSet>
      <dgm:spPr/>
    </dgm:pt>
    <dgm:pt modelId="{D3D41466-D8E0-4CC3-8EFC-BBB12D75F8A4}" type="pres">
      <dgm:prSet presAssocID="{B0BC7717-C286-4E02-95DB-B4D040A3A784}" presName="hSp" presStyleCnt="0"/>
      <dgm:spPr/>
    </dgm:pt>
    <dgm:pt modelId="{56B4C0DD-881F-457A-87F7-4B09828EB334}" type="pres">
      <dgm:prSet presAssocID="{B0BC7717-C286-4E02-95DB-B4D040A3A784}" presName="vProcSp" presStyleCnt="0"/>
      <dgm:spPr/>
    </dgm:pt>
    <dgm:pt modelId="{0E78C846-150E-4956-8FF2-6E98098FC2F0}" type="pres">
      <dgm:prSet presAssocID="{B0BC7717-C286-4E02-95DB-B4D040A3A784}" presName="vSp1" presStyleCnt="0"/>
      <dgm:spPr/>
    </dgm:pt>
    <dgm:pt modelId="{1335F4D5-4286-4987-9700-8446C2B04A93}" type="pres">
      <dgm:prSet presAssocID="{B0BC7717-C286-4E02-95DB-B4D040A3A784}" presName="simulatedConn" presStyleLbl="solidFgAcc1" presStyleIdx="1" presStyleCnt="2"/>
      <dgm:spPr/>
    </dgm:pt>
    <dgm:pt modelId="{A37B81DF-9C5F-43C4-8F3C-3F7EC06B7E6F}" type="pres">
      <dgm:prSet presAssocID="{B0BC7717-C286-4E02-95DB-B4D040A3A784}" presName="vSp2" presStyleCnt="0"/>
      <dgm:spPr/>
    </dgm:pt>
    <dgm:pt modelId="{308ED035-FC30-439C-B69D-CFB74C1276DF}" type="pres">
      <dgm:prSet presAssocID="{B0BC7717-C286-4E02-95DB-B4D040A3A784}" presName="sibTrans" presStyleCnt="0"/>
      <dgm:spPr/>
    </dgm:pt>
    <dgm:pt modelId="{1A97AF45-0039-4D5C-93C5-F57C072620D3}" type="pres">
      <dgm:prSet presAssocID="{A3B5A0ED-9C28-45EB-A82B-0DB5C3F16BD9}" presName="compositeNode" presStyleCnt="0">
        <dgm:presLayoutVars>
          <dgm:bulletEnabled val="1"/>
        </dgm:presLayoutVars>
      </dgm:prSet>
      <dgm:spPr/>
    </dgm:pt>
    <dgm:pt modelId="{B023F6DC-3F97-4D9F-A7EC-D8787084F6CB}" type="pres">
      <dgm:prSet presAssocID="{A3B5A0ED-9C28-45EB-A82B-0DB5C3F16BD9}" presName="bgRect" presStyleLbl="node1" presStyleIdx="2" presStyleCnt="3"/>
      <dgm:spPr/>
    </dgm:pt>
    <dgm:pt modelId="{EE9DD8E8-9719-4AEF-98E1-71EA902C9906}" type="pres">
      <dgm:prSet presAssocID="{A3B5A0ED-9C28-45EB-A82B-0DB5C3F16BD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5FC76876-FF19-4B4E-95A8-FF25BEA8CE36}" type="pres">
      <dgm:prSet presAssocID="{A3B5A0ED-9C28-45EB-A82B-0DB5C3F16BD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69B32409-2A01-4E7C-826C-5478D8080FB1}" type="presOf" srcId="{92129641-7FA4-4E1D-80E0-DD8EFD0727F8}" destId="{5FC76876-FF19-4B4E-95A8-FF25BEA8CE36}" srcOrd="0" destOrd="0" presId="urn:microsoft.com/office/officeart/2005/8/layout/hProcess7"/>
    <dgm:cxn modelId="{F4FB492F-569B-4AF9-9A96-87E36D30DEE1}" srcId="{1AC43216-DD0A-43D1-8BCE-2941AA693BF9}" destId="{A3B5A0ED-9C28-45EB-A82B-0DB5C3F16BD9}" srcOrd="2" destOrd="0" parTransId="{CCEF53D4-6A10-4A40-A961-DE44E4A52EA2}" sibTransId="{F694B974-A7B3-4FB4-B393-F11E7887F190}"/>
    <dgm:cxn modelId="{4381BC3E-BB54-4953-97D1-F1B0AB2A2B00}" srcId="{1AC43216-DD0A-43D1-8BCE-2941AA693BF9}" destId="{91B890FB-C85D-4D6C-805E-A35F493769A1}" srcOrd="1" destOrd="0" parTransId="{C381D4EB-EAE0-4B31-937D-39755B6DDFDA}" sibTransId="{B0BC7717-C286-4E02-95DB-B4D040A3A784}"/>
    <dgm:cxn modelId="{D8E40B5D-B9FD-44BD-95DB-015AC92D6A94}" type="presOf" srcId="{B3A611AB-5159-4AF4-B7EB-D8C9490D58CE}" destId="{23B21517-4609-4D12-B895-182B6C0A5BD4}" srcOrd="0" destOrd="0" presId="urn:microsoft.com/office/officeart/2005/8/layout/hProcess7"/>
    <dgm:cxn modelId="{CBED8F5F-4A97-4D89-A174-62BE4F74F448}" type="presOf" srcId="{1AC43216-DD0A-43D1-8BCE-2941AA693BF9}" destId="{39BB5F62-2F8F-4459-B3FA-AF2C4C281F8B}" srcOrd="0" destOrd="0" presId="urn:microsoft.com/office/officeart/2005/8/layout/hProcess7"/>
    <dgm:cxn modelId="{3794456E-0D50-4AD0-91D3-77AD26D28C87}" type="presOf" srcId="{FB238659-619D-4E25-BB1A-EFFF84428075}" destId="{C2902468-5863-4700-AC69-7F2EB3C25DB8}" srcOrd="1" destOrd="0" presId="urn:microsoft.com/office/officeart/2005/8/layout/hProcess7"/>
    <dgm:cxn modelId="{12B69F6E-7FA9-46F6-A7E3-4B81CB12B678}" type="presOf" srcId="{91B890FB-C85D-4D6C-805E-A35F493769A1}" destId="{66895171-FFF9-4710-9B21-E1FF2C4D27E8}" srcOrd="0" destOrd="0" presId="urn:microsoft.com/office/officeart/2005/8/layout/hProcess7"/>
    <dgm:cxn modelId="{249CC84E-37B9-4ABB-BF25-DF7FA6CB27C6}" type="presOf" srcId="{A3B5A0ED-9C28-45EB-A82B-0DB5C3F16BD9}" destId="{EE9DD8E8-9719-4AEF-98E1-71EA902C9906}" srcOrd="1" destOrd="0" presId="urn:microsoft.com/office/officeart/2005/8/layout/hProcess7"/>
    <dgm:cxn modelId="{278BD28E-DC07-4B15-9FF2-1818D93BA531}" type="presOf" srcId="{91B890FB-C85D-4D6C-805E-A35F493769A1}" destId="{CE83FECF-1279-47CC-BB56-261927B6B941}" srcOrd="1" destOrd="0" presId="urn:microsoft.com/office/officeart/2005/8/layout/hProcess7"/>
    <dgm:cxn modelId="{6019148F-BE17-4E43-8644-B8C1D96D13E1}" srcId="{A3B5A0ED-9C28-45EB-A82B-0DB5C3F16BD9}" destId="{92129641-7FA4-4E1D-80E0-DD8EFD0727F8}" srcOrd="0" destOrd="0" parTransId="{6D69B7FB-23E0-4CB3-A848-5890513A2017}" sibTransId="{8A0AB165-DB18-4314-B345-0A94EFEE7927}"/>
    <dgm:cxn modelId="{70B91197-7006-49E1-9042-97DF66846993}" type="presOf" srcId="{A3B5A0ED-9C28-45EB-A82B-0DB5C3F16BD9}" destId="{B023F6DC-3F97-4D9F-A7EC-D8787084F6CB}" srcOrd="0" destOrd="0" presId="urn:microsoft.com/office/officeart/2005/8/layout/hProcess7"/>
    <dgm:cxn modelId="{CCFE2C9C-6E50-4A09-B0ED-40327282AFBF}" srcId="{91B890FB-C85D-4D6C-805E-A35F493769A1}" destId="{DBBD39C3-55B1-4F60-AEF3-D74ADA1C9F17}" srcOrd="0" destOrd="0" parTransId="{B134D7B8-E9D8-4D95-BF27-A0E51C24D65D}" sibTransId="{2781B241-E940-4A48-93E7-B86C9BADED20}"/>
    <dgm:cxn modelId="{AAD9CD9D-65EF-43FA-B2C2-2E051DCBE3AA}" type="presOf" srcId="{FB238659-619D-4E25-BB1A-EFFF84428075}" destId="{2742EF6D-00BF-4A54-A14D-DAF9F71F9243}" srcOrd="0" destOrd="0" presId="urn:microsoft.com/office/officeart/2005/8/layout/hProcess7"/>
    <dgm:cxn modelId="{AB0FB6A5-9EE8-4CDD-AC31-64540B5790B8}" srcId="{FB238659-619D-4E25-BB1A-EFFF84428075}" destId="{B3A611AB-5159-4AF4-B7EB-D8C9490D58CE}" srcOrd="0" destOrd="0" parTransId="{D66A541C-C17E-4872-9070-59E61B506CDC}" sibTransId="{D94EA851-6D23-40D4-842D-B9E88B2061F3}"/>
    <dgm:cxn modelId="{3740C6D3-673C-4828-86BC-779E54C9B5C3}" srcId="{1AC43216-DD0A-43D1-8BCE-2941AA693BF9}" destId="{FB238659-619D-4E25-BB1A-EFFF84428075}" srcOrd="0" destOrd="0" parTransId="{E89BEC69-8DAA-42CD-8D1E-09F2579A0AD1}" sibTransId="{07A9814F-D7A4-44CE-8C3C-22904E44D4C4}"/>
    <dgm:cxn modelId="{51C727FC-AE2C-4386-8972-A17CC3F04440}" type="presOf" srcId="{DBBD39C3-55B1-4F60-AEF3-D74ADA1C9F17}" destId="{487237A6-92FE-4203-8802-DB52B3C01303}" srcOrd="0" destOrd="0" presId="urn:microsoft.com/office/officeart/2005/8/layout/hProcess7"/>
    <dgm:cxn modelId="{009BCFF3-E920-4C58-9947-3E20DAAB1AE7}" type="presParOf" srcId="{39BB5F62-2F8F-4459-B3FA-AF2C4C281F8B}" destId="{486BABA9-DFA6-4F2E-9CAB-21245F0F55D8}" srcOrd="0" destOrd="0" presId="urn:microsoft.com/office/officeart/2005/8/layout/hProcess7"/>
    <dgm:cxn modelId="{5A54FD7D-A7F0-4535-9458-4DA0F153F894}" type="presParOf" srcId="{486BABA9-DFA6-4F2E-9CAB-21245F0F55D8}" destId="{2742EF6D-00BF-4A54-A14D-DAF9F71F9243}" srcOrd="0" destOrd="0" presId="urn:microsoft.com/office/officeart/2005/8/layout/hProcess7"/>
    <dgm:cxn modelId="{316779DF-0360-401C-BA5F-84ACBFEB6222}" type="presParOf" srcId="{486BABA9-DFA6-4F2E-9CAB-21245F0F55D8}" destId="{C2902468-5863-4700-AC69-7F2EB3C25DB8}" srcOrd="1" destOrd="0" presId="urn:microsoft.com/office/officeart/2005/8/layout/hProcess7"/>
    <dgm:cxn modelId="{D0F4536E-8433-4D19-8679-E60BD24EB5B5}" type="presParOf" srcId="{486BABA9-DFA6-4F2E-9CAB-21245F0F55D8}" destId="{23B21517-4609-4D12-B895-182B6C0A5BD4}" srcOrd="2" destOrd="0" presId="urn:microsoft.com/office/officeart/2005/8/layout/hProcess7"/>
    <dgm:cxn modelId="{0048861A-3559-4ECA-981E-404515670F41}" type="presParOf" srcId="{39BB5F62-2F8F-4459-B3FA-AF2C4C281F8B}" destId="{691E3862-0849-4113-B45A-B2211BD47591}" srcOrd="1" destOrd="0" presId="urn:microsoft.com/office/officeart/2005/8/layout/hProcess7"/>
    <dgm:cxn modelId="{1E76552C-F557-4D03-81FD-A6F8F7A77D58}" type="presParOf" srcId="{39BB5F62-2F8F-4459-B3FA-AF2C4C281F8B}" destId="{80115B4E-8E8B-41D0-B953-1E330F75D755}" srcOrd="2" destOrd="0" presId="urn:microsoft.com/office/officeart/2005/8/layout/hProcess7"/>
    <dgm:cxn modelId="{F52A4661-745D-4443-8917-99CDE75790DB}" type="presParOf" srcId="{80115B4E-8E8B-41D0-B953-1E330F75D755}" destId="{86BE909C-AA51-496D-856F-ECF9F0802D1C}" srcOrd="0" destOrd="0" presId="urn:microsoft.com/office/officeart/2005/8/layout/hProcess7"/>
    <dgm:cxn modelId="{E382664C-A794-443C-9952-73898C464133}" type="presParOf" srcId="{80115B4E-8E8B-41D0-B953-1E330F75D755}" destId="{5AE4800B-94BF-416A-A2AC-09BBA422A0F6}" srcOrd="1" destOrd="0" presId="urn:microsoft.com/office/officeart/2005/8/layout/hProcess7"/>
    <dgm:cxn modelId="{B5485EAC-ED05-43D2-A6DF-2EBBDB67386D}" type="presParOf" srcId="{80115B4E-8E8B-41D0-B953-1E330F75D755}" destId="{EDAB9D70-F37A-4E53-A1EB-8CE063DECABD}" srcOrd="2" destOrd="0" presId="urn:microsoft.com/office/officeart/2005/8/layout/hProcess7"/>
    <dgm:cxn modelId="{D38C0554-70BD-4F0A-9949-666C8E17F3B9}" type="presParOf" srcId="{39BB5F62-2F8F-4459-B3FA-AF2C4C281F8B}" destId="{57F13DA1-BD4E-47E5-81D7-7486B6C98899}" srcOrd="3" destOrd="0" presId="urn:microsoft.com/office/officeart/2005/8/layout/hProcess7"/>
    <dgm:cxn modelId="{B12CDD1E-1F90-4A88-A134-D1A94C9D8398}" type="presParOf" srcId="{39BB5F62-2F8F-4459-B3FA-AF2C4C281F8B}" destId="{DCE56C6C-2D71-4514-A422-90A5FDCE46AA}" srcOrd="4" destOrd="0" presId="urn:microsoft.com/office/officeart/2005/8/layout/hProcess7"/>
    <dgm:cxn modelId="{AA3FD707-9B72-4BF0-AC14-7E598DECBC4D}" type="presParOf" srcId="{DCE56C6C-2D71-4514-A422-90A5FDCE46AA}" destId="{66895171-FFF9-4710-9B21-E1FF2C4D27E8}" srcOrd="0" destOrd="0" presId="urn:microsoft.com/office/officeart/2005/8/layout/hProcess7"/>
    <dgm:cxn modelId="{9E5F465B-C8CE-4A4B-81BD-7F8B6BD0152D}" type="presParOf" srcId="{DCE56C6C-2D71-4514-A422-90A5FDCE46AA}" destId="{CE83FECF-1279-47CC-BB56-261927B6B941}" srcOrd="1" destOrd="0" presId="urn:microsoft.com/office/officeart/2005/8/layout/hProcess7"/>
    <dgm:cxn modelId="{E0466252-2E14-4F94-A8E5-E81CA9C61273}" type="presParOf" srcId="{DCE56C6C-2D71-4514-A422-90A5FDCE46AA}" destId="{487237A6-92FE-4203-8802-DB52B3C01303}" srcOrd="2" destOrd="0" presId="urn:microsoft.com/office/officeart/2005/8/layout/hProcess7"/>
    <dgm:cxn modelId="{CAC6F428-4004-4F82-A0FD-A84F52656CB9}" type="presParOf" srcId="{39BB5F62-2F8F-4459-B3FA-AF2C4C281F8B}" destId="{D3D41466-D8E0-4CC3-8EFC-BBB12D75F8A4}" srcOrd="5" destOrd="0" presId="urn:microsoft.com/office/officeart/2005/8/layout/hProcess7"/>
    <dgm:cxn modelId="{59C783A2-8D16-4D17-AF0D-40C152392CF5}" type="presParOf" srcId="{39BB5F62-2F8F-4459-B3FA-AF2C4C281F8B}" destId="{56B4C0DD-881F-457A-87F7-4B09828EB334}" srcOrd="6" destOrd="0" presId="urn:microsoft.com/office/officeart/2005/8/layout/hProcess7"/>
    <dgm:cxn modelId="{CC850DF7-265C-4AA8-AD66-96389AFD2544}" type="presParOf" srcId="{56B4C0DD-881F-457A-87F7-4B09828EB334}" destId="{0E78C846-150E-4956-8FF2-6E98098FC2F0}" srcOrd="0" destOrd="0" presId="urn:microsoft.com/office/officeart/2005/8/layout/hProcess7"/>
    <dgm:cxn modelId="{5CF2F0DD-5F66-4BCF-80C6-D6D6B34F943C}" type="presParOf" srcId="{56B4C0DD-881F-457A-87F7-4B09828EB334}" destId="{1335F4D5-4286-4987-9700-8446C2B04A93}" srcOrd="1" destOrd="0" presId="urn:microsoft.com/office/officeart/2005/8/layout/hProcess7"/>
    <dgm:cxn modelId="{1E0428FC-EC7C-42CA-9480-7E3130D1EF24}" type="presParOf" srcId="{56B4C0DD-881F-457A-87F7-4B09828EB334}" destId="{A37B81DF-9C5F-43C4-8F3C-3F7EC06B7E6F}" srcOrd="2" destOrd="0" presId="urn:microsoft.com/office/officeart/2005/8/layout/hProcess7"/>
    <dgm:cxn modelId="{BE956610-C19F-4957-866C-F146CD443DA5}" type="presParOf" srcId="{39BB5F62-2F8F-4459-B3FA-AF2C4C281F8B}" destId="{308ED035-FC30-439C-B69D-CFB74C1276DF}" srcOrd="7" destOrd="0" presId="urn:microsoft.com/office/officeart/2005/8/layout/hProcess7"/>
    <dgm:cxn modelId="{608502B4-452C-4099-BB8A-78C1009099B9}" type="presParOf" srcId="{39BB5F62-2F8F-4459-B3FA-AF2C4C281F8B}" destId="{1A97AF45-0039-4D5C-93C5-F57C072620D3}" srcOrd="8" destOrd="0" presId="urn:microsoft.com/office/officeart/2005/8/layout/hProcess7"/>
    <dgm:cxn modelId="{54C8CB77-B3D3-41E7-9AAA-7D6736318C75}" type="presParOf" srcId="{1A97AF45-0039-4D5C-93C5-F57C072620D3}" destId="{B023F6DC-3F97-4D9F-A7EC-D8787084F6CB}" srcOrd="0" destOrd="0" presId="urn:microsoft.com/office/officeart/2005/8/layout/hProcess7"/>
    <dgm:cxn modelId="{D44BCC7A-5DE0-421A-B2A6-AB409EF89CFB}" type="presParOf" srcId="{1A97AF45-0039-4D5C-93C5-F57C072620D3}" destId="{EE9DD8E8-9719-4AEF-98E1-71EA902C9906}" srcOrd="1" destOrd="0" presId="urn:microsoft.com/office/officeart/2005/8/layout/hProcess7"/>
    <dgm:cxn modelId="{7566ED82-AD42-49BD-B2A2-E6A489C8CB6B}" type="presParOf" srcId="{1A97AF45-0039-4D5C-93C5-F57C072620D3}" destId="{5FC76876-FF19-4B4E-95A8-FF25BEA8CE3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2433F3-3293-4016-8387-57D75A46E65F}" type="doc">
      <dgm:prSet loTypeId="urn:microsoft.com/office/officeart/2005/8/layout/hList7" loCatId="list" qsTypeId="urn:microsoft.com/office/officeart/2005/8/quickstyle/simple5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</dgm:pt>
    <dgm:pt modelId="{C3AD167B-8B7C-4CD8-8B96-4D36B37E625B}">
      <dgm:prSet phldrT="[ข้อความ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1800" dirty="0">
              <a:latin typeface="TH SarabunPSK" panose="020B0500040200020003" pitchFamily="34" charset="-34"/>
              <a:cs typeface="TH SarabunPSK" panose="020B0500040200020003" pitchFamily="34" charset="-34"/>
            </a:rPr>
            <a:t>Google</a:t>
          </a:r>
        </a:p>
        <a:p>
          <a:r>
            <a:rPr lang="en-US" sz="18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dirty="0">
              <a:latin typeface="TH SarabunPSK" panose="020B0500040200020003" pitchFamily="34" charset="-34"/>
              <a:cs typeface="TH SarabunPSK" panose="020B0500040200020003" pitchFamily="34" charset="-34"/>
            </a:rPr>
            <a:t>นิยมใช้กันทั่วโลก</a:t>
          </a:r>
        </a:p>
      </dgm:t>
    </dgm:pt>
    <dgm:pt modelId="{B17D42A9-E2C1-450C-A0DC-0D060B925161}" type="parTrans" cxnId="{1C023752-8738-4122-BA31-9C0AC1CC6E65}">
      <dgm:prSet/>
      <dgm:spPr/>
      <dgm:t>
        <a:bodyPr/>
        <a:lstStyle/>
        <a:p>
          <a:endParaRPr lang="th-TH"/>
        </a:p>
      </dgm:t>
    </dgm:pt>
    <dgm:pt modelId="{82B8DE31-4172-48B1-AFD4-AC097B8BB2D9}" type="sibTrans" cxnId="{1C023752-8738-4122-BA31-9C0AC1CC6E65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th-TH"/>
        </a:p>
      </dgm:t>
    </dgm:pt>
    <dgm:pt modelId="{F4258C13-753C-4A08-A494-23B25EF804C5}">
      <dgm:prSet phldrT="[ข้อความ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1800" dirty="0">
              <a:latin typeface="TH SarabunPSK" panose="020B0500040200020003" pitchFamily="34" charset="-34"/>
              <a:cs typeface="TH SarabunPSK" panose="020B0500040200020003" pitchFamily="34" charset="-34"/>
            </a:rPr>
            <a:t>Bing</a:t>
          </a:r>
        </a:p>
        <a:p>
          <a:r>
            <a:rPr lang="th-TH" sz="1800" dirty="0">
              <a:latin typeface="TH SarabunPSK" panose="020B0500040200020003" pitchFamily="34" charset="-34"/>
              <a:cs typeface="TH SarabunPSK" panose="020B0500040200020003" pitchFamily="34" charset="-34"/>
            </a:rPr>
            <a:t>เว็บค้นหาบริษัท</a:t>
          </a:r>
          <a:r>
            <a:rPr lang="en-US" sz="1800" dirty="0">
              <a:latin typeface="TH SarabunPSK" panose="020B0500040200020003" pitchFamily="34" charset="-34"/>
              <a:cs typeface="TH SarabunPSK" panose="020B0500040200020003" pitchFamily="34" charset="-34"/>
            </a:rPr>
            <a:t>Microsoft</a:t>
          </a:r>
          <a:endParaRPr lang="th-TH" sz="1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84E3D47-4630-4AAF-8C6D-633F48EB1D7A}" type="parTrans" cxnId="{797C765F-6C14-4408-B351-9986FDF8BC8B}">
      <dgm:prSet/>
      <dgm:spPr/>
      <dgm:t>
        <a:bodyPr/>
        <a:lstStyle/>
        <a:p>
          <a:endParaRPr lang="th-TH"/>
        </a:p>
      </dgm:t>
    </dgm:pt>
    <dgm:pt modelId="{6C95D6B4-0195-40FB-9FC2-4FDF104D3A1F}" type="sibTrans" cxnId="{797C765F-6C14-4408-B351-9986FDF8BC8B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th-TH"/>
        </a:p>
      </dgm:t>
    </dgm:pt>
    <dgm:pt modelId="{29F08CC1-6AF7-4F5E-A3E0-542ED935599C}">
      <dgm:prSet phldrT="[ข้อความ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TH SarabunPSK" panose="020B0500040200020003" pitchFamily="34" charset="-34"/>
              <a:cs typeface="TH SarabunPSK" panose="020B0500040200020003" pitchFamily="34" charset="-34"/>
            </a:rPr>
            <a:t>Yahoo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TH SarabunPSK" panose="020B0500040200020003" pitchFamily="34" charset="-34"/>
              <a:cs typeface="TH SarabunPSK" panose="020B0500040200020003" pitchFamily="34" charset="-34"/>
            </a:rPr>
            <a:t>Bing</a:t>
          </a:r>
          <a:r>
            <a:rPr lang="th-TH" sz="1800" dirty="0">
              <a:latin typeface="TH SarabunPSK" panose="020B0500040200020003" pitchFamily="34" charset="-34"/>
              <a:cs typeface="TH SarabunPSK" panose="020B0500040200020003" pitchFamily="34" charset="-34"/>
            </a:rPr>
            <a:t> ซื้อกิจการ เมื่อ ตุลาคม </a:t>
          </a:r>
          <a:r>
            <a:rPr lang="en-US" sz="1800" dirty="0">
              <a:latin typeface="TH SarabunPSK" panose="020B0500040200020003" pitchFamily="34" charset="-34"/>
              <a:cs typeface="TH SarabunPSK" panose="020B0500040200020003" pitchFamily="34" charset="-34"/>
            </a:rPr>
            <a:t>2554</a:t>
          </a:r>
          <a:endParaRPr lang="th-TH" sz="18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67C0D54-E89D-4646-9637-B823C9B0E560}" type="parTrans" cxnId="{58E1AF63-F966-4CD1-8CA4-C58A646ED994}">
      <dgm:prSet/>
      <dgm:spPr/>
      <dgm:t>
        <a:bodyPr/>
        <a:lstStyle/>
        <a:p>
          <a:endParaRPr lang="th-TH"/>
        </a:p>
      </dgm:t>
    </dgm:pt>
    <dgm:pt modelId="{FB7A2BBD-9D28-40F0-97CC-875872DC0EF5}" type="sibTrans" cxnId="{58E1AF63-F966-4CD1-8CA4-C58A646ED994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th-TH"/>
        </a:p>
      </dgm:t>
    </dgm:pt>
    <dgm:pt modelId="{091C67D4-BC9B-48F8-949F-AB03C86AE3D9}">
      <dgm:prSet phldrT="[ข้อความ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latin typeface="TH SarabunPSK" panose="020B0500040200020003" pitchFamily="34" charset="-34"/>
              <a:cs typeface="TH SarabunPSK" panose="020B0500040200020003" pitchFamily="34" charset="-34"/>
            </a:rPr>
            <a:t>Ask.com </a:t>
          </a:r>
          <a:endParaRPr lang="th-TH" sz="18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dirty="0">
              <a:latin typeface="TH SarabunPSK" panose="020B0500040200020003" pitchFamily="34" charset="-34"/>
              <a:cs typeface="TH SarabunPSK" panose="020B0500040200020003" pitchFamily="34" charset="-34"/>
            </a:rPr>
            <a:t>เว็บแสดงผลการค้นหา โดยเจาะจงที่คำถาม-คำตอบ มากกว่า </a:t>
          </a:r>
          <a:r>
            <a:rPr lang="en-US" sz="1800" dirty="0">
              <a:latin typeface="TH SarabunPSK" panose="020B0500040200020003" pitchFamily="34" charset="-34"/>
              <a:cs typeface="TH SarabunPSK" panose="020B0500040200020003" pitchFamily="34" charset="-34"/>
            </a:rPr>
            <a:t>How-to</a:t>
          </a:r>
          <a:endParaRPr lang="th-TH" sz="1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AE60CA4-A1C4-42E0-8639-2F4D4DE8511A}" type="parTrans" cxnId="{9521B39A-1BA9-46E7-BA84-2E1F255870B4}">
      <dgm:prSet/>
      <dgm:spPr/>
      <dgm:t>
        <a:bodyPr/>
        <a:lstStyle/>
        <a:p>
          <a:endParaRPr lang="th-TH"/>
        </a:p>
      </dgm:t>
    </dgm:pt>
    <dgm:pt modelId="{85D49DD5-7CB4-4AB6-B2B7-4AA5D96D9A43}" type="sibTrans" cxnId="{9521B39A-1BA9-46E7-BA84-2E1F255870B4}">
      <dgm:prSet/>
      <dgm:spPr/>
      <dgm:t>
        <a:bodyPr/>
        <a:lstStyle/>
        <a:p>
          <a:endParaRPr lang="th-TH"/>
        </a:p>
      </dgm:t>
    </dgm:pt>
    <dgm:pt modelId="{D968D46B-5269-41AB-A99F-0AC22308FA45}" type="pres">
      <dgm:prSet presAssocID="{C72433F3-3293-4016-8387-57D75A46E65F}" presName="Name0" presStyleCnt="0">
        <dgm:presLayoutVars>
          <dgm:dir/>
          <dgm:resizeHandles val="exact"/>
        </dgm:presLayoutVars>
      </dgm:prSet>
      <dgm:spPr/>
    </dgm:pt>
    <dgm:pt modelId="{E8CEC2E5-380B-4FA3-B4AB-610779BA9AE9}" type="pres">
      <dgm:prSet presAssocID="{C72433F3-3293-4016-8387-57D75A46E65F}" presName="fgShape" presStyleLbl="fgShp" presStyleIdx="0" presStyleCn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F631DF8A-FF15-43D0-AED9-4191DE02B7B6}" type="pres">
      <dgm:prSet presAssocID="{C72433F3-3293-4016-8387-57D75A46E65F}" presName="lin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17AE40B7-FA3F-40B1-8518-46A6C2D453F0}" type="pres">
      <dgm:prSet presAssocID="{C3AD167B-8B7C-4CD8-8B96-4D36B37E625B}" presName="compNod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D45CC0E3-069E-49D7-80CC-1D75EF57FE11}" type="pres">
      <dgm:prSet presAssocID="{C3AD167B-8B7C-4CD8-8B96-4D36B37E625B}" presName="bkgdShape" presStyleLbl="node1" presStyleIdx="0" presStyleCnt="4"/>
      <dgm:spPr/>
    </dgm:pt>
    <dgm:pt modelId="{B2C982C7-660A-4F42-887C-74EF3EB2CB1B}" type="pres">
      <dgm:prSet presAssocID="{C3AD167B-8B7C-4CD8-8B96-4D36B37E625B}" presName="nodeTx" presStyleLbl="node1" presStyleIdx="0" presStyleCnt="4">
        <dgm:presLayoutVars>
          <dgm:bulletEnabled val="1"/>
        </dgm:presLayoutVars>
      </dgm:prSet>
      <dgm:spPr/>
    </dgm:pt>
    <dgm:pt modelId="{85F86CAF-0820-4667-8530-B79791DB2405}" type="pres">
      <dgm:prSet presAssocID="{C3AD167B-8B7C-4CD8-8B96-4D36B37E625B}" presName="invisiNode" presStyleLbl="node1" presStyleIdx="0" presStyleCnt="4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F4422750-98B3-4D44-B740-8E55664E4B83}" type="pres">
      <dgm:prSet presAssocID="{C3AD167B-8B7C-4CD8-8B96-4D36B37E625B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F42F79BA-EBA5-45C3-AB7B-080EE0F90D84}" type="pres">
      <dgm:prSet presAssocID="{82B8DE31-4172-48B1-AFD4-AC097B8BB2D9}" presName="sibTrans" presStyleLbl="sibTrans2D1" presStyleIdx="0" presStyleCnt="0"/>
      <dgm:spPr/>
    </dgm:pt>
    <dgm:pt modelId="{8DE1A767-4B18-4FA6-A00E-2F939096B603}" type="pres">
      <dgm:prSet presAssocID="{F4258C13-753C-4A08-A494-23B25EF804C5}" presName="compNod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91D41151-144E-47D3-876D-653E67C1704A}" type="pres">
      <dgm:prSet presAssocID="{F4258C13-753C-4A08-A494-23B25EF804C5}" presName="bkgdShape" presStyleLbl="node1" presStyleIdx="1" presStyleCnt="4"/>
      <dgm:spPr/>
    </dgm:pt>
    <dgm:pt modelId="{CDCA07F5-FA96-4BE3-AE61-A02FF777AD06}" type="pres">
      <dgm:prSet presAssocID="{F4258C13-753C-4A08-A494-23B25EF804C5}" presName="nodeTx" presStyleLbl="node1" presStyleIdx="1" presStyleCnt="4">
        <dgm:presLayoutVars>
          <dgm:bulletEnabled val="1"/>
        </dgm:presLayoutVars>
      </dgm:prSet>
      <dgm:spPr/>
    </dgm:pt>
    <dgm:pt modelId="{C3F29B28-8522-42DC-BC35-4930F8694CF8}" type="pres">
      <dgm:prSet presAssocID="{F4258C13-753C-4A08-A494-23B25EF804C5}" presName="invisiNode" presStyleLbl="node1" presStyleIdx="1" presStyleCnt="4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622B51A7-F49F-46BE-A1B5-EC8809CF3C3F}" type="pres">
      <dgm:prSet presAssocID="{F4258C13-753C-4A08-A494-23B25EF804C5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F33D378A-F557-471A-851B-80F56B4E674B}" type="pres">
      <dgm:prSet presAssocID="{6C95D6B4-0195-40FB-9FC2-4FDF104D3A1F}" presName="sibTrans" presStyleLbl="sibTrans2D1" presStyleIdx="0" presStyleCnt="0"/>
      <dgm:spPr/>
    </dgm:pt>
    <dgm:pt modelId="{3D97634B-1521-4CA1-A3E5-0DF71DEDBAD5}" type="pres">
      <dgm:prSet presAssocID="{29F08CC1-6AF7-4F5E-A3E0-542ED935599C}" presName="compNod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3C0B7BC5-F9EC-49D3-B72F-B33E555ACA65}" type="pres">
      <dgm:prSet presAssocID="{29F08CC1-6AF7-4F5E-A3E0-542ED935599C}" presName="bkgdShape" presStyleLbl="node1" presStyleIdx="2" presStyleCnt="4" custLinFactNeighborX="-1013"/>
      <dgm:spPr/>
    </dgm:pt>
    <dgm:pt modelId="{4BA9A93D-6D32-425A-B689-7765D4B9A8B2}" type="pres">
      <dgm:prSet presAssocID="{29F08CC1-6AF7-4F5E-A3E0-542ED935599C}" presName="nodeTx" presStyleLbl="node1" presStyleIdx="2" presStyleCnt="4">
        <dgm:presLayoutVars>
          <dgm:bulletEnabled val="1"/>
        </dgm:presLayoutVars>
      </dgm:prSet>
      <dgm:spPr/>
    </dgm:pt>
    <dgm:pt modelId="{2716357C-319A-4326-AF24-470EDA7545EA}" type="pres">
      <dgm:prSet presAssocID="{29F08CC1-6AF7-4F5E-A3E0-542ED935599C}" presName="invisiNode" presStyleLbl="node1" presStyleIdx="2" presStyleCnt="4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20B5690E-C0EC-4028-8F2D-BA560298DDB4}" type="pres">
      <dgm:prSet presAssocID="{29F08CC1-6AF7-4F5E-A3E0-542ED935599C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7302A092-AA5D-4AD6-A7E3-78F1FA94F265}" type="pres">
      <dgm:prSet presAssocID="{FB7A2BBD-9D28-40F0-97CC-875872DC0EF5}" presName="sibTrans" presStyleLbl="sibTrans2D1" presStyleIdx="0" presStyleCnt="0"/>
      <dgm:spPr/>
    </dgm:pt>
    <dgm:pt modelId="{CF771175-9372-4B7F-8A50-9BA7B86AC623}" type="pres">
      <dgm:prSet presAssocID="{091C67D4-BC9B-48F8-949F-AB03C86AE3D9}" presName="compNod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50AC9291-A1CF-40AF-90D6-80A1C48E2FB2}" type="pres">
      <dgm:prSet presAssocID="{091C67D4-BC9B-48F8-949F-AB03C86AE3D9}" presName="bkgdShape" presStyleLbl="node1" presStyleIdx="3" presStyleCnt="4"/>
      <dgm:spPr/>
    </dgm:pt>
    <dgm:pt modelId="{BBE760D5-AF18-4019-8D89-ED249F697537}" type="pres">
      <dgm:prSet presAssocID="{091C67D4-BC9B-48F8-949F-AB03C86AE3D9}" presName="nodeTx" presStyleLbl="node1" presStyleIdx="3" presStyleCnt="4">
        <dgm:presLayoutVars>
          <dgm:bulletEnabled val="1"/>
        </dgm:presLayoutVars>
      </dgm:prSet>
      <dgm:spPr/>
    </dgm:pt>
    <dgm:pt modelId="{1CFFE029-BF72-4439-9002-7949091EF10E}" type="pres">
      <dgm:prSet presAssocID="{091C67D4-BC9B-48F8-949F-AB03C86AE3D9}" presName="invisiNode" presStyleLbl="node1" presStyleIdx="3" presStyleCnt="4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4779CAA5-31AF-4F08-AA2D-293C867FCDCC}" type="pres">
      <dgm:prSet presAssocID="{091C67D4-BC9B-48F8-949F-AB03C86AE3D9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</dgm:ptLst>
  <dgm:cxnLst>
    <dgm:cxn modelId="{9F827901-AEB0-4368-874E-834E4A67BB88}" type="presOf" srcId="{29F08CC1-6AF7-4F5E-A3E0-542ED935599C}" destId="{4BA9A93D-6D32-425A-B689-7765D4B9A8B2}" srcOrd="1" destOrd="0" presId="urn:microsoft.com/office/officeart/2005/8/layout/hList7"/>
    <dgm:cxn modelId="{ED99F610-1619-4D9C-B8C2-DB687321E3E8}" type="presOf" srcId="{29F08CC1-6AF7-4F5E-A3E0-542ED935599C}" destId="{3C0B7BC5-F9EC-49D3-B72F-B33E555ACA65}" srcOrd="0" destOrd="0" presId="urn:microsoft.com/office/officeart/2005/8/layout/hList7"/>
    <dgm:cxn modelId="{956DFD21-442F-4073-BED9-CCAEE2DF19BB}" type="presOf" srcId="{6C95D6B4-0195-40FB-9FC2-4FDF104D3A1F}" destId="{F33D378A-F557-471A-851B-80F56B4E674B}" srcOrd="0" destOrd="0" presId="urn:microsoft.com/office/officeart/2005/8/layout/hList7"/>
    <dgm:cxn modelId="{50E73133-9880-43BD-B42B-B96CDD6981B6}" type="presOf" srcId="{C72433F3-3293-4016-8387-57D75A46E65F}" destId="{D968D46B-5269-41AB-A99F-0AC22308FA45}" srcOrd="0" destOrd="0" presId="urn:microsoft.com/office/officeart/2005/8/layout/hList7"/>
    <dgm:cxn modelId="{797C765F-6C14-4408-B351-9986FDF8BC8B}" srcId="{C72433F3-3293-4016-8387-57D75A46E65F}" destId="{F4258C13-753C-4A08-A494-23B25EF804C5}" srcOrd="1" destOrd="0" parTransId="{C84E3D47-4630-4AAF-8C6D-633F48EB1D7A}" sibTransId="{6C95D6B4-0195-40FB-9FC2-4FDF104D3A1F}"/>
    <dgm:cxn modelId="{AEF5D042-8031-41FB-ABEE-407B0148F2B2}" type="presOf" srcId="{F4258C13-753C-4A08-A494-23B25EF804C5}" destId="{91D41151-144E-47D3-876D-653E67C1704A}" srcOrd="0" destOrd="0" presId="urn:microsoft.com/office/officeart/2005/8/layout/hList7"/>
    <dgm:cxn modelId="{58E1AF63-F966-4CD1-8CA4-C58A646ED994}" srcId="{C72433F3-3293-4016-8387-57D75A46E65F}" destId="{29F08CC1-6AF7-4F5E-A3E0-542ED935599C}" srcOrd="2" destOrd="0" parTransId="{B67C0D54-E89D-4646-9637-B823C9B0E560}" sibTransId="{FB7A2BBD-9D28-40F0-97CC-875872DC0EF5}"/>
    <dgm:cxn modelId="{1C023752-8738-4122-BA31-9C0AC1CC6E65}" srcId="{C72433F3-3293-4016-8387-57D75A46E65F}" destId="{C3AD167B-8B7C-4CD8-8B96-4D36B37E625B}" srcOrd="0" destOrd="0" parTransId="{B17D42A9-E2C1-450C-A0DC-0D060B925161}" sibTransId="{82B8DE31-4172-48B1-AFD4-AC097B8BB2D9}"/>
    <dgm:cxn modelId="{8995DD8B-F7D8-444C-85A2-AF473E399B94}" type="presOf" srcId="{F4258C13-753C-4A08-A494-23B25EF804C5}" destId="{CDCA07F5-FA96-4BE3-AE61-A02FF777AD06}" srcOrd="1" destOrd="0" presId="urn:microsoft.com/office/officeart/2005/8/layout/hList7"/>
    <dgm:cxn modelId="{9521B39A-1BA9-46E7-BA84-2E1F255870B4}" srcId="{C72433F3-3293-4016-8387-57D75A46E65F}" destId="{091C67D4-BC9B-48F8-949F-AB03C86AE3D9}" srcOrd="3" destOrd="0" parTransId="{1AE60CA4-A1C4-42E0-8639-2F4D4DE8511A}" sibTransId="{85D49DD5-7CB4-4AB6-B2B7-4AA5D96D9A43}"/>
    <dgm:cxn modelId="{BCF1FEA9-6562-418F-99C5-9A7FD82A1BF9}" type="presOf" srcId="{FB7A2BBD-9D28-40F0-97CC-875872DC0EF5}" destId="{7302A092-AA5D-4AD6-A7E3-78F1FA94F265}" srcOrd="0" destOrd="0" presId="urn:microsoft.com/office/officeart/2005/8/layout/hList7"/>
    <dgm:cxn modelId="{B8EC61C7-6173-44B6-8280-AC0E0720A5CF}" type="presOf" srcId="{C3AD167B-8B7C-4CD8-8B96-4D36B37E625B}" destId="{B2C982C7-660A-4F42-887C-74EF3EB2CB1B}" srcOrd="1" destOrd="0" presId="urn:microsoft.com/office/officeart/2005/8/layout/hList7"/>
    <dgm:cxn modelId="{C44FFBD4-C0BA-4AF4-AD93-33ECCB12FFAA}" type="presOf" srcId="{82B8DE31-4172-48B1-AFD4-AC097B8BB2D9}" destId="{F42F79BA-EBA5-45C3-AB7B-080EE0F90D84}" srcOrd="0" destOrd="0" presId="urn:microsoft.com/office/officeart/2005/8/layout/hList7"/>
    <dgm:cxn modelId="{F2EDF0DE-4D7F-45C4-8A66-CECFA587CA7F}" type="presOf" srcId="{091C67D4-BC9B-48F8-949F-AB03C86AE3D9}" destId="{50AC9291-A1CF-40AF-90D6-80A1C48E2FB2}" srcOrd="0" destOrd="0" presId="urn:microsoft.com/office/officeart/2005/8/layout/hList7"/>
    <dgm:cxn modelId="{72761DEE-A7F7-42AB-A31D-887BAD06DA48}" type="presOf" srcId="{091C67D4-BC9B-48F8-949F-AB03C86AE3D9}" destId="{BBE760D5-AF18-4019-8D89-ED249F697537}" srcOrd="1" destOrd="0" presId="urn:microsoft.com/office/officeart/2005/8/layout/hList7"/>
    <dgm:cxn modelId="{0D13CDFF-5E52-4607-838A-572B043C75BD}" type="presOf" srcId="{C3AD167B-8B7C-4CD8-8B96-4D36B37E625B}" destId="{D45CC0E3-069E-49D7-80CC-1D75EF57FE11}" srcOrd="0" destOrd="0" presId="urn:microsoft.com/office/officeart/2005/8/layout/hList7"/>
    <dgm:cxn modelId="{055DC0B0-EAE7-40D1-8466-ED0248A4DC00}" type="presParOf" srcId="{D968D46B-5269-41AB-A99F-0AC22308FA45}" destId="{E8CEC2E5-380B-4FA3-B4AB-610779BA9AE9}" srcOrd="0" destOrd="0" presId="urn:microsoft.com/office/officeart/2005/8/layout/hList7"/>
    <dgm:cxn modelId="{E6DA123F-8A8F-433B-841D-7021FFDEC77F}" type="presParOf" srcId="{D968D46B-5269-41AB-A99F-0AC22308FA45}" destId="{F631DF8A-FF15-43D0-AED9-4191DE02B7B6}" srcOrd="1" destOrd="0" presId="urn:microsoft.com/office/officeart/2005/8/layout/hList7"/>
    <dgm:cxn modelId="{7C623DAB-5D6C-4B26-8B3E-472592E1F72F}" type="presParOf" srcId="{F631DF8A-FF15-43D0-AED9-4191DE02B7B6}" destId="{17AE40B7-FA3F-40B1-8518-46A6C2D453F0}" srcOrd="0" destOrd="0" presId="urn:microsoft.com/office/officeart/2005/8/layout/hList7"/>
    <dgm:cxn modelId="{D8ECDD1E-821F-4575-A1FC-B7BBC454CB55}" type="presParOf" srcId="{17AE40B7-FA3F-40B1-8518-46A6C2D453F0}" destId="{D45CC0E3-069E-49D7-80CC-1D75EF57FE11}" srcOrd="0" destOrd="0" presId="urn:microsoft.com/office/officeart/2005/8/layout/hList7"/>
    <dgm:cxn modelId="{869C1527-AA40-44D7-AB59-E9D09DBDD29A}" type="presParOf" srcId="{17AE40B7-FA3F-40B1-8518-46A6C2D453F0}" destId="{B2C982C7-660A-4F42-887C-74EF3EB2CB1B}" srcOrd="1" destOrd="0" presId="urn:microsoft.com/office/officeart/2005/8/layout/hList7"/>
    <dgm:cxn modelId="{22E40D63-93E7-44F2-8A0A-45EFFF58932C}" type="presParOf" srcId="{17AE40B7-FA3F-40B1-8518-46A6C2D453F0}" destId="{85F86CAF-0820-4667-8530-B79791DB2405}" srcOrd="2" destOrd="0" presId="urn:microsoft.com/office/officeart/2005/8/layout/hList7"/>
    <dgm:cxn modelId="{99FB9F19-75A4-4F06-A65E-6EB1A0342EE2}" type="presParOf" srcId="{17AE40B7-FA3F-40B1-8518-46A6C2D453F0}" destId="{F4422750-98B3-4D44-B740-8E55664E4B83}" srcOrd="3" destOrd="0" presId="urn:microsoft.com/office/officeart/2005/8/layout/hList7"/>
    <dgm:cxn modelId="{87AB09B9-148B-48D8-BFFC-C9B5FD5F915C}" type="presParOf" srcId="{F631DF8A-FF15-43D0-AED9-4191DE02B7B6}" destId="{F42F79BA-EBA5-45C3-AB7B-080EE0F90D84}" srcOrd="1" destOrd="0" presId="urn:microsoft.com/office/officeart/2005/8/layout/hList7"/>
    <dgm:cxn modelId="{B71ACABE-7DF1-45A2-A625-EBB07A9A6422}" type="presParOf" srcId="{F631DF8A-FF15-43D0-AED9-4191DE02B7B6}" destId="{8DE1A767-4B18-4FA6-A00E-2F939096B603}" srcOrd="2" destOrd="0" presId="urn:microsoft.com/office/officeart/2005/8/layout/hList7"/>
    <dgm:cxn modelId="{BD5D739C-300B-4089-8CF6-B8B3D474E81B}" type="presParOf" srcId="{8DE1A767-4B18-4FA6-A00E-2F939096B603}" destId="{91D41151-144E-47D3-876D-653E67C1704A}" srcOrd="0" destOrd="0" presId="urn:microsoft.com/office/officeart/2005/8/layout/hList7"/>
    <dgm:cxn modelId="{EC575B66-BB8D-4A93-B230-F1926E93EE16}" type="presParOf" srcId="{8DE1A767-4B18-4FA6-A00E-2F939096B603}" destId="{CDCA07F5-FA96-4BE3-AE61-A02FF777AD06}" srcOrd="1" destOrd="0" presId="urn:microsoft.com/office/officeart/2005/8/layout/hList7"/>
    <dgm:cxn modelId="{AEC92D88-79B2-4102-880A-F6C796802CFD}" type="presParOf" srcId="{8DE1A767-4B18-4FA6-A00E-2F939096B603}" destId="{C3F29B28-8522-42DC-BC35-4930F8694CF8}" srcOrd="2" destOrd="0" presId="urn:microsoft.com/office/officeart/2005/8/layout/hList7"/>
    <dgm:cxn modelId="{324AD97B-9CA0-4D56-B6DA-71FC93FE0CB7}" type="presParOf" srcId="{8DE1A767-4B18-4FA6-A00E-2F939096B603}" destId="{622B51A7-F49F-46BE-A1B5-EC8809CF3C3F}" srcOrd="3" destOrd="0" presId="urn:microsoft.com/office/officeart/2005/8/layout/hList7"/>
    <dgm:cxn modelId="{9AABD4DE-164D-4AE9-A73E-38D69AE55382}" type="presParOf" srcId="{F631DF8A-FF15-43D0-AED9-4191DE02B7B6}" destId="{F33D378A-F557-471A-851B-80F56B4E674B}" srcOrd="3" destOrd="0" presId="urn:microsoft.com/office/officeart/2005/8/layout/hList7"/>
    <dgm:cxn modelId="{1794AC4D-9251-4409-9394-3FA03C5A161E}" type="presParOf" srcId="{F631DF8A-FF15-43D0-AED9-4191DE02B7B6}" destId="{3D97634B-1521-4CA1-A3E5-0DF71DEDBAD5}" srcOrd="4" destOrd="0" presId="urn:microsoft.com/office/officeart/2005/8/layout/hList7"/>
    <dgm:cxn modelId="{B1C6B792-B6F4-42DF-8B69-8C6C3B5992A4}" type="presParOf" srcId="{3D97634B-1521-4CA1-A3E5-0DF71DEDBAD5}" destId="{3C0B7BC5-F9EC-49D3-B72F-B33E555ACA65}" srcOrd="0" destOrd="0" presId="urn:microsoft.com/office/officeart/2005/8/layout/hList7"/>
    <dgm:cxn modelId="{2879EACF-D2A8-4811-90F4-90B5300E9D87}" type="presParOf" srcId="{3D97634B-1521-4CA1-A3E5-0DF71DEDBAD5}" destId="{4BA9A93D-6D32-425A-B689-7765D4B9A8B2}" srcOrd="1" destOrd="0" presId="urn:microsoft.com/office/officeart/2005/8/layout/hList7"/>
    <dgm:cxn modelId="{8DE273A5-7C75-4563-9655-A1AD01D0D0CE}" type="presParOf" srcId="{3D97634B-1521-4CA1-A3E5-0DF71DEDBAD5}" destId="{2716357C-319A-4326-AF24-470EDA7545EA}" srcOrd="2" destOrd="0" presId="urn:microsoft.com/office/officeart/2005/8/layout/hList7"/>
    <dgm:cxn modelId="{B93C3544-29DF-44CD-839A-12CD33730042}" type="presParOf" srcId="{3D97634B-1521-4CA1-A3E5-0DF71DEDBAD5}" destId="{20B5690E-C0EC-4028-8F2D-BA560298DDB4}" srcOrd="3" destOrd="0" presId="urn:microsoft.com/office/officeart/2005/8/layout/hList7"/>
    <dgm:cxn modelId="{0D3FFE62-A07D-4FF3-B6CB-7344BCE4CAAE}" type="presParOf" srcId="{F631DF8A-FF15-43D0-AED9-4191DE02B7B6}" destId="{7302A092-AA5D-4AD6-A7E3-78F1FA94F265}" srcOrd="5" destOrd="0" presId="urn:microsoft.com/office/officeart/2005/8/layout/hList7"/>
    <dgm:cxn modelId="{96A14F8F-75FF-4269-BCBF-D570AEE8A74C}" type="presParOf" srcId="{F631DF8A-FF15-43D0-AED9-4191DE02B7B6}" destId="{CF771175-9372-4B7F-8A50-9BA7B86AC623}" srcOrd="6" destOrd="0" presId="urn:microsoft.com/office/officeart/2005/8/layout/hList7"/>
    <dgm:cxn modelId="{55034D01-5BCA-4FD1-A899-AC914ED69972}" type="presParOf" srcId="{CF771175-9372-4B7F-8A50-9BA7B86AC623}" destId="{50AC9291-A1CF-40AF-90D6-80A1C48E2FB2}" srcOrd="0" destOrd="0" presId="urn:microsoft.com/office/officeart/2005/8/layout/hList7"/>
    <dgm:cxn modelId="{2033CD7E-6056-4426-92FC-90D886A1BDA6}" type="presParOf" srcId="{CF771175-9372-4B7F-8A50-9BA7B86AC623}" destId="{BBE760D5-AF18-4019-8D89-ED249F697537}" srcOrd="1" destOrd="0" presId="urn:microsoft.com/office/officeart/2005/8/layout/hList7"/>
    <dgm:cxn modelId="{649CA0D9-21A5-4879-B9B8-EC9498B4A727}" type="presParOf" srcId="{CF771175-9372-4B7F-8A50-9BA7B86AC623}" destId="{1CFFE029-BF72-4439-9002-7949091EF10E}" srcOrd="2" destOrd="0" presId="urn:microsoft.com/office/officeart/2005/8/layout/hList7"/>
    <dgm:cxn modelId="{7017603F-EC38-4427-81D8-9364652CA6BF}" type="presParOf" srcId="{CF771175-9372-4B7F-8A50-9BA7B86AC623}" destId="{4779CAA5-31AF-4F08-AA2D-293C867FCDC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AFAA4-42CB-4E6A-AA71-E3C04ABEC9FF}">
      <dsp:nvSpPr>
        <dsp:cNvPr id="0" name=""/>
        <dsp:cNvSpPr/>
      </dsp:nvSpPr>
      <dsp:spPr>
        <a:xfrm>
          <a:off x="0" y="63840"/>
          <a:ext cx="7025758" cy="741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เครือข่ายขนาดกลาง </a:t>
          </a:r>
        </a:p>
      </dsp:txBody>
      <dsp:txXfrm>
        <a:off x="36196" y="100036"/>
        <a:ext cx="6953366" cy="669095"/>
      </dsp:txXfrm>
    </dsp:sp>
    <dsp:sp modelId="{8F7CABEA-7A08-408E-AF8A-24F0D3E4219B}">
      <dsp:nvSpPr>
        <dsp:cNvPr id="0" name=""/>
        <dsp:cNvSpPr/>
      </dsp:nvSpPr>
      <dsp:spPr>
        <a:xfrm>
          <a:off x="0" y="862928"/>
          <a:ext cx="7025758" cy="741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ใช้งานระดับองค์กรหรือระยะทางประมาณไม่เกิน 10 กิโลเมตร</a:t>
          </a:r>
          <a:endParaRPr lang="th-TH" sz="2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6196" y="899124"/>
        <a:ext cx="6953366" cy="669095"/>
      </dsp:txXfrm>
    </dsp:sp>
    <dsp:sp modelId="{845D9656-10FE-45F2-BDF4-436CDD65448D}">
      <dsp:nvSpPr>
        <dsp:cNvPr id="0" name=""/>
        <dsp:cNvSpPr/>
      </dsp:nvSpPr>
      <dsp:spPr>
        <a:xfrm>
          <a:off x="0" y="1662015"/>
          <a:ext cx="7025758" cy="741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จุดเด่นที่มีความเร็วสูงมาก รองรับการทำงานร่วมกันของอุปกรณ์ได้หลายชนิด</a:t>
          </a:r>
          <a:endParaRPr lang="th-TH" sz="2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6196" y="1698211"/>
        <a:ext cx="6953366" cy="669095"/>
      </dsp:txXfrm>
    </dsp:sp>
    <dsp:sp modelId="{AC4455B9-3A04-46EA-8C19-EB44403C0151}">
      <dsp:nvSpPr>
        <dsp:cNvPr id="0" name=""/>
        <dsp:cNvSpPr/>
      </dsp:nvSpPr>
      <dsp:spPr>
        <a:xfrm>
          <a:off x="0" y="2461103"/>
          <a:ext cx="7025758" cy="741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เหมาะสำหรับการใช้งานภายในบริษัท องค์กร หรือสำนักงานขนาดเล็กถึงขนาดกลาง</a:t>
          </a:r>
          <a:endParaRPr lang="th-TH" sz="2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6196" y="2497299"/>
        <a:ext cx="6953366" cy="669095"/>
      </dsp:txXfrm>
    </dsp:sp>
    <dsp:sp modelId="{49860411-51C5-4C2E-BDFB-AD77931A038D}">
      <dsp:nvSpPr>
        <dsp:cNvPr id="0" name=""/>
        <dsp:cNvSpPr/>
      </dsp:nvSpPr>
      <dsp:spPr>
        <a:xfrm>
          <a:off x="0" y="3260190"/>
          <a:ext cx="7025758" cy="741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ตัวอย่าง</a:t>
          </a:r>
          <a:r>
            <a:rPr lang="th-TH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 เพื่อนในบริษัท</a:t>
          </a:r>
          <a:r>
            <a:rPr lang="th-TH" sz="20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สั่งป</a:t>
          </a:r>
          <a:r>
            <a:rPr lang="th-TH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ริ้นจากโต๊ะทำงานของเขา ไปยัง </a:t>
          </a:r>
          <a:r>
            <a:rPr lang="en-US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Printer </a:t>
          </a:r>
          <a:r>
            <a:rPr lang="th-TH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บนโต๊ะทำงานของคุณในออฟฟิศเดียวกัน การเชื่อมต่อแบบนี้เรียกว่า </a:t>
          </a:r>
          <a:r>
            <a:rPr lang="en-US" sz="20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LAN</a:t>
          </a:r>
          <a:endParaRPr lang="en-US" sz="2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6196" y="3296386"/>
        <a:ext cx="6953366" cy="669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11121-2284-41DB-AF7F-313C4364D3B2}">
      <dsp:nvSpPr>
        <dsp:cNvPr id="0" name=""/>
        <dsp:cNvSpPr/>
      </dsp:nvSpPr>
      <dsp:spPr>
        <a:xfrm>
          <a:off x="0" y="77662"/>
          <a:ext cx="7025758" cy="8527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เครือข่ายขนาดใหญ่มีระยะครอบคลุมในระดับเมืองหรือประมาณไม่เกิน 100 กิโลเมตร</a:t>
          </a:r>
          <a:endParaRPr lang="th-TH" sz="2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626" y="119288"/>
        <a:ext cx="6942506" cy="769458"/>
      </dsp:txXfrm>
    </dsp:sp>
    <dsp:sp modelId="{B5C1E3F5-561C-4175-9F77-1B1DE4FA9FA9}">
      <dsp:nvSpPr>
        <dsp:cNvPr id="0" name=""/>
        <dsp:cNvSpPr/>
      </dsp:nvSpPr>
      <dsp:spPr>
        <a:xfrm>
          <a:off x="0" y="996613"/>
          <a:ext cx="7025758" cy="852710"/>
        </a:xfrm>
        <a:prstGeom prst="roundRect">
          <a:avLst/>
        </a:prstGeom>
        <a:gradFill rotWithShape="0">
          <a:gsLst>
            <a:gs pos="0">
              <a:schemeClr val="accent3">
                <a:hueOff val="298994"/>
                <a:satOff val="2486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98994"/>
                <a:satOff val="2486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98994"/>
                <a:satOff val="2486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เชื่อมต่อ </a:t>
          </a:r>
          <a:r>
            <a:rPr lang="en-US" sz="23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LAN</a:t>
          </a:r>
          <a:r>
            <a:rPr lang="en-US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 </a:t>
          </a: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หลายๆ </a:t>
          </a:r>
          <a:r>
            <a:rPr lang="en-US" sz="23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LAN</a:t>
          </a:r>
          <a:r>
            <a:rPr lang="en-US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 </a:t>
          </a: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เข้าด้วยกัน เพื่อเพิ่มระยะทาง</a:t>
          </a:r>
          <a:endParaRPr lang="th-TH" sz="2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626" y="1038239"/>
        <a:ext cx="6942506" cy="769458"/>
      </dsp:txXfrm>
    </dsp:sp>
    <dsp:sp modelId="{CF6A720F-7329-43A5-866F-DD15AB4760CE}">
      <dsp:nvSpPr>
        <dsp:cNvPr id="0" name=""/>
        <dsp:cNvSpPr/>
      </dsp:nvSpPr>
      <dsp:spPr>
        <a:xfrm>
          <a:off x="0" y="1915564"/>
          <a:ext cx="7025758" cy="852710"/>
        </a:xfrm>
        <a:prstGeom prst="roundRect">
          <a:avLst/>
        </a:prstGeom>
        <a:gradFill rotWithShape="0">
          <a:gsLst>
            <a:gs pos="0">
              <a:schemeClr val="accent3">
                <a:hueOff val="597989"/>
                <a:satOff val="4972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97989"/>
                <a:satOff val="4972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97989"/>
                <a:satOff val="4972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จุดเด่นที่ ระยะทางการเชื่อมต่อไกลกว่า </a:t>
          </a:r>
          <a:r>
            <a:rPr lang="en-US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LAN </a:t>
          </a: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ทำให้สามารถแชร์</a:t>
          </a:r>
          <a:r>
            <a:rPr lang="th-TH" sz="23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ทรัพยากรณ์</a:t>
          </a: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ได้กว้างขึ้น</a:t>
          </a:r>
          <a:endParaRPr lang="th-TH" sz="2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626" y="1957190"/>
        <a:ext cx="6942506" cy="769458"/>
      </dsp:txXfrm>
    </dsp:sp>
    <dsp:sp modelId="{C5BD3F5B-4AAF-4CAE-9BA8-6FDB5A741BBF}">
      <dsp:nvSpPr>
        <dsp:cNvPr id="0" name=""/>
        <dsp:cNvSpPr/>
      </dsp:nvSpPr>
      <dsp:spPr>
        <a:xfrm>
          <a:off x="0" y="2834514"/>
          <a:ext cx="7025758" cy="852710"/>
        </a:xfrm>
        <a:prstGeom prst="roundRect">
          <a:avLst/>
        </a:prstGeom>
        <a:gradFill rotWithShape="0">
          <a:gsLst>
            <a:gs pos="0">
              <a:schemeClr val="accent3">
                <a:hueOff val="896983"/>
                <a:satOff val="7457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96983"/>
                <a:satOff val="7457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96983"/>
                <a:satOff val="7457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เหมาะสำหรับการใช้งานภายในบริษัท องค์กร หรือสำนักงานขนาดใหญ่ ที่มีสาขาหรือตึกกระจายอยู่ภายในระยะที่กำหนด</a:t>
          </a:r>
          <a:endParaRPr lang="th-TH" sz="2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626" y="2876140"/>
        <a:ext cx="6942506" cy="769458"/>
      </dsp:txXfrm>
    </dsp:sp>
    <dsp:sp modelId="{9F680AF1-6E80-47AD-902E-11042BE5B01D}">
      <dsp:nvSpPr>
        <dsp:cNvPr id="0" name=""/>
        <dsp:cNvSpPr/>
      </dsp:nvSpPr>
      <dsp:spPr>
        <a:xfrm>
          <a:off x="0" y="3753465"/>
          <a:ext cx="7025758" cy="852710"/>
        </a:xfrm>
        <a:prstGeom prst="roundRect">
          <a:avLst/>
        </a:prstGeom>
        <a:gradFill rotWithShape="0">
          <a:gsLst>
            <a:gs pos="0">
              <a:schemeClr val="accent3">
                <a:hueOff val="1195977"/>
                <a:satOff val="9943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95977"/>
                <a:satOff val="9943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95977"/>
                <a:satOff val="9943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ตัวอย่าง </a:t>
          </a: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บริษัทของคุณกำลังจะเปิดสาขาใหม่ในจังหวัดใกล้เคียง และต้องการใช้</a:t>
          </a:r>
          <a:r>
            <a:rPr lang="th-TH" sz="23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ทรัพยากรณ์</a:t>
          </a: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หรือบริการจากบริษัทแม่ การเชื่อมต่อแบบนี้เรียกว่า </a:t>
          </a:r>
          <a:r>
            <a:rPr lang="en-US" sz="23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MAN</a:t>
          </a:r>
          <a:endParaRPr lang="en-US" sz="2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626" y="3795091"/>
        <a:ext cx="6942506" cy="769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11121-2284-41DB-AF7F-313C4364D3B2}">
      <dsp:nvSpPr>
        <dsp:cNvPr id="0" name=""/>
        <dsp:cNvSpPr/>
      </dsp:nvSpPr>
      <dsp:spPr>
        <a:xfrm>
          <a:off x="0" y="77662"/>
          <a:ext cx="7025758" cy="852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เครือข่ายขนาดใหญ่มากที่มีระยะครอบคลุมทั่วโลก</a:t>
          </a:r>
          <a:endParaRPr lang="th-TH" sz="2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626" y="119288"/>
        <a:ext cx="6942506" cy="769458"/>
      </dsp:txXfrm>
    </dsp:sp>
    <dsp:sp modelId="{B5C1E3F5-561C-4175-9F77-1B1DE4FA9FA9}">
      <dsp:nvSpPr>
        <dsp:cNvPr id="0" name=""/>
        <dsp:cNvSpPr/>
      </dsp:nvSpPr>
      <dsp:spPr>
        <a:xfrm>
          <a:off x="0" y="996613"/>
          <a:ext cx="7025758" cy="852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ภายในจะประกอบไปด้วย </a:t>
          </a:r>
          <a:r>
            <a:rPr lang="en-US" sz="23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LAN </a:t>
          </a: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 </a:t>
          </a:r>
          <a:r>
            <a:rPr lang="en-US" sz="23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MAN </a:t>
          </a: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จำนวนมหาศาล</a:t>
          </a:r>
          <a:endParaRPr lang="th-TH" sz="2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626" y="1038239"/>
        <a:ext cx="6942506" cy="769458"/>
      </dsp:txXfrm>
    </dsp:sp>
    <dsp:sp modelId="{CF6A720F-7329-43A5-866F-DD15AB4760CE}">
      <dsp:nvSpPr>
        <dsp:cNvPr id="0" name=""/>
        <dsp:cNvSpPr/>
      </dsp:nvSpPr>
      <dsp:spPr>
        <a:xfrm>
          <a:off x="0" y="1915564"/>
          <a:ext cx="7025758" cy="852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จุดเด่นที่สามารถเข้าถึงข่าวสารได้สะดวก รวดเร็ว </a:t>
          </a:r>
          <a:endParaRPr lang="th-TH" sz="2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626" y="1957190"/>
        <a:ext cx="6942506" cy="769458"/>
      </dsp:txXfrm>
    </dsp:sp>
    <dsp:sp modelId="{C5BD3F5B-4AAF-4CAE-9BA8-6FDB5A741BBF}">
      <dsp:nvSpPr>
        <dsp:cNvPr id="0" name=""/>
        <dsp:cNvSpPr/>
      </dsp:nvSpPr>
      <dsp:spPr>
        <a:xfrm>
          <a:off x="0" y="2834514"/>
          <a:ext cx="7025758" cy="852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ข้อจำกัดคือ ต้องใช้อุปกรณ์หลายชิ้น ทำให้มีราคาสูงกว่าเครือข่ายแบบอื่น</a:t>
          </a:r>
          <a:endParaRPr lang="th-TH" sz="2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626" y="2876140"/>
        <a:ext cx="6942506" cy="769458"/>
      </dsp:txXfrm>
    </dsp:sp>
    <dsp:sp modelId="{9F680AF1-6E80-47AD-902E-11042BE5B01D}">
      <dsp:nvSpPr>
        <dsp:cNvPr id="0" name=""/>
        <dsp:cNvSpPr/>
      </dsp:nvSpPr>
      <dsp:spPr>
        <a:xfrm>
          <a:off x="0" y="3753465"/>
          <a:ext cx="7025758" cy="852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ตัวอย่าง </a:t>
          </a: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คุณใช้ </a:t>
          </a:r>
          <a:r>
            <a:rPr lang="en-US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Video Call </a:t>
          </a:r>
          <a:r>
            <a:rPr lang="th-TH" sz="2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โทรหาเพื่อนที่อยู่ต่างประเทศ เรียกการเชื่อมต่อแบบนี้ว่า </a:t>
          </a:r>
          <a:r>
            <a:rPr lang="en-US" sz="23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WAN</a:t>
          </a:r>
          <a:endParaRPr lang="en-US" sz="2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626" y="3795091"/>
        <a:ext cx="6942506" cy="769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09767-EDCB-4F3F-BE31-63EE64324787}">
      <dsp:nvSpPr>
        <dsp:cNvPr id="0" name=""/>
        <dsp:cNvSpPr/>
      </dsp:nvSpPr>
      <dsp:spPr>
        <a:xfrm>
          <a:off x="0" y="0"/>
          <a:ext cx="5845141" cy="1217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IEEE802.11a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Class a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ใช้คลื่นความถี่ 5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ในการรับส่งสัญญาณข้อมูลไร้สาย ทำความเร็วสูงสุดที่ 54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Mbps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มาตรฐานจะไม่สามารถนำมาใช้งานร่วมกับมาตรฐาน 802.11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b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 802.11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ได้</a:t>
          </a:r>
          <a:endParaRPr lang="th-TH" sz="1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90801" y="0"/>
        <a:ext cx="4554339" cy="1217737"/>
      </dsp:txXfrm>
    </dsp:sp>
    <dsp:sp modelId="{DFB031D1-E492-47F5-8D8A-04CF2C51D06E}">
      <dsp:nvSpPr>
        <dsp:cNvPr id="0" name=""/>
        <dsp:cNvSpPr/>
      </dsp:nvSpPr>
      <dsp:spPr>
        <a:xfrm>
          <a:off x="121773" y="121773"/>
          <a:ext cx="1169028" cy="9741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C8D19-E572-4D90-AB4A-8228589CDD36}">
      <dsp:nvSpPr>
        <dsp:cNvPr id="0" name=""/>
        <dsp:cNvSpPr/>
      </dsp:nvSpPr>
      <dsp:spPr>
        <a:xfrm>
          <a:off x="0" y="1339511"/>
          <a:ext cx="5845141" cy="1217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IEEE802.11b: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 IEEE802.11b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Class b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ใช้คลื่นความถี่ 2.4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ในการรับส่งสัญญาณข้อมูลไร้สาย ทำความเร็วสูงสุดที่ 11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Mbps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เป็นมาตรฐานที่ได้รับความนิยมสูงสุด ระยะทางในการรับส่งข้อมูลครอบคลุมค่อนข้างไกล ทำให้ไม่สิ้นเปลืองอุปกรณ์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Access Point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ที่ใช้เป็นจุดรับส่งสัญญาณ</a:t>
          </a:r>
          <a:endParaRPr lang="th-TH" sz="1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90801" y="1339511"/>
        <a:ext cx="4554339" cy="1217737"/>
      </dsp:txXfrm>
    </dsp:sp>
    <dsp:sp modelId="{4D9B1545-3C64-4306-9B4C-DB986F5F17CF}">
      <dsp:nvSpPr>
        <dsp:cNvPr id="0" name=""/>
        <dsp:cNvSpPr/>
      </dsp:nvSpPr>
      <dsp:spPr>
        <a:xfrm>
          <a:off x="121773" y="1461285"/>
          <a:ext cx="1169028" cy="9741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08DFB-A5BE-4C33-9BB2-CDCC5D1526FB}">
      <dsp:nvSpPr>
        <dsp:cNvPr id="0" name=""/>
        <dsp:cNvSpPr/>
      </dsp:nvSpPr>
      <dsp:spPr>
        <a:xfrm>
          <a:off x="0" y="2679023"/>
          <a:ext cx="5845141" cy="1217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IEEE 802.11g: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 IEEE802.11g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Class g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ใช้คลื่นความถี่ คือ 2.4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ทำความเร็วสูงสุดที่ 54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Mbps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สามารถใช้งานร่วมกับมาตรฐาน 802.11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b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ได้ เนื่องจากใช้คลื่นความถี่ที่ 2.4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เหมือนกัน</a:t>
          </a:r>
          <a:endParaRPr lang="th-TH" sz="1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90801" y="2679023"/>
        <a:ext cx="4554339" cy="1217737"/>
      </dsp:txXfrm>
    </dsp:sp>
    <dsp:sp modelId="{341FA9FD-5C3A-414E-9F5A-2869BD91C5C0}">
      <dsp:nvSpPr>
        <dsp:cNvPr id="0" name=""/>
        <dsp:cNvSpPr/>
      </dsp:nvSpPr>
      <dsp:spPr>
        <a:xfrm>
          <a:off x="121773" y="2800796"/>
          <a:ext cx="1169028" cy="9741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09767-EDCB-4F3F-BE31-63EE64324787}">
      <dsp:nvSpPr>
        <dsp:cNvPr id="0" name=""/>
        <dsp:cNvSpPr/>
      </dsp:nvSpPr>
      <dsp:spPr>
        <a:xfrm>
          <a:off x="0" y="0"/>
          <a:ext cx="5922714" cy="1236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มาตรฐาน </a:t>
          </a:r>
          <a:r>
            <a:rPr lang="en-US" sz="16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IEEE802.11n: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 IEEE802.11n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Class n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ใช้คลื่นความถี่ คือ 2.4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 5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ในการรับส่งสัญญาณข้อมูลไร้สาย เรียกการส่งสัญญาณแบบนี้ว่า "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Dual-Band"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ทำความเร็วสูงสุดที่ 150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Mbps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 300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Mbps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สามารถรองรับอุปกรณ์มาตรฐาน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IEEE802.11b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IEEE802.11g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ได้</a:t>
          </a:r>
          <a:endParaRPr lang="th-TH" sz="1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308228" y="0"/>
        <a:ext cx="4614485" cy="1236858"/>
      </dsp:txXfrm>
    </dsp:sp>
    <dsp:sp modelId="{DFB031D1-E492-47F5-8D8A-04CF2C51D06E}">
      <dsp:nvSpPr>
        <dsp:cNvPr id="0" name=""/>
        <dsp:cNvSpPr/>
      </dsp:nvSpPr>
      <dsp:spPr>
        <a:xfrm>
          <a:off x="123685" y="123685"/>
          <a:ext cx="1184542" cy="989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C8D19-E572-4D90-AB4A-8228589CDD36}">
      <dsp:nvSpPr>
        <dsp:cNvPr id="0" name=""/>
        <dsp:cNvSpPr/>
      </dsp:nvSpPr>
      <dsp:spPr>
        <a:xfrm>
          <a:off x="0" y="1360544"/>
          <a:ext cx="5922714" cy="1236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มาตรฐาน </a:t>
          </a:r>
          <a:r>
            <a:rPr lang="en-US" sz="16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IEEE802.11ac: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 IEEE802.11ac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Class ac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รับส่งข้อมูลบนคลื่นความถี่ 5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GHz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ถือเป็นการเชื่อมต่อไร้สายของยุค 5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 Wi-Fi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มีความเร็วสูงสุดที่ 6.93 </a:t>
          </a:r>
          <a:r>
            <a:rPr lang="en-US" sz="16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Gbps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มีความเข้ากันได้กับมาตรฐาน 802.11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n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 802.11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</a:t>
          </a:r>
          <a:endParaRPr lang="th-TH" sz="1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308228" y="1360544"/>
        <a:ext cx="4614485" cy="1236858"/>
      </dsp:txXfrm>
    </dsp:sp>
    <dsp:sp modelId="{4D9B1545-3C64-4306-9B4C-DB986F5F17CF}">
      <dsp:nvSpPr>
        <dsp:cNvPr id="0" name=""/>
        <dsp:cNvSpPr/>
      </dsp:nvSpPr>
      <dsp:spPr>
        <a:xfrm>
          <a:off x="123685" y="1484230"/>
          <a:ext cx="1184542" cy="989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08DFB-A5BE-4C33-9BB2-CDCC5D1526FB}">
      <dsp:nvSpPr>
        <dsp:cNvPr id="0" name=""/>
        <dsp:cNvSpPr/>
      </dsp:nvSpPr>
      <dsp:spPr>
        <a:xfrm>
          <a:off x="0" y="2721089"/>
          <a:ext cx="5922714" cy="1236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มาตรฐาน </a:t>
          </a:r>
          <a:r>
            <a:rPr lang="en-US" sz="16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IEEE802.11ad: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 IEEE802.11ad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Class ad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16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WiGig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ใช้ความถี่ที่ 60 </a:t>
          </a:r>
          <a:r>
            <a:rPr lang="en-US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GHz Throughput </a:t>
          </a: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ทางทฤษฎีสูงสุดถึง 7 </a:t>
          </a:r>
          <a:r>
            <a:rPr lang="en-US" sz="16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Gbps</a:t>
          </a:r>
          <a:endParaRPr lang="th-TH" sz="1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308228" y="2721089"/>
        <a:ext cx="4614485" cy="1236858"/>
      </dsp:txXfrm>
    </dsp:sp>
    <dsp:sp modelId="{341FA9FD-5C3A-414E-9F5A-2869BD91C5C0}">
      <dsp:nvSpPr>
        <dsp:cNvPr id="0" name=""/>
        <dsp:cNvSpPr/>
      </dsp:nvSpPr>
      <dsp:spPr>
        <a:xfrm>
          <a:off x="123685" y="2844775"/>
          <a:ext cx="1184542" cy="989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2EF6D-00BF-4A54-A14D-DAF9F71F9243}">
      <dsp:nvSpPr>
        <dsp:cNvPr id="0" name=""/>
        <dsp:cNvSpPr/>
      </dsp:nvSpPr>
      <dsp:spPr>
        <a:xfrm>
          <a:off x="863" y="1574464"/>
          <a:ext cx="3717846" cy="446141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3G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6200000">
        <a:off x="-1456531" y="3031860"/>
        <a:ext cx="3658360" cy="743569"/>
      </dsp:txXfrm>
    </dsp:sp>
    <dsp:sp modelId="{23B21517-4609-4D12-B895-182B6C0A5BD4}">
      <dsp:nvSpPr>
        <dsp:cNvPr id="0" name=""/>
        <dsp:cNvSpPr/>
      </dsp:nvSpPr>
      <dsp:spPr>
        <a:xfrm>
          <a:off x="744433" y="1574464"/>
          <a:ext cx="2769795" cy="446141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 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เข้าสู่ยุค 3</a:t>
          </a:r>
          <a:r>
            <a:rPr lang="en-US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ยุคนี้คือความเร็วในการเชื่อมต่อที่เรียกได้ว่าก้าวกระโดดจากระบบเก่า เพื่อรองรับการใช้งานกับอุปกรณ์สมัยใหม่ ที่ช่วยให้สามารถส่งข้อมูลทั้งภาพและเสียงในระบบไร้สายด้วยความเร็วที่สูง ซึ่งก่อให้เกิดการใช้งานที่หลากหลายไม่ว่าจะเป็นการโทรทางไกลผ่านอินเตอร์เน็ต (นึกถึงการโทรแบบ</a:t>
          </a:r>
          <a:r>
            <a:rPr lang="th-TH" sz="22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ไลน์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), การโทรแบบเห็นหน้าหรือ </a:t>
          </a:r>
          <a:r>
            <a:rPr lang="en-US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Video Call, 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การดูทีวีหรือวีดิโอออนไลน์, เล่นเกมออนไลน์, การดาวน์โหลดที่มีความรวดเร็วกว่าระบบ 2 </a:t>
          </a:r>
          <a:r>
            <a:rPr lang="en-US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 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อย่างมาก</a:t>
          </a:r>
          <a:endParaRPr lang="th-TH" sz="2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44433" y="1574464"/>
        <a:ext cx="2769795" cy="4461415"/>
      </dsp:txXfrm>
    </dsp:sp>
    <dsp:sp modelId="{66895171-FFF9-4710-9B21-E1FF2C4D27E8}">
      <dsp:nvSpPr>
        <dsp:cNvPr id="0" name=""/>
        <dsp:cNvSpPr/>
      </dsp:nvSpPr>
      <dsp:spPr>
        <a:xfrm>
          <a:off x="3848834" y="1574464"/>
          <a:ext cx="3717846" cy="446141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2656527"/>
                <a:satOff val="-1142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656527"/>
                <a:satOff val="-1142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656527"/>
                <a:satOff val="-1142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4G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6200000">
        <a:off x="2391439" y="3031860"/>
        <a:ext cx="3658360" cy="743569"/>
      </dsp:txXfrm>
    </dsp:sp>
    <dsp:sp modelId="{5AE4800B-94BF-416A-A2AC-09BBA422A0F6}">
      <dsp:nvSpPr>
        <dsp:cNvPr id="0" name=""/>
        <dsp:cNvSpPr/>
      </dsp:nvSpPr>
      <dsp:spPr>
        <a:xfrm rot="5400000">
          <a:off x="3539680" y="5119301"/>
          <a:ext cx="655487" cy="55767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7237A6-92FE-4203-8802-DB52B3C01303}">
      <dsp:nvSpPr>
        <dsp:cNvPr id="0" name=""/>
        <dsp:cNvSpPr/>
      </dsp:nvSpPr>
      <dsp:spPr>
        <a:xfrm>
          <a:off x="4592404" y="1574464"/>
          <a:ext cx="2769795" cy="446141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พัฒนาในเรื่องความเร็วในการรับส่งข้อมูล ที่ทำได้เร็วขึ้นถึง 100 </a:t>
          </a:r>
          <a:r>
            <a:rPr lang="en-US" sz="22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Mpbs</a:t>
          </a:r>
          <a:r>
            <a:rPr lang="en-US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ทำให้การดูไฟล์วีดิโอออนไลน์มีความคมชัด และไม่มีการกระตุก นอกจากนี้การสื่อสารข้ามประเทศที่ไม่มีติดขัด การประชุมสายเพื่อวีดิโอ</a:t>
          </a:r>
          <a:r>
            <a:rPr lang="th-TH" sz="22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คอล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หรือที่เราชินกับคำว่า </a:t>
          </a:r>
          <a:r>
            <a:rPr lang="en-US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Group Call 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เป็นเรื่องง่ายขึ้นและยังมีค่าใช้จ่ายน้อยลงอีกด้วย</a:t>
          </a:r>
          <a:endParaRPr lang="th-TH" sz="2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592404" y="1574464"/>
        <a:ext cx="2769795" cy="4461415"/>
      </dsp:txXfrm>
    </dsp:sp>
    <dsp:sp modelId="{B023F6DC-3F97-4D9F-A7EC-D8787084F6CB}">
      <dsp:nvSpPr>
        <dsp:cNvPr id="0" name=""/>
        <dsp:cNvSpPr/>
      </dsp:nvSpPr>
      <dsp:spPr>
        <a:xfrm>
          <a:off x="7696805" y="1574464"/>
          <a:ext cx="3717846" cy="446141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5313054"/>
                <a:satOff val="-2284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13054"/>
                <a:satOff val="-2284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13054"/>
                <a:satOff val="-2284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5G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6200000">
        <a:off x="6239410" y="3031860"/>
        <a:ext cx="3658360" cy="743569"/>
      </dsp:txXfrm>
    </dsp:sp>
    <dsp:sp modelId="{1335F4D5-4286-4987-9700-8446C2B04A93}">
      <dsp:nvSpPr>
        <dsp:cNvPr id="0" name=""/>
        <dsp:cNvSpPr/>
      </dsp:nvSpPr>
      <dsp:spPr>
        <a:xfrm rot="5400000">
          <a:off x="7387651" y="5119301"/>
          <a:ext cx="655487" cy="55767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5313054"/>
              <a:satOff val="-2284"/>
              <a:lumOff val="-10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C76876-FF19-4B4E-95A8-FF25BEA8CE36}">
      <dsp:nvSpPr>
        <dsp:cNvPr id="0" name=""/>
        <dsp:cNvSpPr/>
      </dsp:nvSpPr>
      <dsp:spPr>
        <a:xfrm>
          <a:off x="8440375" y="1574464"/>
          <a:ext cx="2769795" cy="446141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ยุคแห่งข้อมูล โดยจะไม่ได้จำกัดแค่การใช้งานกับอุปกรณ์ </a:t>
          </a:r>
          <a:r>
            <a:rPr lang="en-US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Smart Phone, Tablet 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Computer 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แต่จะหมายถึง อุปกรณ์ในยุคนี้ทั้งหมด จะถูกเปลี่ยนแปลงให้รองรับการใช้งาน </a:t>
          </a:r>
          <a:r>
            <a:rPr lang="en-US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Data 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ซึ่งจะช่วยอำนวยความสะดวกสบายในการใช้ชีวิตเพิ่มขึ้นอย่างมาก เรียกได้ว่าเป็นยุคแห่ง </a:t>
          </a:r>
          <a:r>
            <a:rPr lang="en-US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IOT  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และเมื่ออุปกรณ์ต่างๆ สามารถเชื่อมต่ออินเตอร์เน็ตได้ จึงเกิดเป็น </a:t>
          </a:r>
          <a:r>
            <a:rPr lang="en-US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Big Data 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และนำไปสู่การพัฒนาเทคโนโลยี </a:t>
          </a:r>
          <a:r>
            <a:rPr lang="en-US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AI </a:t>
          </a:r>
          <a:r>
            <a:rPr lang="th-TH" sz="2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อย่างก้าวกระโดดตามมา</a:t>
          </a:r>
          <a:endParaRPr lang="th-TH" sz="2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440375" y="1574464"/>
        <a:ext cx="2769795" cy="44614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CC0E3-069E-49D7-80CC-1D75EF57FE11}">
      <dsp:nvSpPr>
        <dsp:cNvPr id="0" name=""/>
        <dsp:cNvSpPr/>
      </dsp:nvSpPr>
      <dsp:spPr>
        <a:xfrm>
          <a:off x="1605" y="0"/>
          <a:ext cx="1683293" cy="3797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Google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นิยมใช้กันทั่วโลก</a:t>
          </a:r>
        </a:p>
      </dsp:txBody>
      <dsp:txXfrm>
        <a:off x="1605" y="1519047"/>
        <a:ext cx="1683293" cy="1519047"/>
      </dsp:txXfrm>
    </dsp:sp>
    <dsp:sp modelId="{F4422750-98B3-4D44-B740-8E55664E4B83}">
      <dsp:nvSpPr>
        <dsp:cNvPr id="0" name=""/>
        <dsp:cNvSpPr/>
      </dsp:nvSpPr>
      <dsp:spPr>
        <a:xfrm>
          <a:off x="210949" y="227857"/>
          <a:ext cx="1264607" cy="12646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1D41151-144E-47D3-876D-653E67C1704A}">
      <dsp:nvSpPr>
        <dsp:cNvPr id="0" name=""/>
        <dsp:cNvSpPr/>
      </dsp:nvSpPr>
      <dsp:spPr>
        <a:xfrm>
          <a:off x="1735398" y="0"/>
          <a:ext cx="1683293" cy="3797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771018"/>
                <a:satOff val="-76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771018"/>
                <a:satOff val="-76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771018"/>
                <a:satOff val="-76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Bing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เว็บค้นหาบริษัท</a:t>
          </a:r>
          <a:r>
            <a:rPr lang="en-US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Microsoft</a:t>
          </a:r>
          <a:endParaRPr lang="th-TH" sz="1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35398" y="1519047"/>
        <a:ext cx="1683293" cy="1519047"/>
      </dsp:txXfrm>
    </dsp:sp>
    <dsp:sp modelId="{622B51A7-F49F-46BE-A1B5-EC8809CF3C3F}">
      <dsp:nvSpPr>
        <dsp:cNvPr id="0" name=""/>
        <dsp:cNvSpPr/>
      </dsp:nvSpPr>
      <dsp:spPr>
        <a:xfrm>
          <a:off x="1944741" y="227857"/>
          <a:ext cx="1264607" cy="126460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C0B7BC5-F9EC-49D3-B72F-B33E555ACA65}">
      <dsp:nvSpPr>
        <dsp:cNvPr id="0" name=""/>
        <dsp:cNvSpPr/>
      </dsp:nvSpPr>
      <dsp:spPr>
        <a:xfrm>
          <a:off x="3452138" y="0"/>
          <a:ext cx="1683293" cy="3797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542036"/>
                <a:satOff val="-1523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542036"/>
                <a:satOff val="-1523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542036"/>
                <a:satOff val="-1523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Yahoo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Bing</a:t>
          </a:r>
          <a:r>
            <a:rPr lang="th-TH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ซื้อกิจการ เมื่อ ตุลาคม </a:t>
          </a:r>
          <a:r>
            <a:rPr lang="en-US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2554</a:t>
          </a:r>
          <a:endParaRPr lang="th-TH" sz="1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452138" y="1519047"/>
        <a:ext cx="1683293" cy="1519047"/>
      </dsp:txXfrm>
    </dsp:sp>
    <dsp:sp modelId="{20B5690E-C0EC-4028-8F2D-BA560298DDB4}">
      <dsp:nvSpPr>
        <dsp:cNvPr id="0" name=""/>
        <dsp:cNvSpPr/>
      </dsp:nvSpPr>
      <dsp:spPr>
        <a:xfrm>
          <a:off x="3678533" y="227857"/>
          <a:ext cx="1264607" cy="126460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AC9291-A1CF-40AF-90D6-80A1C48E2FB2}">
      <dsp:nvSpPr>
        <dsp:cNvPr id="0" name=""/>
        <dsp:cNvSpPr/>
      </dsp:nvSpPr>
      <dsp:spPr>
        <a:xfrm>
          <a:off x="5202982" y="0"/>
          <a:ext cx="1683293" cy="3797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313054"/>
                <a:satOff val="-2284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13054"/>
                <a:satOff val="-2284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13054"/>
                <a:satOff val="-2284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Ask.com </a:t>
          </a:r>
          <a:endParaRPr lang="th-TH" sz="1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เว็บแสดงผลการค้นหา โดยเจาะจงที่คำถาม-คำตอบ มากกว่า </a:t>
          </a:r>
          <a:r>
            <a:rPr lang="en-US" sz="1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How-to</a:t>
          </a:r>
          <a:endParaRPr lang="th-TH" sz="1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02982" y="1519047"/>
        <a:ext cx="1683293" cy="1519047"/>
      </dsp:txXfrm>
    </dsp:sp>
    <dsp:sp modelId="{4779CAA5-31AF-4F08-AA2D-293C867FCDCC}">
      <dsp:nvSpPr>
        <dsp:cNvPr id="0" name=""/>
        <dsp:cNvSpPr/>
      </dsp:nvSpPr>
      <dsp:spPr>
        <a:xfrm>
          <a:off x="5412325" y="227857"/>
          <a:ext cx="1264607" cy="126460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CEC2E5-380B-4FA3-B4AB-610779BA9AE9}">
      <dsp:nvSpPr>
        <dsp:cNvPr id="0" name=""/>
        <dsp:cNvSpPr/>
      </dsp:nvSpPr>
      <dsp:spPr>
        <a:xfrm>
          <a:off x="275515" y="3038095"/>
          <a:ext cx="6336851" cy="569642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661562"/>
            <a:ext cx="7647214" cy="107564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1757" y="3851504"/>
            <a:ext cx="764721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8352" y="6429147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3" y="642914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5771" y="6429148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491221"/>
            <a:ext cx="9274628" cy="875846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18559"/>
            <a:ext cx="11315700" cy="453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1886" y="6209392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1128" y="620939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386" y="6209393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2807"/>
            <a:ext cx="8811986" cy="1153431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2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108269" cy="1006475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55083"/>
            <a:ext cx="10515600" cy="195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88229"/>
            <a:ext cx="10515600" cy="186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noFill/>
          </a:ln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196867"/>
            <a:ext cx="7647214" cy="107564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เทคโนโลยีสารสนเทศและการสื่อสาร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7875" y="3429000"/>
            <a:ext cx="8671096" cy="828207"/>
          </a:xfrm>
        </p:spPr>
        <p:txBody>
          <a:bodyPr>
            <a:normAutofit fontScale="92500"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สื่อการสอนชุดที่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อินเตอร์เน็ต เวิลด์ไวด์เว็บ ระบบเครือข่ายและความปลอดภัย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8FC66C-0D76-466B-9114-CBDB43C41BE6}"/>
              </a:ext>
            </a:extLst>
          </p:cNvPr>
          <p:cNvSpPr txBox="1">
            <a:spLocks/>
          </p:cNvSpPr>
          <p:nvPr/>
        </p:nvSpPr>
        <p:spPr>
          <a:xfrm>
            <a:off x="3237875" y="4257207"/>
            <a:ext cx="7315200" cy="1456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 โสภณ  มหาเจริญ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สาขาอุตสาหกรรมศิลป์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คณะวิทยาศาสตร์และเทคโนโลยี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456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องค์ประกอบของระบบเครือข่าย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องค์ประกอบของระบบเครือข่าย มีส่วนสำคัญในการทำให้ระบบเครือข่ายเชื่อมต่อกันและสามารถสื่อสารข้อมูลถึงกันได้ ได้แก่ คอมพิวเตอร์แม่ข่าย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 Server)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ช่องทางการสื่อสาร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Communication Chanel)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สถานีงาน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Workstation or Terminal)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อุปกรณ์ในเครือข่าย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Network Operation System) </a:t>
            </a:r>
          </a:p>
          <a:p>
            <a:pPr algn="thaiDist"/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คอมพิวเตอร์แม่ข่าย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คอมพิวเตอร์ที่เป็นผู้ให้บริการทรัพยากรต่าง ๆ ได้แก่ หน่วยประมวลผล หน่วยความจำ หน่วยความจำสำรอง ฐานข้อมูล และโปรแกรมต่าง ๆ เป็นต้น ในระบบเครือข่ายท้องถิ่น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มักเรียกว่าคอมพิวเตอร์แม่ข่าย 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5467847" y="6043695"/>
            <a:ext cx="114748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 Server)</a:t>
            </a:r>
            <a:endParaRPr lang="th-TH" b="1" dirty="0"/>
          </a:p>
        </p:txBody>
      </p:sp>
      <p:grpSp>
        <p:nvGrpSpPr>
          <p:cNvPr id="70" name="กลุ่ม 69"/>
          <p:cNvGrpSpPr/>
          <p:nvPr/>
        </p:nvGrpSpPr>
        <p:grpSpPr>
          <a:xfrm>
            <a:off x="3825709" y="4286229"/>
            <a:ext cx="4448053" cy="2078108"/>
            <a:chOff x="4012575" y="4162059"/>
            <a:chExt cx="4448053" cy="2078108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5721549" y="4977988"/>
              <a:ext cx="981287" cy="863913"/>
              <a:chOff x="5257800" y="3962400"/>
              <a:chExt cx="1308100" cy="11516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สี่เหลี่ยมผืนผ้ามุมมน 19"/>
              <p:cNvSpPr/>
              <p:nvPr/>
            </p:nvSpPr>
            <p:spPr>
              <a:xfrm>
                <a:off x="5857358" y="4806882"/>
                <a:ext cx="134730" cy="232546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" name="สี่เหลี่ยมผืนผ้า 3"/>
              <p:cNvSpPr/>
              <p:nvPr/>
            </p:nvSpPr>
            <p:spPr>
              <a:xfrm>
                <a:off x="5257800" y="3962400"/>
                <a:ext cx="1308100" cy="889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" name="สี่เหลี่ยมผืนผ้า 4"/>
              <p:cNvSpPr/>
              <p:nvPr/>
            </p:nvSpPr>
            <p:spPr>
              <a:xfrm>
                <a:off x="5357605" y="4031818"/>
                <a:ext cx="1106226" cy="7366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h-TH" sz="1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>
                <a:off x="5832237" y="4340993"/>
                <a:ext cx="193334" cy="160804"/>
                <a:chOff x="6070428" y="4339572"/>
                <a:chExt cx="355731" cy="295881"/>
              </a:xfrm>
              <a:effectLst>
                <a:outerShdw blurRad="50800" dist="50800" dir="5400000" sx="129000" sy="129000" algn="ctr" rotWithShape="0">
                  <a:schemeClr val="bg1">
                    <a:lumMod val="95000"/>
                    <a:alpha val="43000"/>
                  </a:schemeClr>
                </a:outerShdw>
                <a:reflection blurRad="6350" stA="52000" endA="300" endPos="35000" dir="5400000" sy="-100000" algn="bl" rotWithShape="0"/>
              </a:effectLst>
            </p:grpSpPr>
            <p:sp>
              <p:nvSpPr>
                <p:cNvPr id="11" name="สี่เหลี่ยมคางหมู 10"/>
                <p:cNvSpPr/>
                <p:nvPr/>
              </p:nvSpPr>
              <p:spPr>
                <a:xfrm rot="16200000">
                  <a:off x="6084083" y="4328262"/>
                  <a:ext cx="142044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5" name="สี่เหลี่ยมคางหมู 14"/>
                <p:cNvSpPr/>
                <p:nvPr/>
              </p:nvSpPr>
              <p:spPr>
                <a:xfrm rot="16200000">
                  <a:off x="6270462" y="4325918"/>
                  <a:ext cx="142044" cy="169351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6" name="สี่เหลี่ยมคางหมู 15"/>
                <p:cNvSpPr/>
                <p:nvPr/>
              </p:nvSpPr>
              <p:spPr>
                <a:xfrm rot="16200000">
                  <a:off x="6084088" y="4479754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" name="สี่เหลี่ยมคางหมู 16"/>
                <p:cNvSpPr/>
                <p:nvPr/>
              </p:nvSpPr>
              <p:spPr>
                <a:xfrm rot="16200000">
                  <a:off x="6270459" y="4477410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1" name="มนมุมสี่เหลี่ยมผืนผ้าด้านเดียวกัน 20"/>
              <p:cNvSpPr/>
              <p:nvPr/>
            </p:nvSpPr>
            <p:spPr>
              <a:xfrm>
                <a:off x="5557052" y="5004543"/>
                <a:ext cx="726875" cy="1094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cxnSp>
          <p:nvCxnSpPr>
            <p:cNvPr id="25" name="ลูกศรเชื่อมต่อแบบตรง 24"/>
            <p:cNvCxnSpPr/>
            <p:nvPr/>
          </p:nvCxnSpPr>
          <p:spPr>
            <a:xfrm flipH="1" flipV="1">
              <a:off x="4867298" y="4641274"/>
              <a:ext cx="803563" cy="33671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ลูกศรเชื่อมต่อแบบตรง 26"/>
            <p:cNvCxnSpPr/>
            <p:nvPr/>
          </p:nvCxnSpPr>
          <p:spPr>
            <a:xfrm flipH="1">
              <a:off x="6804212" y="4641274"/>
              <a:ext cx="803563" cy="33671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ลูกศรเชื่อมต่อแบบตรง 27"/>
            <p:cNvCxnSpPr/>
            <p:nvPr/>
          </p:nvCxnSpPr>
          <p:spPr>
            <a:xfrm flipH="1">
              <a:off x="4867298" y="5580786"/>
              <a:ext cx="803563" cy="33671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ลูกศรเชื่อมต่อแบบตรง 28"/>
            <p:cNvCxnSpPr/>
            <p:nvPr/>
          </p:nvCxnSpPr>
          <p:spPr>
            <a:xfrm flipH="1" flipV="1">
              <a:off x="6804212" y="5580786"/>
              <a:ext cx="803563" cy="33671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กลุ่ม 29"/>
            <p:cNvGrpSpPr/>
            <p:nvPr/>
          </p:nvGrpSpPr>
          <p:grpSpPr>
            <a:xfrm>
              <a:off x="7678130" y="4162059"/>
              <a:ext cx="676161" cy="595284"/>
              <a:chOff x="5257800" y="3962400"/>
              <a:chExt cx="1308100" cy="11516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สี่เหลี่ยมผืนผ้ามุมมน 30"/>
              <p:cNvSpPr/>
              <p:nvPr/>
            </p:nvSpPr>
            <p:spPr>
              <a:xfrm>
                <a:off x="5857358" y="4806882"/>
                <a:ext cx="134730" cy="232546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" name="สี่เหลี่ยมผืนผ้า 31"/>
              <p:cNvSpPr/>
              <p:nvPr/>
            </p:nvSpPr>
            <p:spPr>
              <a:xfrm>
                <a:off x="5257800" y="3962400"/>
                <a:ext cx="1308100" cy="889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สี่เหลี่ยมผืนผ้า 32"/>
              <p:cNvSpPr/>
              <p:nvPr/>
            </p:nvSpPr>
            <p:spPr>
              <a:xfrm>
                <a:off x="5357605" y="4031818"/>
                <a:ext cx="1106226" cy="7366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h-TH" sz="1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34" name="กลุ่ม 33"/>
              <p:cNvGrpSpPr/>
              <p:nvPr/>
            </p:nvGrpSpPr>
            <p:grpSpPr>
              <a:xfrm>
                <a:off x="5832237" y="4340993"/>
                <a:ext cx="193334" cy="160804"/>
                <a:chOff x="6070428" y="4339572"/>
                <a:chExt cx="355731" cy="295881"/>
              </a:xfrm>
              <a:effectLst>
                <a:outerShdw blurRad="50800" dist="50800" dir="5400000" sx="129000" sy="129000" algn="ctr" rotWithShape="0">
                  <a:schemeClr val="bg1">
                    <a:lumMod val="95000"/>
                    <a:alpha val="43000"/>
                  </a:schemeClr>
                </a:outerShdw>
                <a:reflection blurRad="6350" stA="52000" endA="300" endPos="35000" dir="5400000" sy="-100000" algn="bl" rotWithShape="0"/>
              </a:effectLst>
            </p:grpSpPr>
            <p:sp>
              <p:nvSpPr>
                <p:cNvPr id="36" name="สี่เหลี่ยมคางหมู 35"/>
                <p:cNvSpPr/>
                <p:nvPr/>
              </p:nvSpPr>
              <p:spPr>
                <a:xfrm rot="16200000">
                  <a:off x="6084083" y="4328262"/>
                  <a:ext cx="142044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7" name="สี่เหลี่ยมคางหมู 36"/>
                <p:cNvSpPr/>
                <p:nvPr/>
              </p:nvSpPr>
              <p:spPr>
                <a:xfrm rot="16200000">
                  <a:off x="6270462" y="4325918"/>
                  <a:ext cx="142044" cy="169351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8" name="สี่เหลี่ยมคางหมู 37"/>
                <p:cNvSpPr/>
                <p:nvPr/>
              </p:nvSpPr>
              <p:spPr>
                <a:xfrm rot="16200000">
                  <a:off x="6084088" y="4479754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" name="สี่เหลี่ยมคางหมู 38"/>
                <p:cNvSpPr/>
                <p:nvPr/>
              </p:nvSpPr>
              <p:spPr>
                <a:xfrm rot="16200000">
                  <a:off x="6270459" y="4477410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5" name="มนมุมสี่เหลี่ยมผืนผ้าด้านเดียวกัน 34"/>
              <p:cNvSpPr/>
              <p:nvPr/>
            </p:nvSpPr>
            <p:spPr>
              <a:xfrm>
                <a:off x="5557052" y="5004543"/>
                <a:ext cx="726875" cy="1094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0" name="กลุ่ม 39"/>
            <p:cNvGrpSpPr/>
            <p:nvPr/>
          </p:nvGrpSpPr>
          <p:grpSpPr>
            <a:xfrm>
              <a:off x="7784467" y="5644883"/>
              <a:ext cx="676161" cy="595284"/>
              <a:chOff x="5257800" y="3962400"/>
              <a:chExt cx="1308100" cy="11516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สี่เหลี่ยมผืนผ้ามุมมน 40"/>
              <p:cNvSpPr/>
              <p:nvPr/>
            </p:nvSpPr>
            <p:spPr>
              <a:xfrm>
                <a:off x="5857358" y="4806882"/>
                <a:ext cx="134730" cy="232546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" name="สี่เหลี่ยมผืนผ้า 41"/>
              <p:cNvSpPr/>
              <p:nvPr/>
            </p:nvSpPr>
            <p:spPr>
              <a:xfrm>
                <a:off x="5257800" y="3962400"/>
                <a:ext cx="1308100" cy="889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สี่เหลี่ยมผืนผ้า 42"/>
              <p:cNvSpPr/>
              <p:nvPr/>
            </p:nvSpPr>
            <p:spPr>
              <a:xfrm>
                <a:off x="5357605" y="4031818"/>
                <a:ext cx="1106226" cy="7366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h-TH" sz="1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44" name="กลุ่ม 43"/>
              <p:cNvGrpSpPr/>
              <p:nvPr/>
            </p:nvGrpSpPr>
            <p:grpSpPr>
              <a:xfrm>
                <a:off x="5832237" y="4340993"/>
                <a:ext cx="193334" cy="160804"/>
                <a:chOff x="6070428" y="4339572"/>
                <a:chExt cx="355731" cy="295881"/>
              </a:xfrm>
              <a:effectLst>
                <a:outerShdw blurRad="50800" dist="50800" dir="5400000" sx="129000" sy="129000" algn="ctr" rotWithShape="0">
                  <a:schemeClr val="bg1">
                    <a:lumMod val="95000"/>
                    <a:alpha val="43000"/>
                  </a:schemeClr>
                </a:outerShdw>
                <a:reflection blurRad="6350" stA="52000" endA="300" endPos="35000" dir="5400000" sy="-100000" algn="bl" rotWithShape="0"/>
              </a:effectLst>
            </p:grpSpPr>
            <p:sp>
              <p:nvSpPr>
                <p:cNvPr id="46" name="สี่เหลี่ยมคางหมู 45"/>
                <p:cNvSpPr/>
                <p:nvPr/>
              </p:nvSpPr>
              <p:spPr>
                <a:xfrm rot="16200000">
                  <a:off x="6084083" y="4328262"/>
                  <a:ext cx="142044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7" name="สี่เหลี่ยมคางหมู 46"/>
                <p:cNvSpPr/>
                <p:nvPr/>
              </p:nvSpPr>
              <p:spPr>
                <a:xfrm rot="16200000">
                  <a:off x="6270462" y="4325918"/>
                  <a:ext cx="142044" cy="169351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8" name="สี่เหลี่ยมคางหมู 47"/>
                <p:cNvSpPr/>
                <p:nvPr/>
              </p:nvSpPr>
              <p:spPr>
                <a:xfrm rot="16200000">
                  <a:off x="6084088" y="4479754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9" name="สี่เหลี่ยมคางหมู 48"/>
                <p:cNvSpPr/>
                <p:nvPr/>
              </p:nvSpPr>
              <p:spPr>
                <a:xfrm rot="16200000">
                  <a:off x="6270459" y="4477410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45" name="มนมุมสี่เหลี่ยมผืนผ้าด้านเดียวกัน 44"/>
              <p:cNvSpPr/>
              <p:nvPr/>
            </p:nvSpPr>
            <p:spPr>
              <a:xfrm>
                <a:off x="5557052" y="5004543"/>
                <a:ext cx="726875" cy="1094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0" name="กลุ่ม 49"/>
            <p:cNvGrpSpPr/>
            <p:nvPr/>
          </p:nvGrpSpPr>
          <p:grpSpPr>
            <a:xfrm>
              <a:off x="4012575" y="4197941"/>
              <a:ext cx="676161" cy="595284"/>
              <a:chOff x="5257800" y="3962400"/>
              <a:chExt cx="1308100" cy="11516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สี่เหลี่ยมผืนผ้ามุมมน 50"/>
              <p:cNvSpPr/>
              <p:nvPr/>
            </p:nvSpPr>
            <p:spPr>
              <a:xfrm>
                <a:off x="5857358" y="4806882"/>
                <a:ext cx="134730" cy="232546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สี่เหลี่ยมผืนผ้า 51"/>
              <p:cNvSpPr/>
              <p:nvPr/>
            </p:nvSpPr>
            <p:spPr>
              <a:xfrm>
                <a:off x="5257800" y="3962400"/>
                <a:ext cx="1308100" cy="889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สี่เหลี่ยมผืนผ้า 52"/>
              <p:cNvSpPr/>
              <p:nvPr/>
            </p:nvSpPr>
            <p:spPr>
              <a:xfrm>
                <a:off x="5357605" y="4031818"/>
                <a:ext cx="1106226" cy="7366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h-TH" sz="1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54" name="กลุ่ม 53"/>
              <p:cNvGrpSpPr/>
              <p:nvPr/>
            </p:nvGrpSpPr>
            <p:grpSpPr>
              <a:xfrm>
                <a:off x="5832237" y="4340993"/>
                <a:ext cx="193334" cy="160804"/>
                <a:chOff x="6070428" y="4339572"/>
                <a:chExt cx="355731" cy="295881"/>
              </a:xfrm>
              <a:effectLst>
                <a:outerShdw blurRad="50800" dist="50800" dir="5400000" sx="129000" sy="129000" algn="ctr" rotWithShape="0">
                  <a:schemeClr val="bg1">
                    <a:lumMod val="95000"/>
                    <a:alpha val="43000"/>
                  </a:schemeClr>
                </a:outerShdw>
                <a:reflection blurRad="6350" stA="52000" endA="300" endPos="35000" dir="5400000" sy="-100000" algn="bl" rotWithShape="0"/>
              </a:effectLst>
            </p:grpSpPr>
            <p:sp>
              <p:nvSpPr>
                <p:cNvPr id="56" name="สี่เหลี่ยมคางหมู 55"/>
                <p:cNvSpPr/>
                <p:nvPr/>
              </p:nvSpPr>
              <p:spPr>
                <a:xfrm rot="16200000">
                  <a:off x="6084083" y="4328262"/>
                  <a:ext cx="142044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" name="สี่เหลี่ยมคางหมู 56"/>
                <p:cNvSpPr/>
                <p:nvPr/>
              </p:nvSpPr>
              <p:spPr>
                <a:xfrm rot="16200000">
                  <a:off x="6270462" y="4325918"/>
                  <a:ext cx="142044" cy="169351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8" name="สี่เหลี่ยมคางหมู 57"/>
                <p:cNvSpPr/>
                <p:nvPr/>
              </p:nvSpPr>
              <p:spPr>
                <a:xfrm rot="16200000">
                  <a:off x="6084088" y="4479754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9" name="สี่เหลี่ยมคางหมู 58"/>
                <p:cNvSpPr/>
                <p:nvPr/>
              </p:nvSpPr>
              <p:spPr>
                <a:xfrm rot="16200000">
                  <a:off x="6270459" y="4477410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55" name="มนมุมสี่เหลี่ยมผืนผ้าด้านเดียวกัน 54"/>
              <p:cNvSpPr/>
              <p:nvPr/>
            </p:nvSpPr>
            <p:spPr>
              <a:xfrm>
                <a:off x="5557052" y="5004543"/>
                <a:ext cx="726875" cy="1094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60" name="กลุ่ม 59"/>
            <p:cNvGrpSpPr/>
            <p:nvPr/>
          </p:nvGrpSpPr>
          <p:grpSpPr>
            <a:xfrm>
              <a:off x="4013926" y="5611487"/>
              <a:ext cx="676161" cy="595284"/>
              <a:chOff x="5257800" y="3962400"/>
              <a:chExt cx="1308100" cy="11516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สี่เหลี่ยมผืนผ้ามุมมน 60"/>
              <p:cNvSpPr/>
              <p:nvPr/>
            </p:nvSpPr>
            <p:spPr>
              <a:xfrm>
                <a:off x="5857358" y="4806882"/>
                <a:ext cx="134730" cy="232546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สี่เหลี่ยมผืนผ้า 61"/>
              <p:cNvSpPr/>
              <p:nvPr/>
            </p:nvSpPr>
            <p:spPr>
              <a:xfrm>
                <a:off x="5257800" y="3962400"/>
                <a:ext cx="1308100" cy="889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3" name="สี่เหลี่ยมผืนผ้า 62"/>
              <p:cNvSpPr/>
              <p:nvPr/>
            </p:nvSpPr>
            <p:spPr>
              <a:xfrm>
                <a:off x="5357605" y="4031818"/>
                <a:ext cx="1106226" cy="7366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h-TH" sz="1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64" name="กลุ่ม 63"/>
              <p:cNvGrpSpPr/>
              <p:nvPr/>
            </p:nvGrpSpPr>
            <p:grpSpPr>
              <a:xfrm>
                <a:off x="5832237" y="4340993"/>
                <a:ext cx="193334" cy="160804"/>
                <a:chOff x="6070428" y="4339572"/>
                <a:chExt cx="355731" cy="295881"/>
              </a:xfrm>
              <a:effectLst>
                <a:outerShdw blurRad="50800" dist="50800" dir="5400000" sx="129000" sy="129000" algn="ctr" rotWithShape="0">
                  <a:schemeClr val="bg1">
                    <a:lumMod val="95000"/>
                    <a:alpha val="43000"/>
                  </a:schemeClr>
                </a:outerShdw>
                <a:reflection blurRad="6350" stA="52000" endA="300" endPos="35000" dir="5400000" sy="-100000" algn="bl" rotWithShape="0"/>
              </a:effectLst>
            </p:grpSpPr>
            <p:sp>
              <p:nvSpPr>
                <p:cNvPr id="66" name="สี่เหลี่ยมคางหมู 65"/>
                <p:cNvSpPr/>
                <p:nvPr/>
              </p:nvSpPr>
              <p:spPr>
                <a:xfrm rot="16200000">
                  <a:off x="6084083" y="4328262"/>
                  <a:ext cx="142044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7" name="สี่เหลี่ยมคางหมู 66"/>
                <p:cNvSpPr/>
                <p:nvPr/>
              </p:nvSpPr>
              <p:spPr>
                <a:xfrm rot="16200000">
                  <a:off x="6270462" y="4325918"/>
                  <a:ext cx="142044" cy="169351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8" name="สี่เหลี่ยมคางหมู 67"/>
                <p:cNvSpPr/>
                <p:nvPr/>
              </p:nvSpPr>
              <p:spPr>
                <a:xfrm rot="16200000">
                  <a:off x="6084088" y="4479754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9" name="สี่เหลี่ยมคางหมู 68"/>
                <p:cNvSpPr/>
                <p:nvPr/>
              </p:nvSpPr>
              <p:spPr>
                <a:xfrm rot="16200000">
                  <a:off x="6270459" y="4477410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65" name="มนมุมสี่เหลี่ยมผืนผ้าด้านเดียวกัน 64"/>
              <p:cNvSpPr/>
              <p:nvPr/>
            </p:nvSpPr>
            <p:spPr>
              <a:xfrm>
                <a:off x="5557052" y="5004543"/>
                <a:ext cx="726875" cy="1094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72" name="กล่องข้อความ 10">
            <a:extLst>
              <a:ext uri="{FF2B5EF4-FFF2-40B4-BE49-F238E27FC236}">
                <a16:creationId xmlns:a16="http://schemas.microsoft.com/office/drawing/2014/main" id="{76EE0C96-BDFD-4697-B975-7C26B4CFF06C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99361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องค์ประกอบของระบบเครือข่าย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1886" y="1518559"/>
            <a:ext cx="11315700" cy="4539342"/>
          </a:xfrm>
        </p:spPr>
        <p:txBody>
          <a:bodyPr/>
          <a:lstStyle/>
          <a:p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ช่องทางการสื่อสาร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ตัวกลางที่ทำหน้าที่เป็นสื่อแลกเปลี่ยนระหว่างผู้รับและผู้ส่ง ปัจจุบันมีช่องทางการสื่อสาร สำหรับการเชื่อมต่อเครือข่ายคอมพิวเตอร์มีหลายประเภทคือ สายโทรศัพท์แบบสายคู่ตีเกลียวไม่มีฉนวนหุ้ม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UTP)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สายคู่ตีเกลียวแบบมีฉนวนหุ้ม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STP)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สายโค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แอคเชียล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สายใยแก้วนำแสง คลื่นไมโครเวฟ และดาวเทียม เป็นต้น</a:t>
            </a:r>
          </a:p>
          <a:p>
            <a:pPr marL="0" indent="0">
              <a:buNone/>
            </a:pPr>
            <a:endParaRPr lang="th-TH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1906909" y="3376616"/>
            <a:ext cx="1416050" cy="2037442"/>
            <a:chOff x="3381375" y="3403600"/>
            <a:chExt cx="1416050" cy="203744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reflection blurRad="6350" stA="50000" endA="300" endPos="55000" dir="5400000" sy="-100000" algn="bl" rotWithShape="0"/>
          </a:effectLst>
        </p:grpSpPr>
        <p:sp>
          <p:nvSpPr>
            <p:cNvPr id="6" name="สี่เหลี่ยมผืนผ้ามุมมน 5"/>
            <p:cNvSpPr/>
            <p:nvPr/>
          </p:nvSpPr>
          <p:spPr>
            <a:xfrm>
              <a:off x="3949700" y="4083050"/>
              <a:ext cx="279400" cy="4445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วงรี 2"/>
            <p:cNvSpPr/>
            <p:nvPr/>
          </p:nvSpPr>
          <p:spPr>
            <a:xfrm>
              <a:off x="3644900" y="3403600"/>
              <a:ext cx="889000" cy="90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มนมุมสี่เหลี่ยมผืนผ้าด้านเดียวกัน 8"/>
            <p:cNvSpPr/>
            <p:nvPr/>
          </p:nvSpPr>
          <p:spPr>
            <a:xfrm>
              <a:off x="3381375" y="4393292"/>
              <a:ext cx="1416050" cy="1047750"/>
            </a:xfrm>
            <a:prstGeom prst="round2SameRect">
              <a:avLst>
                <a:gd name="adj1" fmla="val 3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8740321" y="3373667"/>
            <a:ext cx="1416050" cy="2037442"/>
            <a:chOff x="3381375" y="3403600"/>
            <a:chExt cx="1416050" cy="2037442"/>
          </a:xfr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reflection blurRad="6350" stA="50000" endA="300" endPos="55000" dir="5400000" sy="-100000" algn="bl" rotWithShape="0"/>
          </a:effectLst>
        </p:grpSpPr>
        <p:sp>
          <p:nvSpPr>
            <p:cNvPr id="15" name="สี่เหลี่ยมผืนผ้ามุมมน 14"/>
            <p:cNvSpPr/>
            <p:nvPr/>
          </p:nvSpPr>
          <p:spPr>
            <a:xfrm>
              <a:off x="3949700" y="4083050"/>
              <a:ext cx="279400" cy="4445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วงรี 15"/>
            <p:cNvSpPr/>
            <p:nvPr/>
          </p:nvSpPr>
          <p:spPr>
            <a:xfrm>
              <a:off x="3644900" y="3403600"/>
              <a:ext cx="889000" cy="90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มนมุมสี่เหลี่ยมผืนผ้าด้านเดียวกัน 16"/>
            <p:cNvSpPr/>
            <p:nvPr/>
          </p:nvSpPr>
          <p:spPr>
            <a:xfrm>
              <a:off x="3381375" y="4393292"/>
              <a:ext cx="1416050" cy="1047750"/>
            </a:xfrm>
            <a:prstGeom prst="round2SameRect">
              <a:avLst>
                <a:gd name="adj1" fmla="val 3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9" name="สี่เหลี่ยมผืนผ้ามุมมน 18"/>
          <p:cNvSpPr/>
          <p:nvPr/>
        </p:nvSpPr>
        <p:spPr>
          <a:xfrm>
            <a:off x="5055506" y="3716568"/>
            <a:ext cx="2184400" cy="8985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Facebook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5168494" y="4798996"/>
            <a:ext cx="1955800" cy="1531300"/>
            <a:chOff x="4368800" y="4604829"/>
            <a:chExt cx="2082800" cy="1630735"/>
          </a:xfrm>
        </p:grpSpPr>
        <p:sp>
          <p:nvSpPr>
            <p:cNvPr id="20" name="สี่เหลี่ยมผืนผ้ามุมมน 19"/>
            <p:cNvSpPr/>
            <p:nvPr/>
          </p:nvSpPr>
          <p:spPr>
            <a:xfrm>
              <a:off x="4368800" y="4604829"/>
              <a:ext cx="2082800" cy="1630735"/>
            </a:xfrm>
            <a:prstGeom prst="roundRect">
              <a:avLst/>
            </a:prstGeom>
            <a:solidFill>
              <a:srgbClr val="55944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Line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คำบรรยายภาพแบบวงรี 20"/>
            <p:cNvSpPr/>
            <p:nvPr/>
          </p:nvSpPr>
          <p:spPr>
            <a:xfrm>
              <a:off x="4746398" y="4852131"/>
              <a:ext cx="1323671" cy="1095276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55944A"/>
                  </a:solidFill>
                  <a:latin typeface="FC Paragraph [Non-commercial] B" pitchFamily="2" charset="-34"/>
                  <a:cs typeface="FC Paragraph [Non-commercial] B" pitchFamily="2" charset="-34"/>
                </a:rPr>
                <a:t>LINE</a:t>
              </a:r>
              <a:endParaRPr lang="th-TH" sz="2400" b="1" dirty="0">
                <a:solidFill>
                  <a:srgbClr val="55944A"/>
                </a:solidFill>
                <a:latin typeface="FC Paragraph [Non-commercial] B" pitchFamily="2" charset="-34"/>
                <a:cs typeface="FC Paragraph [Non-commercial] B" pitchFamily="2" charset="-34"/>
              </a:endParaRPr>
            </a:p>
          </p:txBody>
        </p:sp>
      </p:grpSp>
      <p:sp>
        <p:nvSpPr>
          <p:cNvPr id="28" name="สี่เหลี่ยมผืนผ้ามุมมน 27"/>
          <p:cNvSpPr/>
          <p:nvPr/>
        </p:nvSpPr>
        <p:spPr>
          <a:xfrm>
            <a:off x="1778000" y="5562601"/>
            <a:ext cx="1663700" cy="4953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</a:t>
            </a:r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8706852" y="5562601"/>
            <a:ext cx="1663700" cy="4953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</a:t>
            </a:r>
          </a:p>
        </p:txBody>
      </p:sp>
      <p:cxnSp>
        <p:nvCxnSpPr>
          <p:cNvPr id="31" name="ลูกศรเชื่อมต่อแบบตรง 30"/>
          <p:cNvCxnSpPr/>
          <p:nvPr/>
        </p:nvCxnSpPr>
        <p:spPr>
          <a:xfrm>
            <a:off x="3537953" y="4887234"/>
            <a:ext cx="14010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>
            <a:off x="7271753" y="4887234"/>
            <a:ext cx="13529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กล่องข้อความ 10">
            <a:extLst>
              <a:ext uri="{FF2B5EF4-FFF2-40B4-BE49-F238E27FC236}">
                <a16:creationId xmlns:a16="http://schemas.microsoft.com/office/drawing/2014/main" id="{E71F7A5F-5D99-4EB8-A5AC-C6A0EEA02057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1309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องค์ประกอบของระบบเครือข่าย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สถานีงาน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อุปกรณ์หรือเครื่องไมโครคอมพิวเตอร์ ที่เชื่อมต่อกับเครือข่ายคอมพิวเตอร์ ทำหน้าที่เป็นสถานีปลายทางหรือสถานีงาน ที่ได้รับการบริการจากเครื่องคอมพิวเตอร์แม่ข่าย หรือที่เรียกว่าเป็น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คอมพิวเตอร์ลูกข่าย (</a:t>
            </a:r>
            <a:r>
              <a:rPr 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Workstation)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สำหรับในระบบเครือข่ายระยะใกล้นั้น มักมีหน่วยประมวลผล หรือซีพียูเป็นของตนเอง ในระบบที่ใช้เครื่องคอมพิวเตอร์เมนเฟรม เป็นศูนย์กลาง จะเรียกสถานีปลายทางว่าเทอร์มินอล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Terminal)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ซึ่งประกอบด้วยจอภาพและแป้นพิมพ์เท่านั้น ไม่มีหน่วยประมวลกลางของตัวเอง ต้องใช้หน่วยประมวลผลของคอมพิวเตอร์ศูนย์กลางหรือ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Host 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3825709" y="3979793"/>
            <a:ext cx="4448053" cy="2078108"/>
            <a:chOff x="4012575" y="4162059"/>
            <a:chExt cx="4448053" cy="2078108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5721549" y="4977988"/>
              <a:ext cx="981287" cy="863913"/>
              <a:chOff x="5257800" y="3962400"/>
              <a:chExt cx="1308100" cy="11516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สี่เหลี่ยมผืนผ้ามุมมน 49"/>
              <p:cNvSpPr/>
              <p:nvPr/>
            </p:nvSpPr>
            <p:spPr>
              <a:xfrm>
                <a:off x="5857358" y="4806882"/>
                <a:ext cx="134730" cy="232546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1" name="สี่เหลี่ยมผืนผ้า 50"/>
              <p:cNvSpPr/>
              <p:nvPr/>
            </p:nvSpPr>
            <p:spPr>
              <a:xfrm>
                <a:off x="5257800" y="3962400"/>
                <a:ext cx="1308100" cy="889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สี่เหลี่ยมผืนผ้า 51"/>
              <p:cNvSpPr/>
              <p:nvPr/>
            </p:nvSpPr>
            <p:spPr>
              <a:xfrm>
                <a:off x="5357605" y="4031818"/>
                <a:ext cx="1106226" cy="7366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h-TH" sz="1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53" name="กลุ่ม 52"/>
              <p:cNvGrpSpPr/>
              <p:nvPr/>
            </p:nvGrpSpPr>
            <p:grpSpPr>
              <a:xfrm>
                <a:off x="5832237" y="4340993"/>
                <a:ext cx="193334" cy="160804"/>
                <a:chOff x="6070428" y="4339572"/>
                <a:chExt cx="355731" cy="295881"/>
              </a:xfrm>
              <a:effectLst>
                <a:outerShdw blurRad="50800" dist="50800" dir="5400000" sx="129000" sy="129000" algn="ctr" rotWithShape="0">
                  <a:schemeClr val="bg1">
                    <a:lumMod val="95000"/>
                    <a:alpha val="43000"/>
                  </a:schemeClr>
                </a:outerShdw>
                <a:reflection blurRad="6350" stA="52000" endA="300" endPos="35000" dir="5400000" sy="-100000" algn="bl" rotWithShape="0"/>
              </a:effectLst>
            </p:grpSpPr>
            <p:sp>
              <p:nvSpPr>
                <p:cNvPr id="55" name="สี่เหลี่ยมคางหมู 54"/>
                <p:cNvSpPr/>
                <p:nvPr/>
              </p:nvSpPr>
              <p:spPr>
                <a:xfrm rot="16200000">
                  <a:off x="6084083" y="4328262"/>
                  <a:ext cx="142044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6" name="สี่เหลี่ยมคางหมู 55"/>
                <p:cNvSpPr/>
                <p:nvPr/>
              </p:nvSpPr>
              <p:spPr>
                <a:xfrm rot="16200000">
                  <a:off x="6270462" y="4325918"/>
                  <a:ext cx="142044" cy="169351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" name="สี่เหลี่ยมคางหมู 56"/>
                <p:cNvSpPr/>
                <p:nvPr/>
              </p:nvSpPr>
              <p:spPr>
                <a:xfrm rot="16200000">
                  <a:off x="6084088" y="4479754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8" name="สี่เหลี่ยมคางหมู 57"/>
                <p:cNvSpPr/>
                <p:nvPr/>
              </p:nvSpPr>
              <p:spPr>
                <a:xfrm rot="16200000">
                  <a:off x="6270459" y="4477410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54" name="มนมุมสี่เหลี่ยมผืนผ้าด้านเดียวกัน 53"/>
              <p:cNvSpPr/>
              <p:nvPr/>
            </p:nvSpPr>
            <p:spPr>
              <a:xfrm>
                <a:off x="5557052" y="5004543"/>
                <a:ext cx="726875" cy="1094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 flipH="1" flipV="1">
              <a:off x="4867298" y="4641274"/>
              <a:ext cx="803563" cy="33671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ลูกศรเชื่อมต่อแบบตรง 6"/>
            <p:cNvCxnSpPr/>
            <p:nvPr/>
          </p:nvCxnSpPr>
          <p:spPr>
            <a:xfrm flipH="1">
              <a:off x="6804212" y="4641274"/>
              <a:ext cx="803563" cy="33671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ลูกศรเชื่อมต่อแบบตรง 7"/>
            <p:cNvCxnSpPr/>
            <p:nvPr/>
          </p:nvCxnSpPr>
          <p:spPr>
            <a:xfrm flipH="1">
              <a:off x="4867298" y="5580786"/>
              <a:ext cx="803563" cy="33671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ลูกศรเชื่อมต่อแบบตรง 8"/>
            <p:cNvCxnSpPr/>
            <p:nvPr/>
          </p:nvCxnSpPr>
          <p:spPr>
            <a:xfrm flipH="1" flipV="1">
              <a:off x="6804212" y="5580786"/>
              <a:ext cx="803563" cy="33671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กลุ่ม 9"/>
            <p:cNvGrpSpPr/>
            <p:nvPr/>
          </p:nvGrpSpPr>
          <p:grpSpPr>
            <a:xfrm>
              <a:off x="7678130" y="4162059"/>
              <a:ext cx="676161" cy="595284"/>
              <a:chOff x="5257800" y="3962400"/>
              <a:chExt cx="1308100" cy="11516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สี่เหลี่ยมผืนผ้ามุมมน 40"/>
              <p:cNvSpPr/>
              <p:nvPr/>
            </p:nvSpPr>
            <p:spPr>
              <a:xfrm>
                <a:off x="5857358" y="4806882"/>
                <a:ext cx="134730" cy="232546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" name="สี่เหลี่ยมผืนผ้า 41"/>
              <p:cNvSpPr/>
              <p:nvPr/>
            </p:nvSpPr>
            <p:spPr>
              <a:xfrm>
                <a:off x="5257800" y="3962400"/>
                <a:ext cx="1308100" cy="889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สี่เหลี่ยมผืนผ้า 42"/>
              <p:cNvSpPr/>
              <p:nvPr/>
            </p:nvSpPr>
            <p:spPr>
              <a:xfrm>
                <a:off x="5357605" y="4031818"/>
                <a:ext cx="1106226" cy="7366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h-TH" sz="1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44" name="กลุ่ม 43"/>
              <p:cNvGrpSpPr/>
              <p:nvPr/>
            </p:nvGrpSpPr>
            <p:grpSpPr>
              <a:xfrm>
                <a:off x="5832237" y="4340993"/>
                <a:ext cx="193334" cy="160804"/>
                <a:chOff x="6070428" y="4339572"/>
                <a:chExt cx="355731" cy="295881"/>
              </a:xfrm>
              <a:effectLst>
                <a:outerShdw blurRad="50800" dist="50800" dir="5400000" sx="129000" sy="129000" algn="ctr" rotWithShape="0">
                  <a:schemeClr val="bg1">
                    <a:lumMod val="95000"/>
                    <a:alpha val="43000"/>
                  </a:schemeClr>
                </a:outerShdw>
                <a:reflection blurRad="6350" stA="52000" endA="300" endPos="35000" dir="5400000" sy="-100000" algn="bl" rotWithShape="0"/>
              </a:effectLst>
            </p:grpSpPr>
            <p:sp>
              <p:nvSpPr>
                <p:cNvPr id="46" name="สี่เหลี่ยมคางหมู 45"/>
                <p:cNvSpPr/>
                <p:nvPr/>
              </p:nvSpPr>
              <p:spPr>
                <a:xfrm rot="16200000">
                  <a:off x="6084083" y="4328262"/>
                  <a:ext cx="142044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7" name="สี่เหลี่ยมคางหมู 46"/>
                <p:cNvSpPr/>
                <p:nvPr/>
              </p:nvSpPr>
              <p:spPr>
                <a:xfrm rot="16200000">
                  <a:off x="6270462" y="4325918"/>
                  <a:ext cx="142044" cy="169351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8" name="สี่เหลี่ยมคางหมู 47"/>
                <p:cNvSpPr/>
                <p:nvPr/>
              </p:nvSpPr>
              <p:spPr>
                <a:xfrm rot="16200000">
                  <a:off x="6084088" y="4479754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9" name="สี่เหลี่ยมคางหมู 48"/>
                <p:cNvSpPr/>
                <p:nvPr/>
              </p:nvSpPr>
              <p:spPr>
                <a:xfrm rot="16200000">
                  <a:off x="6270459" y="4477410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45" name="มนมุมสี่เหลี่ยมผืนผ้าด้านเดียวกัน 44"/>
              <p:cNvSpPr/>
              <p:nvPr/>
            </p:nvSpPr>
            <p:spPr>
              <a:xfrm>
                <a:off x="5557052" y="5004543"/>
                <a:ext cx="726875" cy="1094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1" name="กลุ่ม 10"/>
            <p:cNvGrpSpPr/>
            <p:nvPr/>
          </p:nvGrpSpPr>
          <p:grpSpPr>
            <a:xfrm>
              <a:off x="7784467" y="5644883"/>
              <a:ext cx="676161" cy="595284"/>
              <a:chOff x="5257800" y="3962400"/>
              <a:chExt cx="1308100" cy="11516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สี่เหลี่ยมผืนผ้ามุมมน 31"/>
              <p:cNvSpPr/>
              <p:nvPr/>
            </p:nvSpPr>
            <p:spPr>
              <a:xfrm>
                <a:off x="5857358" y="4806882"/>
                <a:ext cx="134730" cy="232546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สี่เหลี่ยมผืนผ้า 32"/>
              <p:cNvSpPr/>
              <p:nvPr/>
            </p:nvSpPr>
            <p:spPr>
              <a:xfrm>
                <a:off x="5257800" y="3962400"/>
                <a:ext cx="1308100" cy="889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สี่เหลี่ยมผืนผ้า 33"/>
              <p:cNvSpPr/>
              <p:nvPr/>
            </p:nvSpPr>
            <p:spPr>
              <a:xfrm>
                <a:off x="5357605" y="4031818"/>
                <a:ext cx="1106226" cy="7366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h-TH" sz="1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35" name="กลุ่ม 34"/>
              <p:cNvGrpSpPr/>
              <p:nvPr/>
            </p:nvGrpSpPr>
            <p:grpSpPr>
              <a:xfrm>
                <a:off x="5832237" y="4340993"/>
                <a:ext cx="193334" cy="160804"/>
                <a:chOff x="6070428" y="4339572"/>
                <a:chExt cx="355731" cy="295881"/>
              </a:xfrm>
              <a:effectLst>
                <a:outerShdw blurRad="50800" dist="50800" dir="5400000" sx="129000" sy="129000" algn="ctr" rotWithShape="0">
                  <a:schemeClr val="bg1">
                    <a:lumMod val="95000"/>
                    <a:alpha val="43000"/>
                  </a:schemeClr>
                </a:outerShdw>
                <a:reflection blurRad="6350" stA="52000" endA="300" endPos="35000" dir="5400000" sy="-100000" algn="bl" rotWithShape="0"/>
              </a:effectLst>
            </p:grpSpPr>
            <p:sp>
              <p:nvSpPr>
                <p:cNvPr id="37" name="สี่เหลี่ยมคางหมู 36"/>
                <p:cNvSpPr/>
                <p:nvPr/>
              </p:nvSpPr>
              <p:spPr>
                <a:xfrm rot="16200000">
                  <a:off x="6084083" y="4328262"/>
                  <a:ext cx="142044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8" name="สี่เหลี่ยมคางหมู 37"/>
                <p:cNvSpPr/>
                <p:nvPr/>
              </p:nvSpPr>
              <p:spPr>
                <a:xfrm rot="16200000">
                  <a:off x="6270462" y="4325918"/>
                  <a:ext cx="142044" cy="169351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" name="สี่เหลี่ยมคางหมู 38"/>
                <p:cNvSpPr/>
                <p:nvPr/>
              </p:nvSpPr>
              <p:spPr>
                <a:xfrm rot="16200000">
                  <a:off x="6084088" y="4479754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0" name="สี่เหลี่ยมคางหมู 39"/>
                <p:cNvSpPr/>
                <p:nvPr/>
              </p:nvSpPr>
              <p:spPr>
                <a:xfrm rot="16200000">
                  <a:off x="6270459" y="4477410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6" name="มนมุมสี่เหลี่ยมผืนผ้าด้านเดียวกัน 35"/>
              <p:cNvSpPr/>
              <p:nvPr/>
            </p:nvSpPr>
            <p:spPr>
              <a:xfrm>
                <a:off x="5557052" y="5004543"/>
                <a:ext cx="726875" cy="1094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" name="กลุ่ม 11"/>
            <p:cNvGrpSpPr/>
            <p:nvPr/>
          </p:nvGrpSpPr>
          <p:grpSpPr>
            <a:xfrm>
              <a:off x="4012575" y="4197941"/>
              <a:ext cx="676161" cy="595284"/>
              <a:chOff x="5257800" y="3962400"/>
              <a:chExt cx="1308100" cy="11516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สี่เหลี่ยมผืนผ้ามุมมน 22"/>
              <p:cNvSpPr/>
              <p:nvPr/>
            </p:nvSpPr>
            <p:spPr>
              <a:xfrm>
                <a:off x="5857358" y="4806882"/>
                <a:ext cx="134730" cy="232546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ผืนผ้า 23"/>
              <p:cNvSpPr/>
              <p:nvPr/>
            </p:nvSpPr>
            <p:spPr>
              <a:xfrm>
                <a:off x="5257800" y="3962400"/>
                <a:ext cx="1308100" cy="889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" name="สี่เหลี่ยมผืนผ้า 24"/>
              <p:cNvSpPr/>
              <p:nvPr/>
            </p:nvSpPr>
            <p:spPr>
              <a:xfrm>
                <a:off x="5357605" y="4031818"/>
                <a:ext cx="1106226" cy="7366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h-TH" sz="1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26" name="กลุ่ม 25"/>
              <p:cNvGrpSpPr/>
              <p:nvPr/>
            </p:nvGrpSpPr>
            <p:grpSpPr>
              <a:xfrm>
                <a:off x="5832237" y="4340993"/>
                <a:ext cx="193334" cy="160804"/>
                <a:chOff x="6070428" y="4339572"/>
                <a:chExt cx="355731" cy="295881"/>
              </a:xfrm>
              <a:effectLst>
                <a:outerShdw blurRad="50800" dist="50800" dir="5400000" sx="129000" sy="129000" algn="ctr" rotWithShape="0">
                  <a:schemeClr val="bg1">
                    <a:lumMod val="95000"/>
                    <a:alpha val="43000"/>
                  </a:schemeClr>
                </a:outerShdw>
                <a:reflection blurRad="6350" stA="52000" endA="300" endPos="35000" dir="5400000" sy="-100000" algn="bl" rotWithShape="0"/>
              </a:effectLst>
            </p:grpSpPr>
            <p:sp>
              <p:nvSpPr>
                <p:cNvPr id="28" name="สี่เหลี่ยมคางหมู 27"/>
                <p:cNvSpPr/>
                <p:nvPr/>
              </p:nvSpPr>
              <p:spPr>
                <a:xfrm rot="16200000">
                  <a:off x="6084083" y="4328262"/>
                  <a:ext cx="142044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" name="สี่เหลี่ยมคางหมู 28"/>
                <p:cNvSpPr/>
                <p:nvPr/>
              </p:nvSpPr>
              <p:spPr>
                <a:xfrm rot="16200000">
                  <a:off x="6270462" y="4325918"/>
                  <a:ext cx="142044" cy="169351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" name="สี่เหลี่ยมคางหมู 29"/>
                <p:cNvSpPr/>
                <p:nvPr/>
              </p:nvSpPr>
              <p:spPr>
                <a:xfrm rot="16200000">
                  <a:off x="6084088" y="4479754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1" name="สี่เหลี่ยมคางหมู 30"/>
                <p:cNvSpPr/>
                <p:nvPr/>
              </p:nvSpPr>
              <p:spPr>
                <a:xfrm rot="16200000">
                  <a:off x="6270459" y="4477410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7" name="มนมุมสี่เหลี่ยมผืนผ้าด้านเดียวกัน 26"/>
              <p:cNvSpPr/>
              <p:nvPr/>
            </p:nvSpPr>
            <p:spPr>
              <a:xfrm>
                <a:off x="5557052" y="5004543"/>
                <a:ext cx="726875" cy="1094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3" name="กลุ่ม 12"/>
            <p:cNvGrpSpPr/>
            <p:nvPr/>
          </p:nvGrpSpPr>
          <p:grpSpPr>
            <a:xfrm>
              <a:off x="4013926" y="5611487"/>
              <a:ext cx="676161" cy="595284"/>
              <a:chOff x="5257800" y="3962400"/>
              <a:chExt cx="1308100" cy="115163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สี่เหลี่ยมผืนผ้ามุมมน 13"/>
              <p:cNvSpPr/>
              <p:nvPr/>
            </p:nvSpPr>
            <p:spPr>
              <a:xfrm>
                <a:off x="5857358" y="4806882"/>
                <a:ext cx="134730" cy="232546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 14"/>
              <p:cNvSpPr/>
              <p:nvPr/>
            </p:nvSpPr>
            <p:spPr>
              <a:xfrm>
                <a:off x="5257800" y="3962400"/>
                <a:ext cx="1308100" cy="889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สี่เหลี่ยมผืนผ้า 15"/>
              <p:cNvSpPr/>
              <p:nvPr/>
            </p:nvSpPr>
            <p:spPr>
              <a:xfrm>
                <a:off x="5357605" y="4031818"/>
                <a:ext cx="1106226" cy="7366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h-TH" sz="1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17" name="กลุ่ม 16"/>
              <p:cNvGrpSpPr/>
              <p:nvPr/>
            </p:nvGrpSpPr>
            <p:grpSpPr>
              <a:xfrm>
                <a:off x="5832237" y="4340993"/>
                <a:ext cx="193334" cy="160804"/>
                <a:chOff x="6070428" y="4339572"/>
                <a:chExt cx="355731" cy="295881"/>
              </a:xfrm>
              <a:effectLst>
                <a:outerShdw blurRad="50800" dist="50800" dir="5400000" sx="129000" sy="129000" algn="ctr" rotWithShape="0">
                  <a:schemeClr val="bg1">
                    <a:lumMod val="95000"/>
                    <a:alpha val="43000"/>
                  </a:schemeClr>
                </a:outerShdw>
                <a:reflection blurRad="6350" stA="52000" endA="300" endPos="35000" dir="5400000" sy="-100000" algn="bl" rotWithShape="0"/>
              </a:effectLst>
            </p:grpSpPr>
            <p:sp>
              <p:nvSpPr>
                <p:cNvPr id="19" name="สี่เหลี่ยมคางหมู 18"/>
                <p:cNvSpPr/>
                <p:nvPr/>
              </p:nvSpPr>
              <p:spPr>
                <a:xfrm rot="16200000">
                  <a:off x="6084083" y="4328262"/>
                  <a:ext cx="142044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" name="สี่เหลี่ยมคางหมู 19"/>
                <p:cNvSpPr/>
                <p:nvPr/>
              </p:nvSpPr>
              <p:spPr>
                <a:xfrm rot="16200000">
                  <a:off x="6270462" y="4325918"/>
                  <a:ext cx="142044" cy="169351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" name="สี่เหลี่ยมคางหมู 20"/>
                <p:cNvSpPr/>
                <p:nvPr/>
              </p:nvSpPr>
              <p:spPr>
                <a:xfrm rot="16200000">
                  <a:off x="6084088" y="4479754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" name="สี่เหลี่ยมคางหมู 21"/>
                <p:cNvSpPr/>
                <p:nvPr/>
              </p:nvSpPr>
              <p:spPr>
                <a:xfrm rot="16200000">
                  <a:off x="6270459" y="4477410"/>
                  <a:ext cx="142045" cy="169354"/>
                </a:xfrm>
                <a:prstGeom prst="trapezoid">
                  <a:avLst>
                    <a:gd name="adj" fmla="val 3432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8" name="มนมุมสี่เหลี่ยมผืนผ้าด้านเดียวกัน 17"/>
              <p:cNvSpPr/>
              <p:nvPr/>
            </p:nvSpPr>
            <p:spPr>
              <a:xfrm>
                <a:off x="5557052" y="5004543"/>
                <a:ext cx="726875" cy="1094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59" name="กล่องข้อความ 58"/>
          <p:cNvSpPr txBox="1"/>
          <p:nvPr/>
        </p:nvSpPr>
        <p:spPr>
          <a:xfrm>
            <a:off x="8360004" y="4030727"/>
            <a:ext cx="127556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Workstation)</a:t>
            </a:r>
            <a:endParaRPr lang="th-TH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0" name="กล่องข้อความ 59"/>
          <p:cNvSpPr txBox="1"/>
          <p:nvPr/>
        </p:nvSpPr>
        <p:spPr>
          <a:xfrm>
            <a:off x="8360004" y="5491448"/>
            <a:ext cx="127556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Workstation)</a:t>
            </a:r>
            <a:endParaRPr lang="th-TH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1" name="กล่องข้อความ 60"/>
          <p:cNvSpPr txBox="1"/>
          <p:nvPr/>
        </p:nvSpPr>
        <p:spPr>
          <a:xfrm>
            <a:off x="2463800" y="4069988"/>
            <a:ext cx="125854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Workstation)</a:t>
            </a:r>
            <a:endParaRPr lang="th-TH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2" name="กล่องข้อความ 61"/>
          <p:cNvSpPr txBox="1"/>
          <p:nvPr/>
        </p:nvSpPr>
        <p:spPr>
          <a:xfrm>
            <a:off x="2463800" y="5460202"/>
            <a:ext cx="124566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Workstation)</a:t>
            </a:r>
            <a:endParaRPr lang="th-TH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3" name="กล่องข้อความ 10">
            <a:extLst>
              <a:ext uri="{FF2B5EF4-FFF2-40B4-BE49-F238E27FC236}">
                <a16:creationId xmlns:a16="http://schemas.microsoft.com/office/drawing/2014/main" id="{B1CFA56D-5A14-494D-9464-58A6471137BB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22019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องค์ประกอบของระบบเครือข่าย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อุปกรณ์ในเครือข่าย </a:t>
            </a:r>
          </a:p>
          <a:p>
            <a:pPr lvl="1"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การ์ดเชื่อมต่อเครือข่าย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Network Interface Card :NIC)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แผงวงจรสำหรับ ใช้ในการเชื่อมต่อสายสัญญาณของเครือข่าย ติดตั้งไว้ในเครื่องคอมพิวเตอร์ที่เป็นเครื่องแม่ข่าย และเครื่องที่เป็นลูกข่าย หน้าที่ของการ์ดนี้คือแปลงสัญญาณจากคอมพิวเตอร์ส่งผ่านไปตามสายสัญญาณ ทำให้คอมพิวเตอร์ในเครือข่ายแลกเปลี่ยนข้อมูลข่าวสารกันได้</a:t>
            </a:r>
          </a:p>
          <a:p>
            <a:pPr lvl="1"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โมเด็ม (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Modem : Modulator Demodulator)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อุปกรณ์สำหรับการแปลงสัญญาณดิจิตอล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Digital)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จากคอมพิวเตอร์ด้านผู้ส่ง เพื่อส่งไปตามสายสัญญาณข้อมูลแบบอนาลอก(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Analog)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เมื่อถึงคอมพิวเตอร์ด้านผู้รับ โมเด็มก็จะทำหน้าที่แปลงสัญญาณอนาลอก ให้เป็นดิจิตอลนำเข้าสู่เครื่องคอมพิวเตอร์ เพื่อทำการประมวลผล โดยปกติจะใช้โมเด็มกับระบบเครือข่ายระยะไกล โดย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สายโทรศัพท์เป็นสื่อกลาง เช่น เครือข่ายอินเทอร์เน็ต เป็นต้น</a:t>
            </a:r>
          </a:p>
          <a:p>
            <a:pPr lvl="1" algn="thaiDist"/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ฮับ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Hub)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อุปกรณ์เชื่อมต่อที่ใช้เป็นจุดรวม และ แยกสายสัญญาณ เพื่อให้เกิดความสะดวก ในการเชื่อมต่อของเครือข่ายแบบดาว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โดยปกติใช้เป็นจุดรวมการเชื่อมต่อสายสัญญาณระหว่าง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 Server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Workstation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 ๆ</a:t>
            </a:r>
          </a:p>
          <a:p>
            <a:pPr marL="0" indent="0">
              <a:buNone/>
            </a:pPr>
            <a:br>
              <a:rPr lang="th-TH" dirty="0"/>
            </a:br>
            <a:endParaRPr lang="en-US" dirty="0"/>
          </a:p>
        </p:txBody>
      </p:sp>
      <p:sp>
        <p:nvSpPr>
          <p:cNvPr id="4" name="กล่องข้อความ 10">
            <a:extLst>
              <a:ext uri="{FF2B5EF4-FFF2-40B4-BE49-F238E27FC236}">
                <a16:creationId xmlns:a16="http://schemas.microsoft.com/office/drawing/2014/main" id="{F9C3930A-FE63-48CE-9582-E3D22B82BB0C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52713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09185" y="950219"/>
            <a:ext cx="5814005" cy="5527133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91000">
                <a:schemeClr val="bg1"/>
              </a:gs>
              <a:gs pos="51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2.2.1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ฮาร์ดแวร์เครือข่าย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074" name="Picture 2" descr="ความหมาย หน้าที่ของ Switching | Cisco ตัวแทนไอทีด้านเทคโนโลยี  อุปกรณ์ฮาร์ดแวร์ โทรคมนาคม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07">
                        <a14:foregroundMark x1="57108" y1="34167" x2="5710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063">
            <a:off x="81264" y="2736754"/>
            <a:ext cx="6147139" cy="27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6023189" y="1704658"/>
            <a:ext cx="497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Switch </a:t>
            </a:r>
            <a:endParaRPr lang="th-TH" sz="3200" b="1" dirty="0">
              <a:solidFill>
                <a:srgbClr val="33333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400895" y="219983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800" dirty="0">
                <a:solidFill>
                  <a:srgbClr val="33333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ในส่วนของความสามารถหรือการทำงานของ </a:t>
            </a:r>
            <a:r>
              <a:rPr lang="en-US" sz="2800" dirty="0">
                <a:solidFill>
                  <a:srgbClr val="33333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Switch </a:t>
            </a:r>
            <a:endParaRPr lang="th-TH" sz="2800" dirty="0">
              <a:solidFill>
                <a:srgbClr val="33333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800" dirty="0">
                <a:solidFill>
                  <a:srgbClr val="33333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จะทำหน้าที่ส่งข้อมูลไปเฉพาะกับตัว </a:t>
            </a:r>
            <a:r>
              <a:rPr lang="en-US" sz="2800" dirty="0">
                <a:solidFill>
                  <a:srgbClr val="33333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PC </a:t>
            </a:r>
            <a:r>
              <a:rPr lang="th-TH" sz="2800" dirty="0">
                <a:solidFill>
                  <a:srgbClr val="33333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ปลายทาง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5178" y="6335463"/>
            <a:ext cx="599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https://cisco-central.com/wp-content/uploads/2017/06/cisco_Switching-e1518185677576.jpg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078" name="Picture 6" descr="What is a network switch? | ITProPor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19" y="3299818"/>
            <a:ext cx="6073588" cy="30356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กล่องข้อความ 11"/>
          <p:cNvSpPr txBox="1"/>
          <p:nvPr/>
        </p:nvSpPr>
        <p:spPr>
          <a:xfrm>
            <a:off x="6231611" y="6335464"/>
            <a:ext cx="599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https://cdn.mos.cms.futurecdn.net/9czTkvxZREeWD8vaUim3ij.jpg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10">
            <a:extLst>
              <a:ext uri="{FF2B5EF4-FFF2-40B4-BE49-F238E27FC236}">
                <a16:creationId xmlns:a16="http://schemas.microsoft.com/office/drawing/2014/main" id="{03BD2AC3-81F0-4515-854A-3457968F18D8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71983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09185" y="830825"/>
            <a:ext cx="5814005" cy="5527133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91000">
                <a:schemeClr val="bg1"/>
              </a:gs>
              <a:gs pos="51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2.2.1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ฮาร์ดแวร์เครือข่าย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207197" y="1508542"/>
            <a:ext cx="939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Router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5178" y="6335463"/>
            <a:ext cx="599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ที่มาภาพ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https://premiumnetwork.co.th/sites/3278/files/s/products/o_1buf7qkjimrbv4s1o2r1e541r417.png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96220" y="2124769"/>
            <a:ext cx="4876628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อุปกรณ์ที่ทำหน้าที่เชื่อมต่อระบบเครือข่ายอย่างหนึ่ง ซึ่งถ้าแปลความหมายคำว่า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Route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ก็คือ ถนน นั่นเอง ดังนั้น การเชื่อมต่อคอมพิวเตอร์ด้วย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Router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ทำให้เราสามารถเชื่อมต่อคอมพิวเตอร์ได้มากกว่าหนึ่งเครื่องในเวลาเดียวกัน ซึ่ง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Router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นั้นจะมีซอฟต์แวร์ที่ใช้ในการควบคุมการทำงานเรียกว่า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Internetwork Operating System (IOS)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และตัว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Router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จะมีช่องที่ใช้เสียบต่อสายสัญญาณเรียกว่า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Port LAN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ซึ่งโดยทั่วไปมักมี 4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Ports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หรือมากกว่า ใน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Router 1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</a:p>
        </p:txBody>
      </p:sp>
      <p:pic>
        <p:nvPicPr>
          <p:cNvPr id="1026" name="Picture 2" descr="Multi-Function Dual-Band Wi-Fi Rou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 b="14417"/>
          <a:stretch/>
        </p:blipFill>
        <p:spPr bwMode="auto">
          <a:xfrm>
            <a:off x="-238686" y="1232606"/>
            <a:ext cx="6709745" cy="48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10">
            <a:extLst>
              <a:ext uri="{FF2B5EF4-FFF2-40B4-BE49-F238E27FC236}">
                <a16:creationId xmlns:a16="http://schemas.microsoft.com/office/drawing/2014/main" id="{6409A532-4A68-4CFB-A5A1-961DD1D9DF9B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57260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67020" y="905072"/>
            <a:ext cx="5814005" cy="5527133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91000">
                <a:schemeClr val="bg1"/>
              </a:gs>
              <a:gs pos="51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2.2.1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ฮาร์ดแวร์เครือข่าย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205891" y="1130513"/>
            <a:ext cx="939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การ์ดแลน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5178" y="6335463"/>
            <a:ext cx="1021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ที่มาภาพ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https://zhort.link/r8z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05891" y="1656082"/>
            <a:ext cx="4876628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อุปกรณ์ที่เชื่อมระหว่างคอมพิวเตอร์กับสายตัวนำสัญญาณ ทำให้คอมพิวเตอร์สามารถรับและส่งข้อมูลกับระบบเครือข่ายได้ ในอดีตเป็นอุปกรณ์เสริมที่ใช้ต่อเพิ่มเข้ากับเมนบอร์ดของเครื่องคอมพิวเตอร์ แต่ในปัจจุบันมักจะถูกประกอบรวมไปในเมนบอร์ด</a:t>
            </a:r>
          </a:p>
        </p:txBody>
      </p:sp>
      <p:pic>
        <p:nvPicPr>
          <p:cNvPr id="2052" name="Picture 4" descr="บทที่ 2 เครือข่ายคอมพิวเตอร์และอินเทอร์เน็ต: เครือข่ายคอมพิวเตอร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3"/>
          <a:stretch/>
        </p:blipFill>
        <p:spPr bwMode="auto">
          <a:xfrm>
            <a:off x="-716613" y="1571876"/>
            <a:ext cx="6452395" cy="46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สาย LAN - Chaowa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8" b="10529"/>
          <a:stretch/>
        </p:blipFill>
        <p:spPr bwMode="auto">
          <a:xfrm>
            <a:off x="7414566" y="3384167"/>
            <a:ext cx="3130767" cy="24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กล่องข้อความ 12"/>
          <p:cNvSpPr txBox="1"/>
          <p:nvPr/>
        </p:nvSpPr>
        <p:spPr>
          <a:xfrm>
            <a:off x="8335408" y="6335462"/>
            <a:ext cx="1824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ที่มาภาพ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https://zhort.link/r8y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D5FCA4B-1F2D-4B25-B43C-A6BAF10738D5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38617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67020" y="905072"/>
            <a:ext cx="11356944" cy="5527133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91000">
                <a:schemeClr val="bg1"/>
              </a:gs>
              <a:gs pos="51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2.2.1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ฮาร์ดแวร์เครือข่าย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966767" y="1152659"/>
            <a:ext cx="939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ชนิดของสาย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UTP 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174218" y="1612119"/>
            <a:ext cx="48766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แบ่งตามลักษณะการป้องกันสัญญาณรบกวน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-9896" y="6223670"/>
            <a:ext cx="1220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ที่มาภาพ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https://zhort.link/r8C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205346" y="2073784"/>
            <a:ext cx="1041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ชนิดไม่มีฉนวนป้องกันสัญญาณรบกวน :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Unshield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Twisted Pair (UTP) 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เป็นสายทองแดงคู่ บิดตีเกลียวแบบไม่มี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ชิลด์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ป้องกันสัญญาณรบกวน โดยตัวนำสัญญาณจะมี 8 เส้น (4คู่) เป็นทองแดงแท้ นิยมใช้กับงานระบบคอมพิวเตอร์ทั่วๆ ไป</a:t>
            </a:r>
          </a:p>
        </p:txBody>
      </p:sp>
      <p:pic>
        <p:nvPicPr>
          <p:cNvPr id="3074" name="Picture 2" descr="3.4.Twisted-Pair Cable - CompTIA Network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94" y="2852936"/>
            <a:ext cx="6973796" cy="260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10">
            <a:extLst>
              <a:ext uri="{FF2B5EF4-FFF2-40B4-BE49-F238E27FC236}">
                <a16:creationId xmlns:a16="http://schemas.microsoft.com/office/drawing/2014/main" id="{A07D6157-2E67-4645-9988-3BE8A625285E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20028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67019" y="926085"/>
            <a:ext cx="11356944" cy="5527133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91000">
                <a:schemeClr val="bg1"/>
              </a:gs>
              <a:gs pos="51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2.2.1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ฮาร์ดแวร์เครือข่าย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080718" y="1227736"/>
            <a:ext cx="939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สายใยแก้วนำแสง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Fiber Optic Cable)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076700" y="1711001"/>
            <a:ext cx="48766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-9896" y="6223670"/>
            <a:ext cx="1220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ที่มาภาพ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http://www.ncsnetwork.com/downloadpic/FiberOpticCore.jpg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492652" y="1911753"/>
            <a:ext cx="8905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เป็นตัวกลางของสัญญาณแสงชนิดหนึ่ง ที่ทำมาจากแก้วซึ่งมีความบริสุทธิ์สูงมาก สายใยแก้วนำแสงมีลักษณะเป็นเส้นยาวขนาดเล็ก มีขนาดประมาณเส้นผมของมนุษย์เรา สายใยแก้วนำแสงที่ดีต้องสามารถนำสัญญาณแสงจากจุดหนึ่งไปยังอีกจุดหนึ่งได้ โดยมีการสูญเสียของสัญญาณแสงน้อยมาก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สายใยแก้วนำแสงสามารถแบ่งตามความสามารถในการนำแสงออกได้เป็น 2 ชนิด คือ สายใยแก้วนำแสงชนิดโหมดเดี่ยว   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Single-mode Optical Fibers, SM)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และชนิดหลายโหมด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Multimode Optical Fibers, MM)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00" name="Picture 4" descr="http://www.ncsnetwork.com/downloadpic/FiberOptic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42" y="3166650"/>
            <a:ext cx="3141420" cy="26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10">
            <a:extLst>
              <a:ext uri="{FF2B5EF4-FFF2-40B4-BE49-F238E27FC236}">
                <a16:creationId xmlns:a16="http://schemas.microsoft.com/office/drawing/2014/main" id="{1A2F2931-21BE-4016-9508-37BB4BAEB79A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611973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67019" y="926085"/>
            <a:ext cx="11356944" cy="5527133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91000">
                <a:schemeClr val="bg1"/>
              </a:gs>
              <a:gs pos="51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2.2.1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ฮาร์ดแวร์เครือข่าย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080718" y="1227736"/>
            <a:ext cx="939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สายใยแก้วนำแสงชนิด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ซิงเกิล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โหมด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Fiber Optic Single Mode)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076700" y="1711001"/>
            <a:ext cx="48766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-9896" y="6223670"/>
            <a:ext cx="1220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ที่มาภาพ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http://www.ncsnetwork.com/downloadpic/singlemode.jpg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528147" y="1711001"/>
            <a:ext cx="8834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เป็นการใช้ตัวนำแสงที่บีบลำแสงให้พุ่งตรงไปตามท่อแก้ว โดยมีการกระจายแสงออกทางด้านข้างน้อยที่สุด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ซิงเกิล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โหมดจึงเป็นสายใยแก้วนำแสงที่มีกำลังสูญเสียทางแสงน้อยที่สุด เหมาะสำหรับในการใช้กับระยะทางไกล ๆ การเดินสายใยแก้วนำแสงกับระยะทางไกลมาก เช่น เดินทางระหว่างประเทศ ระหว่างเมือง มักใช้แบบ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ซิงเกิล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โหมด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http://www.ncsnetwork.com/downloadpic/singlem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57" y="3502305"/>
            <a:ext cx="57721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10">
            <a:extLst>
              <a:ext uri="{FF2B5EF4-FFF2-40B4-BE49-F238E27FC236}">
                <a16:creationId xmlns:a16="http://schemas.microsoft.com/office/drawing/2014/main" id="{ED090E96-6D94-49C7-B736-062CC2D93E31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24959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หัวข้อสำหรับสื่อการสอนชุดที่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586" y="1506767"/>
            <a:ext cx="5019563" cy="4539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 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องค์ประกอบของระบบเครือข่าย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ระบบเครือข่ายไร้สาย 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ความปลอดภัยของระบบเครือข่าย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อินเทอร์เน็ต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โปรโตคอล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2.7 www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เวิลด์ไวด์เว็บ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การใช้งานโปรแกรม เส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ริท์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เอน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จิน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1506767"/>
            <a:ext cx="5019563" cy="453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2.9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แบบฝึกหัด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</a:t>
            </a:r>
          </a:p>
        </p:txBody>
      </p:sp>
      <p:sp>
        <p:nvSpPr>
          <p:cNvPr id="5" name="กล่องข้อความ 12">
            <a:extLst>
              <a:ext uri="{FF2B5EF4-FFF2-40B4-BE49-F238E27FC236}">
                <a16:creationId xmlns:a16="http://schemas.microsoft.com/office/drawing/2014/main" id="{7EF2E692-294E-4060-890B-384C2EF2D862}"/>
              </a:ext>
            </a:extLst>
          </p:cNvPr>
          <p:cNvSpPr txBox="1"/>
          <p:nvPr/>
        </p:nvSpPr>
        <p:spPr>
          <a:xfrm>
            <a:off x="943232" y="3275112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7" name="กล่องข้อความ 10">
            <a:extLst>
              <a:ext uri="{FF2B5EF4-FFF2-40B4-BE49-F238E27FC236}">
                <a16:creationId xmlns:a16="http://schemas.microsoft.com/office/drawing/2014/main" id="{717AA5C0-ED5A-4F01-8CE2-4D0C33C0B1C7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47303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67019" y="926085"/>
            <a:ext cx="11356944" cy="5527133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91000">
                <a:schemeClr val="bg1"/>
              </a:gs>
              <a:gs pos="51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2.2.1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ฮาร์ดแวร์เครือข่าย (ต่อ)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080718" y="1227736"/>
            <a:ext cx="939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สายใยแก้วนำแสงชนิด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มัล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ติโหมด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Fiber Optic Multi Mode)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076700" y="1711001"/>
            <a:ext cx="48766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-9896" y="6223670"/>
            <a:ext cx="1220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ที่มาภาพ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http://www.ncsnetwork.com/downloadpic/multimode.jpg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693811" y="1683324"/>
            <a:ext cx="8503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เป็นสายใยแก้วนำแสงที่มีลักษณะการกระจายแสงออกด้านข้างได้ ดังนั้นจึงต้องสร้างให้มีดัชนีหักเหของแสงกับอุปกรณ์ฉาบผิวที่สัมผัสกับเคล็ดดิงให้สะท้อนกลับหมด การให้ดัชนีหักเหของแสงมีลักษณะทำให้แสงเลี้ยวเบนทีละน้อยเราเรียกว่าแบบเกรดอิน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เด็กซ์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Grade Index)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และการให้แสงสะท้อนโดยไม่ปรับคุณสมบัติของแท่งแก้วให้แสงค่อยเลี้ยวเบนก็เรียกว่าแบบ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สเต็ป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เด็กซ์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Step Index)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สายใยแก้วนำแสงที่ใช้ในเครือข่ายแลน ส่วนใหญ่ใช้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แบบมัล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ติโหมด โดยเป็นขนาด 62.5/125หรือ 50/125 ไมโครเมตร หมายถึงเส้นผ่าศูนย์กลางของท่อแก้ว 62.5 ไมโครเมตรหรือ 50ไมโครเมตร และ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แคล็ดดิง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รวมท่อแก้ว 125 ไมโครเมตร คุณสมบัติของสายใยแก้วนำแสง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แบบสแต็ปอินเด็กซ์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มีการสูญเสียสูงกว่าแบบเกรดอิน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เด็กซ์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http://www.ncsnetwork.com/downloadpic/multim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33" y="3599089"/>
            <a:ext cx="4667469" cy="21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10">
            <a:extLst>
              <a:ext uri="{FF2B5EF4-FFF2-40B4-BE49-F238E27FC236}">
                <a16:creationId xmlns:a16="http://schemas.microsoft.com/office/drawing/2014/main" id="{6C7AB6A9-54A1-4E70-AACE-304602EDFC83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27350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67020" y="905072"/>
            <a:ext cx="5814005" cy="5527133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91000">
                <a:schemeClr val="bg1"/>
              </a:gs>
              <a:gs pos="51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ซอฟต์แวร์เครือข่าย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081025" y="1953006"/>
            <a:ext cx="5912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 fontAlgn="base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เมื่อเรานำเอาอุปกรณ์ต่างๆ มาเชื่อมต่อกันแล้ว ระบบเครือข่ายก็ยังจะทำงานไม่ได้ เครือข่ายจำเป็นต้องมีซอฟต์แวร์ ซึ่งเป็นชุดโปรแกรมที่ใช้ในการติดตั้งอุปกรณ์ เพื่อทำให้ระบบปฏิบัติการรู้จักกับอุปกรณ์เครือข่ายนั้น นอกจากนี้ยังรวมถึงโปรแกรมระบบปฏิบัติการเครือข่ายซึ่งจะแตกต่างกับระบบ ปฏิบัติการทั่วไป และโปรแกรมต่างๆ ที่ใช้งานในเครือข่ายด้วย เช่น เวิร์ดโปรเซสเซอร์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สเป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รด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ชีต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โปรแกรมวาดภาพ หรือโปรแกรมสำหรับส่งข้อมูลหรือข้อความระหว่างเครื่องคอมพิวเตอร์ด้วย เป็นต้น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61206" y="6256213"/>
            <a:ext cx="1021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https://klomparsert55.files.wordpress.com/2013/02/content2-5_clip_image001_0003.jpg?w=188&amp;h=300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 descr="microsoft Boxe_0201407 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40" y="1844128"/>
            <a:ext cx="2294366" cy="36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10">
            <a:extLst>
              <a:ext uri="{FF2B5EF4-FFF2-40B4-BE49-F238E27FC236}">
                <a16:creationId xmlns:a16="http://schemas.microsoft.com/office/drawing/2014/main" id="{84296477-7913-4AB9-9C44-9A153972DE99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352957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ระบบเครือข่ายไร้สาย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18559"/>
            <a:ext cx="11315700" cy="1266205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ระบบเครือข่ายไร้สาย เป็นระบบเครือข่ายคอมพิวเตอร์ขนาดเล็ก ที่ประกอบไปด้วยอุปกรณ์ไม่มากนัก และมักจำกัดอยู่ในอาคารหลังเดียวหรืออาคารในละแวกเดียวกัน การใช้งานที่น่าสนใจที่สุดของเครือข่ายไร้สายก็คือ             ความสะดวกสบายที่ไม่ต้องติดอยู่กับที่ ผู้ใช้สามารถเคลื่อนที่ไปมาได้โดยที่ยังสื่อสารอยู่ในระบบเครือข่าย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4" name="รูปห้าเหลี่ยม 383"/>
          <p:cNvSpPr/>
          <p:nvPr/>
        </p:nvSpPr>
        <p:spPr>
          <a:xfrm>
            <a:off x="0" y="3743510"/>
            <a:ext cx="3068656" cy="82522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(Wireless LAN Technology)​</a:t>
            </a:r>
          </a:p>
        </p:txBody>
      </p:sp>
      <p:sp>
        <p:nvSpPr>
          <p:cNvPr id="393" name="รูปห้าเหลี่ยม 392"/>
          <p:cNvSpPr/>
          <p:nvPr/>
        </p:nvSpPr>
        <p:spPr>
          <a:xfrm flipH="1">
            <a:off x="9145009" y="3772434"/>
            <a:ext cx="3068656" cy="825222"/>
          </a:xfrm>
          <a:prstGeom prst="homePlate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5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ระบบเครือข่ายไร้สาย</a:t>
            </a:r>
            <a:endParaRPr lang="en-US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4" name="Picture 8" descr="Mesh WiFi คืออะไร | ขยายสัญญาณไวไฟให้ครอบคลุมทั่วบ้าน แก้ปัญหาแพ็กเกจแรง  แต่เน็ตไม่วิ่ง | DroidSa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23" y="2884947"/>
            <a:ext cx="6080620" cy="34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152632" y="6364956"/>
            <a:ext cx="5965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https://images.droidsans.com/wp-content/uploads/2019/10/mesh-wifi-demo.gif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10">
            <a:extLst>
              <a:ext uri="{FF2B5EF4-FFF2-40B4-BE49-F238E27FC236}">
                <a16:creationId xmlns:a16="http://schemas.microsoft.com/office/drawing/2014/main" id="{78D754DB-2D55-4334-B9A3-94A84955814F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178976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16942"/>
            <a:ext cx="11508962" cy="132967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มาตรฐาน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IEEE 802.11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Institute of Electrical and Electronics Engineers (IEEE)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เป็นองค์กรกำหนดมาตรฐานการสื่อสารข้อมูลบนระบบเครือข่ายคอมพิวเตอร์ ซึ่งได้กำหนดมาตรฐานสำหรับเครือข่ายไวเลสแลนขึ้น คือมาตรฐาน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IEEE802.11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และกำหนดมาตรฐานย่อยขึ้น คือ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a, b, g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ตามลำดับ โดยแต่ละมาตรฐานมีความเร็วและคลื่นความถี่สัญญาณที่แตกต่างกัน มีรายละเอียดดังนี้ </a:t>
            </a:r>
          </a:p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sz="2400" b="1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2.3.1</a:t>
            </a:r>
            <a:r>
              <a:rPr lang="en-US" dirty="0"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IEEE </a:t>
            </a: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230895739"/>
              </p:ext>
            </p:extLst>
          </p:nvPr>
        </p:nvGraphicFramePr>
        <p:xfrm>
          <a:off x="146225" y="2265431"/>
          <a:ext cx="5845141" cy="3896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3328732136"/>
              </p:ext>
            </p:extLst>
          </p:nvPr>
        </p:nvGraphicFramePr>
        <p:xfrm>
          <a:off x="6100964" y="2251783"/>
          <a:ext cx="5922714" cy="395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กล่องข้อความ 10">
            <a:extLst>
              <a:ext uri="{FF2B5EF4-FFF2-40B4-BE49-F238E27FC236}">
                <a16:creationId xmlns:a16="http://schemas.microsoft.com/office/drawing/2014/main" id="{2BF5903D-6EC0-44AD-9A9E-8F9EC4D33C17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828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459249"/>
            <a:ext cx="10504714" cy="12976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รูปแบบในการสื่อสารแบบไม่ใช้สาย โดยใช้การส่งคลื่นความถี่วิทยุในย่านวิทยุ 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RF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คลื่นอินฟราเรด ในการรับและส่งข้อมูลระหว่างคอมพิวเตอร์แต่ละเครื่อง ผ่านอากาศ, ทะลุกำแพง, เพดานหรือสิ่งก่อสร้างอื่นๆ โดยปราศจากความต้องการของการเดินสาย นอกจากนั้นระบบเครือข่ายไร้สายก็ยังมีคุณสมบัติครอบคลุมทุกอย่างเหมือนกับระบบ 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LAN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แบบใช้สาย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2.3.2</a:t>
            </a:r>
            <a:r>
              <a:rPr lang="en-US" dirty="0"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ลักษณะการเชื่อมต่อเพื่อการใช้งาน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-5203" y="2937623"/>
            <a:ext cx="12197203" cy="3222572"/>
            <a:chOff x="-5203" y="2664666"/>
            <a:chExt cx="12197203" cy="3222572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0" y="3207224"/>
              <a:ext cx="12192000" cy="21563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/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0" y="5363570"/>
              <a:ext cx="12192000" cy="5236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-5203" y="2664666"/>
              <a:ext cx="12192000" cy="5425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026" name="Picture 2" descr="Home Internet WiFi – Smart Home Automation – Spring, The Woodlands, Conroe  and Tomball Tex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05" y="3052897"/>
            <a:ext cx="3994075" cy="29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2105655" y="6305265"/>
            <a:ext cx="756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https://secureautomatedhome.com/wp-content/uploads/2021/08/Internet-Wifi-Devices.gif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10">
            <a:extLst>
              <a:ext uri="{FF2B5EF4-FFF2-40B4-BE49-F238E27FC236}">
                <a16:creationId xmlns:a16="http://schemas.microsoft.com/office/drawing/2014/main" id="{EE6F7829-E683-4F5E-9723-257C7FFA13C7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259378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459248"/>
            <a:ext cx="10504714" cy="2760463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การรักษาความปลอดภัยแบบเครือข่ายไร้สายจะยากกว่าการรักษาความปลอดภัยเครือข่ายแบบมีสาย เพราะเครือข่ายไร้สายไม่ปลอดภัยเท่าแบบมีสาย เครือข่ายไร้สายที่ไม่มีการควบคุมและไม่ได้รับการตรวจสอบสามารถเปิดเผยเครือข่าย หรือทรัพยากรภายในของคุณแก่บุคคลที่ไม่ได้รับอนุญาตได้ 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สิ่งที่ควรคำนึงถึงในการใช้งานเครือข่ายไร้สาย นั่นก็คือ ความปลอดภัยของข้อมูล เพราะการส่งข้อมูลแบบเครือข่ายไร้สายนั้น จะทำได้โดยการส่งผ่านทางอากาศ ซึ่งจะถูกดักจับได้ง่าย จึงต้องทำการเข้ารหัสข้อมูลที่ส่งถึงกัน แต่เดิมใช้การเข้ารหัสแบบ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WEP (Wired Equivalent Privacy)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แต่ก็ยังพบปัญหาการเข้ารหัสที่ยังไม่ปลอดภัยเท่าที่ควร จึงมีการทำมาตรฐานใหม่คือ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WAP (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Wifi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Protected Access)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ด้วยการใช้คีย์แบบชั่วคราว ยากต่อการคาดเดา และยังได้พัฒนา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WPA2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IEEE 802.11i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มีกลไกที่ซับซ้อน และปลอดภัยมากยิ่งขึ้น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ความปลอดภัยของระบบเครือข่าย</a:t>
            </a:r>
            <a:endParaRPr lang="en-US" dirty="0"/>
          </a:p>
        </p:txBody>
      </p:sp>
      <p:grpSp>
        <p:nvGrpSpPr>
          <p:cNvPr id="18" name="กลุ่ม 17"/>
          <p:cNvGrpSpPr/>
          <p:nvPr/>
        </p:nvGrpSpPr>
        <p:grpSpPr>
          <a:xfrm>
            <a:off x="4765651" y="3810806"/>
            <a:ext cx="2775284" cy="2585323"/>
            <a:chOff x="4073117" y="3794763"/>
            <a:chExt cx="2775284" cy="2585323"/>
          </a:xfrm>
        </p:grpSpPr>
        <p:sp>
          <p:nvSpPr>
            <p:cNvPr id="17" name="กล่องข้อความ 16"/>
            <p:cNvSpPr txBox="1"/>
            <p:nvPr/>
          </p:nvSpPr>
          <p:spPr>
            <a:xfrm>
              <a:off x="4073117" y="3794763"/>
              <a:ext cx="2775284" cy="258532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  <a:tint val="66000"/>
                    <a:satMod val="160000"/>
                  </a:schemeClr>
                </a:gs>
                <a:gs pos="50000">
                  <a:schemeClr val="accent4">
                    <a:lumMod val="75000"/>
                    <a:tint val="44500"/>
                    <a:satMod val="160000"/>
                  </a:schemeClr>
                </a:gs>
                <a:gs pos="100000">
                  <a:schemeClr val="accent4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effectLst>
              <a:softEdge rad="635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a:rPr>
                <a:t>101101110001101101011</a:t>
              </a:r>
            </a:p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a:rPr>
                <a:t>101101110001101101011</a:t>
              </a:r>
              <a:endParaRPr lang="th-TH" dirty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a:rPr>
                <a:t>101101110001101101011</a:t>
              </a:r>
              <a:endParaRPr lang="th-TH" dirty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a:rPr>
                <a:t>101101110001101101011</a:t>
              </a:r>
              <a:endParaRPr lang="th-TH" dirty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a:rPr>
                <a:t>101101110001101101011</a:t>
              </a:r>
              <a:endParaRPr lang="th-TH" dirty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a:rPr>
                <a:t>101101110001101101011</a:t>
              </a:r>
              <a:endParaRPr lang="th-TH" dirty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a:rPr>
                <a:t>101101110001101101011</a:t>
              </a:r>
              <a:endParaRPr lang="th-TH" dirty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a:rPr>
                <a:t>101101110001101101011</a:t>
              </a:r>
              <a:endParaRPr lang="th-TH" dirty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a:rPr>
                <a:t>101101110001101101011</a:t>
              </a:r>
              <a:endParaRPr lang="th-TH" dirty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4369105" y="3794763"/>
              <a:ext cx="1697916" cy="2143663"/>
              <a:chOff x="4820359" y="3623283"/>
              <a:chExt cx="1314635" cy="1832854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8" name="โดนัท 7"/>
              <p:cNvSpPr/>
              <p:nvPr/>
            </p:nvSpPr>
            <p:spPr>
              <a:xfrm>
                <a:off x="5021080" y="3623283"/>
                <a:ext cx="952500" cy="1192856"/>
              </a:xfrm>
              <a:prstGeom prst="donut">
                <a:avLst>
                  <a:gd name="adj" fmla="val 14902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2">
                      <a:lumMod val="2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2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สี่เหลี่ยมผืนผ้ามุมมน 3"/>
              <p:cNvSpPr/>
              <p:nvPr/>
            </p:nvSpPr>
            <p:spPr>
              <a:xfrm>
                <a:off x="4820359" y="4278348"/>
                <a:ext cx="1314635" cy="1177789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7" name="กลุ่ม 6"/>
              <p:cNvGrpSpPr/>
              <p:nvPr/>
            </p:nvGrpSpPr>
            <p:grpSpPr>
              <a:xfrm>
                <a:off x="5293891" y="4600710"/>
                <a:ext cx="367572" cy="609600"/>
                <a:chOff x="5214046" y="4495800"/>
                <a:chExt cx="571500" cy="947805"/>
              </a:xfr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6" name="แผนผังลำดับงาน: สิ้นสุด 5"/>
                <p:cNvSpPr/>
                <p:nvPr/>
              </p:nvSpPr>
              <p:spPr>
                <a:xfrm>
                  <a:off x="5369727" y="4910205"/>
                  <a:ext cx="266700" cy="533400"/>
                </a:xfrm>
                <a:prstGeom prst="flowChartTerminator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" name="วงรี 4"/>
                <p:cNvSpPr/>
                <p:nvPr/>
              </p:nvSpPr>
              <p:spPr>
                <a:xfrm>
                  <a:off x="5214046" y="4495800"/>
                  <a:ext cx="571500" cy="5334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sp>
          <p:nvSpPr>
            <p:cNvPr id="65" name="รูปแบบอิสระ 64"/>
            <p:cNvSpPr/>
            <p:nvPr/>
          </p:nvSpPr>
          <p:spPr>
            <a:xfrm rot="18223484">
              <a:off x="5966916" y="4901133"/>
              <a:ext cx="471674" cy="1259934"/>
            </a:xfrm>
            <a:custGeom>
              <a:avLst/>
              <a:gdLst>
                <a:gd name="connsiteX0" fmla="*/ 840554 w 1086483"/>
                <a:gd name="connsiteY0" fmla="*/ 2326505 h 2867728"/>
                <a:gd name="connsiteX1" fmla="*/ 548652 w 1086483"/>
                <a:gd name="connsiteY1" fmla="*/ 2031210 h 2867728"/>
                <a:gd name="connsiteX2" fmla="*/ 256750 w 1086483"/>
                <a:gd name="connsiteY2" fmla="*/ 2326505 h 2867728"/>
                <a:gd name="connsiteX3" fmla="*/ 548652 w 1086483"/>
                <a:gd name="connsiteY3" fmla="*/ 2621800 h 2867728"/>
                <a:gd name="connsiteX4" fmla="*/ 840554 w 1086483"/>
                <a:gd name="connsiteY4" fmla="*/ 2326505 h 2867728"/>
                <a:gd name="connsiteX5" fmla="*/ 1086483 w 1086483"/>
                <a:gd name="connsiteY5" fmla="*/ 2326505 h 2867728"/>
                <a:gd name="connsiteX6" fmla="*/ 548652 w 1086483"/>
                <a:gd name="connsiteY6" fmla="*/ 2867728 h 2867728"/>
                <a:gd name="connsiteX7" fmla="*/ 10821 w 1086483"/>
                <a:gd name="connsiteY7" fmla="*/ 2326505 h 2867728"/>
                <a:gd name="connsiteX8" fmla="*/ 339304 w 1086483"/>
                <a:gd name="connsiteY8" fmla="*/ 1827814 h 2867728"/>
                <a:gd name="connsiteX9" fmla="*/ 358204 w 1086483"/>
                <a:gd name="connsiteY9" fmla="*/ 1821910 h 2867728"/>
                <a:gd name="connsiteX10" fmla="*/ 346322 w 1086483"/>
                <a:gd name="connsiteY10" fmla="*/ 1761636 h 2867728"/>
                <a:gd name="connsiteX11" fmla="*/ 342126 w 1086483"/>
                <a:gd name="connsiteY11" fmla="*/ 1696105 h 2867728"/>
                <a:gd name="connsiteX12" fmla="*/ 342126 w 1086483"/>
                <a:gd name="connsiteY12" fmla="*/ 890639 h 2867728"/>
                <a:gd name="connsiteX13" fmla="*/ 106835 w 1086483"/>
                <a:gd name="connsiteY13" fmla="*/ 890639 h 2867728"/>
                <a:gd name="connsiteX14" fmla="*/ 902 w 1086483"/>
                <a:gd name="connsiteY14" fmla="*/ 802299 h 2867728"/>
                <a:gd name="connsiteX15" fmla="*/ 106835 w 1086483"/>
                <a:gd name="connsiteY15" fmla="*/ 713960 h 2867728"/>
                <a:gd name="connsiteX16" fmla="*/ 342126 w 1086483"/>
                <a:gd name="connsiteY16" fmla="*/ 713960 h 2867728"/>
                <a:gd name="connsiteX17" fmla="*/ 342126 w 1086483"/>
                <a:gd name="connsiteY17" fmla="*/ 578209 h 2867728"/>
                <a:gd name="connsiteX18" fmla="*/ 105934 w 1086483"/>
                <a:gd name="connsiteY18" fmla="*/ 578209 h 2867728"/>
                <a:gd name="connsiteX19" fmla="*/ 0 w 1086483"/>
                <a:gd name="connsiteY19" fmla="*/ 486018 h 2867728"/>
                <a:gd name="connsiteX20" fmla="*/ 105934 w 1086483"/>
                <a:gd name="connsiteY20" fmla="*/ 393827 h 2867728"/>
                <a:gd name="connsiteX21" fmla="*/ 342126 w 1086483"/>
                <a:gd name="connsiteY21" fmla="*/ 393827 h 2867728"/>
                <a:gd name="connsiteX22" fmla="*/ 342126 w 1086483"/>
                <a:gd name="connsiteY22" fmla="*/ 325184 h 2867728"/>
                <a:gd name="connsiteX23" fmla="*/ 548651 w 1086483"/>
                <a:gd name="connsiteY23" fmla="*/ 0 h 2867728"/>
                <a:gd name="connsiteX24" fmla="*/ 755175 w 1086483"/>
                <a:gd name="connsiteY24" fmla="*/ 325184 h 2867728"/>
                <a:gd name="connsiteX25" fmla="*/ 755175 w 1086483"/>
                <a:gd name="connsiteY25" fmla="*/ 541945 h 2867728"/>
                <a:gd name="connsiteX26" fmla="*/ 931020 w 1086483"/>
                <a:gd name="connsiteY26" fmla="*/ 541945 h 2867728"/>
                <a:gd name="connsiteX27" fmla="*/ 1036953 w 1086483"/>
                <a:gd name="connsiteY27" fmla="*/ 634136 h 2867728"/>
                <a:gd name="connsiteX28" fmla="*/ 931020 w 1086483"/>
                <a:gd name="connsiteY28" fmla="*/ 726327 h 2867728"/>
                <a:gd name="connsiteX29" fmla="*/ 755175 w 1086483"/>
                <a:gd name="connsiteY29" fmla="*/ 726327 h 2867728"/>
                <a:gd name="connsiteX30" fmla="*/ 755175 w 1086483"/>
                <a:gd name="connsiteY30" fmla="*/ 1696105 h 2867728"/>
                <a:gd name="connsiteX31" fmla="*/ 750980 w 1086483"/>
                <a:gd name="connsiteY31" fmla="*/ 1761636 h 2867728"/>
                <a:gd name="connsiteX32" fmla="*/ 739097 w 1086483"/>
                <a:gd name="connsiteY32" fmla="*/ 1821909 h 2867728"/>
                <a:gd name="connsiteX33" fmla="*/ 758000 w 1086483"/>
                <a:gd name="connsiteY33" fmla="*/ 1827814 h 2867728"/>
                <a:gd name="connsiteX34" fmla="*/ 1086483 w 1086483"/>
                <a:gd name="connsiteY34" fmla="*/ 2326505 h 286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86483" h="2867728">
                  <a:moveTo>
                    <a:pt x="840554" y="2326505"/>
                  </a:moveTo>
                  <a:cubicBezTo>
                    <a:pt x="840554" y="2163418"/>
                    <a:pt x="709865" y="2031210"/>
                    <a:pt x="548652" y="2031210"/>
                  </a:cubicBezTo>
                  <a:cubicBezTo>
                    <a:pt x="387439" y="2031210"/>
                    <a:pt x="256750" y="2163418"/>
                    <a:pt x="256750" y="2326505"/>
                  </a:cubicBezTo>
                  <a:cubicBezTo>
                    <a:pt x="256750" y="2489592"/>
                    <a:pt x="387439" y="2621800"/>
                    <a:pt x="548652" y="2621800"/>
                  </a:cubicBezTo>
                  <a:cubicBezTo>
                    <a:pt x="709865" y="2621800"/>
                    <a:pt x="840554" y="2489592"/>
                    <a:pt x="840554" y="2326505"/>
                  </a:cubicBezTo>
                  <a:close/>
                  <a:moveTo>
                    <a:pt x="1086483" y="2326505"/>
                  </a:moveTo>
                  <a:cubicBezTo>
                    <a:pt x="1086483" y="2625414"/>
                    <a:pt x="845688" y="2867728"/>
                    <a:pt x="548652" y="2867728"/>
                  </a:cubicBezTo>
                  <a:cubicBezTo>
                    <a:pt x="251616" y="2867728"/>
                    <a:pt x="10821" y="2625414"/>
                    <a:pt x="10821" y="2326505"/>
                  </a:cubicBezTo>
                  <a:cubicBezTo>
                    <a:pt x="10821" y="2102324"/>
                    <a:pt x="146268" y="1909976"/>
                    <a:pt x="339304" y="1827814"/>
                  </a:cubicBezTo>
                  <a:lnTo>
                    <a:pt x="358204" y="1821910"/>
                  </a:lnTo>
                  <a:lnTo>
                    <a:pt x="346322" y="1761636"/>
                  </a:lnTo>
                  <a:cubicBezTo>
                    <a:pt x="343571" y="1740469"/>
                    <a:pt x="342126" y="1718552"/>
                    <a:pt x="342126" y="1696105"/>
                  </a:cubicBezTo>
                  <a:lnTo>
                    <a:pt x="342126" y="890639"/>
                  </a:lnTo>
                  <a:lnTo>
                    <a:pt x="106835" y="890639"/>
                  </a:lnTo>
                  <a:cubicBezTo>
                    <a:pt x="48336" y="890639"/>
                    <a:pt x="902" y="851090"/>
                    <a:pt x="902" y="802299"/>
                  </a:cubicBezTo>
                  <a:cubicBezTo>
                    <a:pt x="902" y="753508"/>
                    <a:pt x="48336" y="713960"/>
                    <a:pt x="106835" y="713960"/>
                  </a:cubicBezTo>
                  <a:lnTo>
                    <a:pt x="342126" y="713960"/>
                  </a:lnTo>
                  <a:lnTo>
                    <a:pt x="342126" y="578209"/>
                  </a:lnTo>
                  <a:lnTo>
                    <a:pt x="105934" y="578209"/>
                  </a:lnTo>
                  <a:cubicBezTo>
                    <a:pt x="47434" y="578209"/>
                    <a:pt x="0" y="536937"/>
                    <a:pt x="0" y="486018"/>
                  </a:cubicBezTo>
                  <a:cubicBezTo>
                    <a:pt x="0" y="435100"/>
                    <a:pt x="47434" y="393827"/>
                    <a:pt x="105934" y="393827"/>
                  </a:cubicBezTo>
                  <a:lnTo>
                    <a:pt x="342126" y="393827"/>
                  </a:lnTo>
                  <a:lnTo>
                    <a:pt x="342126" y="325184"/>
                  </a:lnTo>
                  <a:cubicBezTo>
                    <a:pt x="342126" y="145608"/>
                    <a:pt x="434584" y="0"/>
                    <a:pt x="548651" y="0"/>
                  </a:cubicBezTo>
                  <a:cubicBezTo>
                    <a:pt x="662717" y="0"/>
                    <a:pt x="755175" y="145608"/>
                    <a:pt x="755175" y="325184"/>
                  </a:cubicBezTo>
                  <a:lnTo>
                    <a:pt x="755175" y="541945"/>
                  </a:lnTo>
                  <a:lnTo>
                    <a:pt x="931020" y="541945"/>
                  </a:lnTo>
                  <a:cubicBezTo>
                    <a:pt x="989519" y="541945"/>
                    <a:pt x="1036953" y="583218"/>
                    <a:pt x="1036953" y="634136"/>
                  </a:cubicBezTo>
                  <a:cubicBezTo>
                    <a:pt x="1036953" y="685055"/>
                    <a:pt x="989519" y="726327"/>
                    <a:pt x="931020" y="726327"/>
                  </a:cubicBezTo>
                  <a:lnTo>
                    <a:pt x="755175" y="726327"/>
                  </a:lnTo>
                  <a:lnTo>
                    <a:pt x="755175" y="1696105"/>
                  </a:lnTo>
                  <a:cubicBezTo>
                    <a:pt x="755175" y="1718552"/>
                    <a:pt x="753731" y="1740469"/>
                    <a:pt x="750980" y="1761636"/>
                  </a:cubicBezTo>
                  <a:lnTo>
                    <a:pt x="739097" y="1821909"/>
                  </a:lnTo>
                  <a:lnTo>
                    <a:pt x="758000" y="1827814"/>
                  </a:lnTo>
                  <a:cubicBezTo>
                    <a:pt x="951036" y="1909976"/>
                    <a:pt x="1086483" y="2102324"/>
                    <a:pt x="1086483" y="23265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" name="กล่องข้อความ 10">
            <a:extLst>
              <a:ext uri="{FF2B5EF4-FFF2-40B4-BE49-F238E27FC236}">
                <a16:creationId xmlns:a16="http://schemas.microsoft.com/office/drawing/2014/main" id="{0B245AB3-56F8-4B2A-987E-2450AD6B589B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774112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459248"/>
            <a:ext cx="10504714" cy="276046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ไฟร์วอลล์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ซอฟต์แวร์หรือฮาร์ดแวร์ในระบบเครือข่าย ซอฟต์แวร์หรือฮาร์ดแวร์ในระบบเครือข่าย หน้าที่ของ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ไฟร์วอลล์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คือเป็นตัวกรองข้อมูลสื่อสาร โดยการกำหนดกฎและระเบียบมาบังคับใช้โดยเฉพาะเรื่องของการดูแลระบบเครือข่าย โดยความผิดพลาดของการปรับแต่งอาจส่งผลทำให้ไฟล์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วอลล์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มีช่องโหว่ และนำไปสู่สาเหตุของการโจรกรรมข้อมูลคอมพิวเตอร์ได้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ความปลอดภัยของระบบเครือข่าย</a:t>
            </a:r>
            <a:endParaRPr lang="en-US" dirty="0"/>
          </a:p>
        </p:txBody>
      </p:sp>
      <p:pic>
        <p:nvPicPr>
          <p:cNvPr id="3078" name="Picture 6" descr="Firewall | 584339sumit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46" y="3234423"/>
            <a:ext cx="5237585" cy="280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กล่องข้อความ 10"/>
          <p:cNvSpPr txBox="1"/>
          <p:nvPr/>
        </p:nvSpPr>
        <p:spPr>
          <a:xfrm>
            <a:off x="2996461" y="6336781"/>
            <a:ext cx="6363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https://584339sumittra.files.wordpress.com/2015/06/what-is-a-firewall-post.jpg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10">
            <a:extLst>
              <a:ext uri="{FF2B5EF4-FFF2-40B4-BE49-F238E27FC236}">
                <a16:creationId xmlns:a16="http://schemas.microsoft.com/office/drawing/2014/main" id="{B21FAD91-85A1-43E0-9870-7DF23ED63CBA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803726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040" y="1417242"/>
            <a:ext cx="3525021" cy="4877533"/>
          </a:xfrm>
          <a:prstGeom prst="roundRect">
            <a:avLst>
              <a:gd name="adj" fmla="val 8536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 :: หลักการทำงานของ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ไฟร์วอลล์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::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ไฟร์วอลล์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จะคอยตรวจสอบข้อมูลต่างๆ ระหว่างเครือข่าย หรือ ระหว่างเครื่องคอมพิวเตอร์ต่างๆ ซึ่งคอยป้องกันการโจมตี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สแปม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และผู้บุกรุก ต่างๆ ที่ไม่หวังดีต่อระบบ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ไฟร์วอลล์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จะเปรียบเสมือนยามเฝ้าประตู ที่คอยตรวจสอบผู้เข้าออกต่างๆ ในสถานที่นั้นๆ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ความปลอดภัยของระบบเครือข่าย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7028" y="1417242"/>
            <a:ext cx="3497726" cy="4877533"/>
          </a:xfrm>
          <a:prstGeom prst="roundRect">
            <a:avLst>
              <a:gd name="adj" fmla="val 7302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:: สิทธิในการเข้าถึงข้อมูล ::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ไฟร์วอลล์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ในองค์กรต่างๆ นั้นได้มีการตั้งสิทธ์ ในการตรวจสอบและกลั่นกรองข้อมูล หลักๆ 2 ประเภท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การตรวจสอบข้อมูลจาก อินเทอร์เน็ต ซึ่งนับเป็นเขตที่เชื่อถือไม่ได้ ต้องมีการตรวจสอบและกลั่นกรองอย่างถี่ถ้วน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การตรวจสอบข้อมูลจาก อินเทอร์เน็ต ซึ่งนับเป็นเขตที่เชื่อถือได้ การตรวจสอบข้อมูลระหว่างเครื่องคอมพิวเตอร์ในอินทราเน็ตนั้น ก็จะเบาบาง และ ค่อนข้างหละหลวม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เมื่อปิด firewall เสี่ยงอันตรายต่อการถูกโจมตีทางคอมพิวเตอร์หรือ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88" y="4612944"/>
            <a:ext cx="3070746" cy="153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กล่องข้อความ 11"/>
          <p:cNvSpPr txBox="1"/>
          <p:nvPr/>
        </p:nvSpPr>
        <p:spPr>
          <a:xfrm>
            <a:off x="3887661" y="6344950"/>
            <a:ext cx="510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https://quickserv.co.th/products/update/20190422-050458-solution.jpg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10">
            <a:extLst>
              <a:ext uri="{FF2B5EF4-FFF2-40B4-BE49-F238E27FC236}">
                <a16:creationId xmlns:a16="http://schemas.microsoft.com/office/drawing/2014/main" id="{38231424-03FF-4612-B6A5-41B3805D0828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830409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ความปลอดภัยของระบบเครือข่าย</a:t>
            </a:r>
            <a:endParaRPr lang="en-US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714811" y="1367067"/>
            <a:ext cx="8015135" cy="474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ไฟร์วอลล์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ที่เป็นฟรี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แวร์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ที่นิยมบนไมโครซอฟท์วินโดวส์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การแจ้งเตือนป๊อปอัปของไฟร์วอลล์จะไม่หายไป (Windows 1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1" y="1992573"/>
            <a:ext cx="501967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1218427" y="5882185"/>
            <a:ext cx="4012441" cy="461665"/>
          </a:xfrm>
          <a:prstGeom prst="rect">
            <a:avLst/>
          </a:prstGeom>
          <a:noFill/>
          <a:ln>
            <a:solidFill>
              <a:srgbClr val="FBBC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 Firewall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8" name="Picture 4" descr="ZoneAlarm Free Antivirus + Firewall (โปรแกรม ZoneAlarm ป้องกันไวรัส Free  เสริมด้วย Firewall) 15.8 ดาวน์โหลดโปรแกรมฟร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67" y="1992573"/>
            <a:ext cx="5553809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กล่องข้อความ 12"/>
          <p:cNvSpPr txBox="1"/>
          <p:nvPr/>
        </p:nvSpPr>
        <p:spPr>
          <a:xfrm>
            <a:off x="6855450" y="5882185"/>
            <a:ext cx="4012441" cy="461665"/>
          </a:xfrm>
          <a:prstGeom prst="rect">
            <a:avLst/>
          </a:prstGeom>
          <a:noFill/>
          <a:ln>
            <a:solidFill>
              <a:srgbClr val="FBBC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ZoneAlarm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10">
            <a:extLst>
              <a:ext uri="{FF2B5EF4-FFF2-40B4-BE49-F238E27FC236}">
                <a16:creationId xmlns:a16="http://schemas.microsoft.com/office/drawing/2014/main" id="{CA8701A5-E211-454F-99F6-6D54E4115700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109799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459249"/>
            <a:ext cx="11276950" cy="204257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อินเทอร์เน็ต คือ แหล่งรวบรวมข้อมูลมากมายมหาศาล ที่มีทั้งข้อความ เสียง รูปภาพ วิดีโอต่าง ๆ เข้าไว้ด้วยกัน และยังเป็นช่องทางในการติดต่อและสื่อสารข้อมูลต่าง ๆ ได้อย่างรวดเร็ว อินเทอร์เน็ตไม่ใช่เจ้าของของสิ่งเหล่านี้ แต่เป็นเพียง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สำหรับการเชื่อมต่อเครื่องคอมพิวเตอร์ให้สามารถเข้าถึงข้อมูลโดยสายสัญญาณ เพื่อส่งต่อข้อมูลประเภทต่าง ๆ     ให้ถึงปลายทางได้ การบริการแบบนี้มีค่าใช้จ่ายจึงมีการคิดค่าบริการจากผู้ให้บริการอินเทอร์เน็ตหรือ เรียกสั้น ๆ 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ISP (Internet Service Provider)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ตามการใช้งานของผู้ใช้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อินเทอร์เน็ต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กลุ่ม 87"/>
          <p:cNvGrpSpPr/>
          <p:nvPr/>
        </p:nvGrpSpPr>
        <p:grpSpPr>
          <a:xfrm>
            <a:off x="1084349" y="3193013"/>
            <a:ext cx="10328940" cy="2960914"/>
            <a:chOff x="1207543" y="3254797"/>
            <a:chExt cx="10328940" cy="2960914"/>
          </a:xfrm>
        </p:grpSpPr>
        <p:sp>
          <p:nvSpPr>
            <p:cNvPr id="11" name="กล่องข้อความ 10"/>
            <p:cNvSpPr txBox="1"/>
            <p:nvPr/>
          </p:nvSpPr>
          <p:spPr>
            <a:xfrm>
              <a:off x="5178081" y="4377334"/>
              <a:ext cx="3160295" cy="1200329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INTERNET</a:t>
              </a:r>
              <a:endParaRPr lang="th-TH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5" name="กลุ่ม 14"/>
            <p:cNvGrpSpPr/>
            <p:nvPr/>
          </p:nvGrpSpPr>
          <p:grpSpPr>
            <a:xfrm>
              <a:off x="1207543" y="3671222"/>
              <a:ext cx="1207118" cy="1961092"/>
              <a:chOff x="3381375" y="3403600"/>
              <a:chExt cx="1416050" cy="2037442"/>
            </a:xfrm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effectLst>
              <a:reflection blurRad="6350" stA="50000" endA="300" endPos="55000" dir="5400000" sy="-100000" algn="bl" rotWithShape="0"/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16" name="สี่เหลี่ยมผืนผ้ามุมมน 15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" name="วงรี 18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" name="มนมุมสี่เหลี่ยมผืนผ้าด้านเดียวกัน 19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" name="รูปห้าเหลี่ยม 11"/>
            <p:cNvSpPr/>
            <p:nvPr/>
          </p:nvSpPr>
          <p:spPr>
            <a:xfrm>
              <a:off x="3246910" y="4534389"/>
              <a:ext cx="1386568" cy="834117"/>
            </a:xfrm>
            <a:prstGeom prst="homePlate">
              <a:avLst/>
            </a:prstGeom>
            <a:gradFill flip="none" rotWithShape="1">
              <a:gsLst>
                <a:gs pos="0">
                  <a:srgbClr val="9F1F7D">
                    <a:shade val="30000"/>
                    <a:satMod val="115000"/>
                  </a:srgbClr>
                </a:gs>
                <a:gs pos="50000">
                  <a:srgbClr val="9F1F7D">
                    <a:shade val="67500"/>
                    <a:satMod val="115000"/>
                  </a:srgbClr>
                </a:gs>
                <a:gs pos="100000">
                  <a:srgbClr val="9F1F7D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ISP</a:t>
              </a:r>
              <a:endParaRPr lang="th-TH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87" name="กลุ่ม 86"/>
            <p:cNvGrpSpPr/>
            <p:nvPr/>
          </p:nvGrpSpPr>
          <p:grpSpPr>
            <a:xfrm>
              <a:off x="8481144" y="3254797"/>
              <a:ext cx="3055339" cy="2960914"/>
              <a:chOff x="8481144" y="3254797"/>
              <a:chExt cx="3055339" cy="2960914"/>
            </a:xfrm>
          </p:grpSpPr>
          <p:sp>
            <p:nvSpPr>
              <p:cNvPr id="64" name="วงรี 63"/>
              <p:cNvSpPr/>
              <p:nvPr/>
            </p:nvSpPr>
            <p:spPr>
              <a:xfrm>
                <a:off x="8481144" y="3254797"/>
                <a:ext cx="3055339" cy="296091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1" name="กลุ่ม 20"/>
              <p:cNvGrpSpPr/>
              <p:nvPr/>
            </p:nvGrpSpPr>
            <p:grpSpPr>
              <a:xfrm>
                <a:off x="8974264" y="3867345"/>
                <a:ext cx="1135582" cy="901700"/>
                <a:chOff x="9666514" y="4350169"/>
                <a:chExt cx="1562960" cy="1044664"/>
              </a:xfrm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</p:grpSpPr>
            <p:sp>
              <p:nvSpPr>
                <p:cNvPr id="13" name="สี่เหลี่ยมผืนผ้ามุมมน 12"/>
                <p:cNvSpPr/>
                <p:nvPr/>
              </p:nvSpPr>
              <p:spPr>
                <a:xfrm>
                  <a:off x="9666514" y="4350169"/>
                  <a:ext cx="1562960" cy="1044664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" name="สามเหลี่ยมหน้าจั่ว 13"/>
                <p:cNvSpPr/>
                <p:nvPr/>
              </p:nvSpPr>
              <p:spPr>
                <a:xfrm rot="5400000">
                  <a:off x="10221698" y="4557511"/>
                  <a:ext cx="641684" cy="6118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" name="กลุ่ม 23"/>
              <p:cNvGrpSpPr/>
              <p:nvPr/>
            </p:nvGrpSpPr>
            <p:grpSpPr>
              <a:xfrm rot="304260">
                <a:off x="10044867" y="3888131"/>
                <a:ext cx="958146" cy="918428"/>
                <a:chOff x="9859019" y="4572419"/>
                <a:chExt cx="1069665" cy="1025324"/>
              </a:xfrm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</p:grpSpPr>
            <p:sp>
              <p:nvSpPr>
                <p:cNvPr id="23" name="สี่เหลี่ยมผืนผ้ามุมมน 22"/>
                <p:cNvSpPr/>
                <p:nvPr/>
              </p:nvSpPr>
              <p:spPr>
                <a:xfrm>
                  <a:off x="9859019" y="4572419"/>
                  <a:ext cx="825023" cy="991690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" name="กล่องข้อความ 21"/>
                <p:cNvSpPr txBox="1"/>
                <p:nvPr/>
              </p:nvSpPr>
              <p:spPr>
                <a:xfrm>
                  <a:off x="10090484" y="4738746"/>
                  <a:ext cx="838200" cy="85899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>
                      <a:solidFill>
                        <a:schemeClr val="bg1"/>
                      </a:solidFill>
                    </a:rPr>
                    <a:t>f</a:t>
                  </a:r>
                  <a:endParaRPr lang="th-TH" sz="4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กลุ่ม 30"/>
              <p:cNvGrpSpPr/>
              <p:nvPr/>
            </p:nvGrpSpPr>
            <p:grpSpPr>
              <a:xfrm rot="21346909">
                <a:off x="10082104" y="4891453"/>
                <a:ext cx="628660" cy="830666"/>
                <a:chOff x="7689609" y="4794667"/>
                <a:chExt cx="1377042" cy="1819525"/>
              </a:xfrm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</p:grpSpPr>
            <p:sp>
              <p:nvSpPr>
                <p:cNvPr id="30" name="รูปแบบอิสระ 29"/>
                <p:cNvSpPr/>
                <p:nvPr/>
              </p:nvSpPr>
              <p:spPr>
                <a:xfrm>
                  <a:off x="7689609" y="4794667"/>
                  <a:ext cx="1377042" cy="1654258"/>
                </a:xfrm>
                <a:custGeom>
                  <a:avLst/>
                  <a:gdLst>
                    <a:gd name="connsiteX0" fmla="*/ 703473 w 1377042"/>
                    <a:gd name="connsiteY0" fmla="*/ 121641 h 1654258"/>
                    <a:gd name="connsiteX1" fmla="*/ 268161 w 1377042"/>
                    <a:gd name="connsiteY1" fmla="*/ 542601 h 1654258"/>
                    <a:gd name="connsiteX2" fmla="*/ 274162 w 1377042"/>
                    <a:gd name="connsiteY2" fmla="*/ 600165 h 1654258"/>
                    <a:gd name="connsiteX3" fmla="*/ 1132784 w 1377042"/>
                    <a:gd name="connsiteY3" fmla="*/ 600165 h 1654258"/>
                    <a:gd name="connsiteX4" fmla="*/ 1138785 w 1377042"/>
                    <a:gd name="connsiteY4" fmla="*/ 542601 h 1654258"/>
                    <a:gd name="connsiteX5" fmla="*/ 703473 w 1377042"/>
                    <a:gd name="connsiteY5" fmla="*/ 121641 h 1654258"/>
                    <a:gd name="connsiteX6" fmla="*/ 703474 w 1377042"/>
                    <a:gd name="connsiteY6" fmla="*/ 0 h 1654258"/>
                    <a:gd name="connsiteX7" fmla="*/ 1260427 w 1377042"/>
                    <a:gd name="connsiteY7" fmla="*/ 542601 h 1654258"/>
                    <a:gd name="connsiteX8" fmla="*/ 1254471 w 1377042"/>
                    <a:gd name="connsiteY8" fmla="*/ 600165 h 1654258"/>
                    <a:gd name="connsiteX9" fmla="*/ 1377042 w 1377042"/>
                    <a:gd name="connsiteY9" fmla="*/ 600165 h 1654258"/>
                    <a:gd name="connsiteX10" fmla="*/ 1282079 w 1377042"/>
                    <a:gd name="connsiteY10" fmla="*/ 1363347 h 1654258"/>
                    <a:gd name="connsiteX11" fmla="*/ 1282079 w 1377042"/>
                    <a:gd name="connsiteY11" fmla="*/ 1530795 h 1654258"/>
                    <a:gd name="connsiteX12" fmla="*/ 1272377 w 1377042"/>
                    <a:gd name="connsiteY12" fmla="*/ 1578853 h 1654258"/>
                    <a:gd name="connsiteX13" fmla="*/ 1251390 w 1377042"/>
                    <a:gd name="connsiteY13" fmla="*/ 1609980 h 1654258"/>
                    <a:gd name="connsiteX14" fmla="*/ 1249873 w 1377042"/>
                    <a:gd name="connsiteY14" fmla="*/ 1622174 h 1654258"/>
                    <a:gd name="connsiteX15" fmla="*/ 1239870 w 1377042"/>
                    <a:gd name="connsiteY15" fmla="*/ 1622174 h 1654258"/>
                    <a:gd name="connsiteX16" fmla="*/ 1206673 w 1377042"/>
                    <a:gd name="connsiteY16" fmla="*/ 1644556 h 1654258"/>
                    <a:gd name="connsiteX17" fmla="*/ 1158616 w 1377042"/>
                    <a:gd name="connsiteY17" fmla="*/ 1654258 h 1654258"/>
                    <a:gd name="connsiteX18" fmla="*/ 218426 w 1377042"/>
                    <a:gd name="connsiteY18" fmla="*/ 1654258 h 1654258"/>
                    <a:gd name="connsiteX19" fmla="*/ 170369 w 1377042"/>
                    <a:gd name="connsiteY19" fmla="*/ 1644556 h 1654258"/>
                    <a:gd name="connsiteX20" fmla="*/ 137172 w 1377042"/>
                    <a:gd name="connsiteY20" fmla="*/ 1622174 h 1654258"/>
                    <a:gd name="connsiteX21" fmla="*/ 127169 w 1377042"/>
                    <a:gd name="connsiteY21" fmla="*/ 1622174 h 1654258"/>
                    <a:gd name="connsiteX22" fmla="*/ 125652 w 1377042"/>
                    <a:gd name="connsiteY22" fmla="*/ 1609980 h 1654258"/>
                    <a:gd name="connsiteX23" fmla="*/ 104666 w 1377042"/>
                    <a:gd name="connsiteY23" fmla="*/ 1578853 h 1654258"/>
                    <a:gd name="connsiteX24" fmla="*/ 94963 w 1377042"/>
                    <a:gd name="connsiteY24" fmla="*/ 1530795 h 1654258"/>
                    <a:gd name="connsiteX25" fmla="*/ 94963 w 1377042"/>
                    <a:gd name="connsiteY25" fmla="*/ 1363347 h 1654258"/>
                    <a:gd name="connsiteX26" fmla="*/ 0 w 1377042"/>
                    <a:gd name="connsiteY26" fmla="*/ 600165 h 1654258"/>
                    <a:gd name="connsiteX27" fmla="*/ 152478 w 1377042"/>
                    <a:gd name="connsiteY27" fmla="*/ 600165 h 1654258"/>
                    <a:gd name="connsiteX28" fmla="*/ 146521 w 1377042"/>
                    <a:gd name="connsiteY28" fmla="*/ 542601 h 1654258"/>
                    <a:gd name="connsiteX29" fmla="*/ 703474 w 1377042"/>
                    <a:gd name="connsiteY29" fmla="*/ 0 h 165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77042" h="1654258">
                      <a:moveTo>
                        <a:pt x="703473" y="121641"/>
                      </a:moveTo>
                      <a:cubicBezTo>
                        <a:pt x="463057" y="121641"/>
                        <a:pt x="268161" y="310111"/>
                        <a:pt x="268161" y="542601"/>
                      </a:cubicBezTo>
                      <a:lnTo>
                        <a:pt x="274162" y="600165"/>
                      </a:lnTo>
                      <a:lnTo>
                        <a:pt x="1132784" y="600165"/>
                      </a:lnTo>
                      <a:lnTo>
                        <a:pt x="1138785" y="542601"/>
                      </a:lnTo>
                      <a:cubicBezTo>
                        <a:pt x="1138785" y="310111"/>
                        <a:pt x="943889" y="121641"/>
                        <a:pt x="703473" y="121641"/>
                      </a:cubicBezTo>
                      <a:close/>
                      <a:moveTo>
                        <a:pt x="703474" y="0"/>
                      </a:moveTo>
                      <a:cubicBezTo>
                        <a:pt x="1011071" y="0"/>
                        <a:pt x="1260427" y="242931"/>
                        <a:pt x="1260427" y="542601"/>
                      </a:cubicBezTo>
                      <a:lnTo>
                        <a:pt x="1254471" y="600165"/>
                      </a:lnTo>
                      <a:lnTo>
                        <a:pt x="1377042" y="600165"/>
                      </a:lnTo>
                      <a:lnTo>
                        <a:pt x="1282079" y="1363347"/>
                      </a:lnTo>
                      <a:lnTo>
                        <a:pt x="1282079" y="1530795"/>
                      </a:lnTo>
                      <a:cubicBezTo>
                        <a:pt x="1282079" y="1547842"/>
                        <a:pt x="1278624" y="1564082"/>
                        <a:pt x="1272377" y="1578853"/>
                      </a:cubicBezTo>
                      <a:lnTo>
                        <a:pt x="1251390" y="1609980"/>
                      </a:lnTo>
                      <a:lnTo>
                        <a:pt x="1249873" y="1622174"/>
                      </a:lnTo>
                      <a:lnTo>
                        <a:pt x="1239870" y="1622174"/>
                      </a:lnTo>
                      <a:lnTo>
                        <a:pt x="1206673" y="1644556"/>
                      </a:lnTo>
                      <a:cubicBezTo>
                        <a:pt x="1191903" y="1650804"/>
                        <a:pt x="1175663" y="1654258"/>
                        <a:pt x="1158616" y="1654258"/>
                      </a:cubicBezTo>
                      <a:lnTo>
                        <a:pt x="218426" y="1654258"/>
                      </a:lnTo>
                      <a:cubicBezTo>
                        <a:pt x="201380" y="1654258"/>
                        <a:pt x="185140" y="1650804"/>
                        <a:pt x="170369" y="1644556"/>
                      </a:cubicBezTo>
                      <a:lnTo>
                        <a:pt x="137172" y="1622174"/>
                      </a:lnTo>
                      <a:lnTo>
                        <a:pt x="127169" y="1622174"/>
                      </a:lnTo>
                      <a:lnTo>
                        <a:pt x="125652" y="1609980"/>
                      </a:lnTo>
                      <a:lnTo>
                        <a:pt x="104666" y="1578853"/>
                      </a:lnTo>
                      <a:cubicBezTo>
                        <a:pt x="98418" y="1564082"/>
                        <a:pt x="94963" y="1547842"/>
                        <a:pt x="94963" y="1530795"/>
                      </a:cubicBezTo>
                      <a:lnTo>
                        <a:pt x="94963" y="1363347"/>
                      </a:lnTo>
                      <a:lnTo>
                        <a:pt x="0" y="600165"/>
                      </a:lnTo>
                      <a:lnTo>
                        <a:pt x="152478" y="600165"/>
                      </a:lnTo>
                      <a:lnTo>
                        <a:pt x="146521" y="542601"/>
                      </a:lnTo>
                      <a:cubicBezTo>
                        <a:pt x="146521" y="242931"/>
                        <a:pt x="395877" y="0"/>
                        <a:pt x="703474" y="0"/>
                      </a:cubicBezTo>
                      <a:close/>
                    </a:path>
                  </a:pathLst>
                </a:custGeom>
                <a:solidFill>
                  <a:srgbClr val="D65B3A"/>
                </a:solidFill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กล่องข้อความ 28"/>
                <p:cNvSpPr txBox="1"/>
                <p:nvPr/>
              </p:nvSpPr>
              <p:spPr>
                <a:xfrm>
                  <a:off x="8042850" y="5333277"/>
                  <a:ext cx="670559" cy="128091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S</a:t>
                  </a:r>
                  <a:endParaRPr lang="th-TH" sz="8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grpSp>
            <p:nvGrpSpPr>
              <p:cNvPr id="86" name="กลุ่ม 85"/>
              <p:cNvGrpSpPr/>
              <p:nvPr/>
            </p:nvGrpSpPr>
            <p:grpSpPr>
              <a:xfrm>
                <a:off x="9299661" y="4862846"/>
                <a:ext cx="923417" cy="660334"/>
                <a:chOff x="5049436" y="5368506"/>
                <a:chExt cx="1846833" cy="1351802"/>
              </a:xfrm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</p:grpSpPr>
            <p:sp>
              <p:nvSpPr>
                <p:cNvPr id="41" name="รูปแบบอิสระ 40"/>
                <p:cNvSpPr/>
                <p:nvPr/>
              </p:nvSpPr>
              <p:spPr>
                <a:xfrm flipV="1">
                  <a:off x="5049436" y="5368506"/>
                  <a:ext cx="1846833" cy="1351802"/>
                </a:xfrm>
                <a:custGeom>
                  <a:avLst/>
                  <a:gdLst>
                    <a:gd name="connsiteX0" fmla="*/ 369366 w 1846833"/>
                    <a:gd name="connsiteY0" fmla="*/ 1351802 h 1351802"/>
                    <a:gd name="connsiteX1" fmla="*/ 594807 w 1846833"/>
                    <a:gd name="connsiteY1" fmla="*/ 1351802 h 1351802"/>
                    <a:gd name="connsiteX2" fmla="*/ 906588 w 1846833"/>
                    <a:gd name="connsiteY2" fmla="*/ 1028677 h 1351802"/>
                    <a:gd name="connsiteX3" fmla="*/ 1218368 w 1846833"/>
                    <a:gd name="connsiteY3" fmla="*/ 1351802 h 1351802"/>
                    <a:gd name="connsiteX4" fmla="*/ 1477467 w 1846833"/>
                    <a:gd name="connsiteY4" fmla="*/ 1351802 h 1351802"/>
                    <a:gd name="connsiteX5" fmla="*/ 1846833 w 1846833"/>
                    <a:gd name="connsiteY5" fmla="*/ 908227 h 1351802"/>
                    <a:gd name="connsiteX6" fmla="*/ 1477467 w 1846833"/>
                    <a:gd name="connsiteY6" fmla="*/ 464653 h 1351802"/>
                    <a:gd name="connsiteX7" fmla="*/ 1475347 w 1846833"/>
                    <a:gd name="connsiteY7" fmla="*/ 464653 h 1351802"/>
                    <a:gd name="connsiteX8" fmla="*/ 922577 w 1846833"/>
                    <a:gd name="connsiteY8" fmla="*/ 0 h 1351802"/>
                    <a:gd name="connsiteX9" fmla="*/ 369807 w 1846833"/>
                    <a:gd name="connsiteY9" fmla="*/ 464653 h 1351802"/>
                    <a:gd name="connsiteX10" fmla="*/ 369366 w 1846833"/>
                    <a:gd name="connsiteY10" fmla="*/ 464653 h 1351802"/>
                    <a:gd name="connsiteX11" fmla="*/ 0 w 1846833"/>
                    <a:gd name="connsiteY11" fmla="*/ 908227 h 1351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6833" h="1351802">
                      <a:moveTo>
                        <a:pt x="369366" y="1351802"/>
                      </a:moveTo>
                      <a:lnTo>
                        <a:pt x="594807" y="1351802"/>
                      </a:lnTo>
                      <a:lnTo>
                        <a:pt x="906588" y="1028677"/>
                      </a:lnTo>
                      <a:lnTo>
                        <a:pt x="1218368" y="1351802"/>
                      </a:lnTo>
                      <a:lnTo>
                        <a:pt x="1477467" y="1351802"/>
                      </a:lnTo>
                      <a:lnTo>
                        <a:pt x="1846833" y="908227"/>
                      </a:lnTo>
                      <a:lnTo>
                        <a:pt x="1477467" y="464653"/>
                      </a:lnTo>
                      <a:lnTo>
                        <a:pt x="1475347" y="464653"/>
                      </a:lnTo>
                      <a:lnTo>
                        <a:pt x="922577" y="0"/>
                      </a:lnTo>
                      <a:lnTo>
                        <a:pt x="369807" y="464653"/>
                      </a:lnTo>
                      <a:lnTo>
                        <a:pt x="369366" y="464653"/>
                      </a:lnTo>
                      <a:lnTo>
                        <a:pt x="0" y="908227"/>
                      </a:lnTo>
                      <a:close/>
                    </a:path>
                  </a:pathLst>
                </a:custGeom>
                <a:gradFill flip="none" rotWithShape="1">
                  <a:gsLst>
                    <a:gs pos="78000">
                      <a:srgbClr val="DA8C36"/>
                    </a:gs>
                    <a:gs pos="27000">
                      <a:schemeClr val="accent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cxnSp>
              <p:nvCxnSpPr>
                <p:cNvPr id="70" name="ตัวเชื่อมต่อตรง 69"/>
                <p:cNvCxnSpPr/>
                <p:nvPr/>
              </p:nvCxnSpPr>
              <p:spPr>
                <a:xfrm>
                  <a:off x="5445457" y="5480349"/>
                  <a:ext cx="527396" cy="548492"/>
                </a:xfrm>
                <a:prstGeom prst="line">
                  <a:avLst/>
                </a:prstGeom>
                <a:ln w="28575"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ตัวเชื่อมต่อตรง 71"/>
                <p:cNvCxnSpPr/>
                <p:nvPr/>
              </p:nvCxnSpPr>
              <p:spPr>
                <a:xfrm flipV="1">
                  <a:off x="5976481" y="5480350"/>
                  <a:ext cx="511318" cy="563019"/>
                </a:xfrm>
                <a:prstGeom prst="line">
                  <a:avLst/>
                </a:prstGeom>
                <a:ln w="28575"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flipH="1">
                  <a:off x="5960403" y="6028841"/>
                  <a:ext cx="840" cy="691467"/>
                </a:xfrm>
                <a:prstGeom prst="line">
                  <a:avLst/>
                </a:prstGeom>
                <a:ln w="19050"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กล่องข้อความ 82"/>
                <p:cNvSpPr txBox="1"/>
                <p:nvPr/>
              </p:nvSpPr>
              <p:spPr>
                <a:xfrm>
                  <a:off x="5445035" y="5480349"/>
                  <a:ext cx="1109887" cy="65862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Laz</a:t>
                  </a:r>
                  <a:endParaRPr lang="th-TH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</p:grpSp>
      </p:grpSp>
      <p:sp>
        <p:nvSpPr>
          <p:cNvPr id="32" name="กล่องข้อความ 10">
            <a:extLst>
              <a:ext uri="{FF2B5EF4-FFF2-40B4-BE49-F238E27FC236}">
                <a16:creationId xmlns:a16="http://schemas.microsoft.com/office/drawing/2014/main" id="{B5E6973C-F136-4D85-9444-C04C46F5F0B7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24673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46909"/>
            <a:ext cx="11315700" cy="2383926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ระบบเครือข่ายคอมพิวเตอร์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network) 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ระบบที่มีคอมพิวเตอร์อย่างน้อยสองเครื่องเชื่อมต่อกันโดยใช้สื่อกลาง และสามารถสื่อสารข้อมูลกันได้อย่างมีประสิทธิภาพ ซึ่งทำให้ผู้ใช้คอมพิวเตอร์แต่ละเครื่องสามารถแลกเปลี่ยนข้อมูลซึ่งกันและกันได้  นอกจากนี้ยังสามารถใช้ทรัพยากรที่มีอยู่ในเครือข่ายร่วมกันได้ เช่น เครื่องพิมพ์ สแกนเนอร์ ฮาร์ดดิสก์ เป็นต้น  การใช้ทรัพยากรเหล่านี้ผ่านเครือข่ายคอมพิวเตอร์ ช่วยให้ประหยัดค่าใช้จ่าย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ได้มาก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 เมื่อมีการเชื่อมต่อกับเครือข่ายอื่นๆ ที่อยู่ห่างไกล เช่น ระบบอินเตอร์เน็ต ซึ่งเป็นเครือข่ายที่เชื่อมต่อคอมพิวเตอร์ทั่วโลกก็ทำให้สามารถแลกเปลี่ยนข้อมูล ข่าวสาร ได้กับคนทั่วโลก โดยใช้แอพพลิเคชั่น เช่น เว็บ อี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เมลล์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เป็นต้น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8" name="กลุ่ม 147"/>
          <p:cNvGrpSpPr/>
          <p:nvPr/>
        </p:nvGrpSpPr>
        <p:grpSpPr>
          <a:xfrm>
            <a:off x="3295085" y="3466907"/>
            <a:ext cx="5239316" cy="2309355"/>
            <a:chOff x="3138610" y="3896399"/>
            <a:chExt cx="5564722" cy="2452786"/>
          </a:xfrm>
        </p:grpSpPr>
        <p:grpSp>
          <p:nvGrpSpPr>
            <p:cNvPr id="111" name="กลุ่ม 110"/>
            <p:cNvGrpSpPr/>
            <p:nvPr/>
          </p:nvGrpSpPr>
          <p:grpSpPr>
            <a:xfrm>
              <a:off x="3764821" y="4015013"/>
              <a:ext cx="4305122" cy="2307383"/>
              <a:chOff x="3532592" y="3840843"/>
              <a:chExt cx="5066145" cy="2715263"/>
            </a:xfrm>
          </p:grpSpPr>
          <p:sp>
            <p:nvSpPr>
              <p:cNvPr id="62" name="โดนัท 61"/>
              <p:cNvSpPr/>
              <p:nvPr/>
            </p:nvSpPr>
            <p:spPr>
              <a:xfrm>
                <a:off x="3532592" y="3944657"/>
                <a:ext cx="867273" cy="822888"/>
              </a:xfrm>
              <a:prstGeom prst="donut">
                <a:avLst>
                  <a:gd name="adj" fmla="val 7188"/>
                </a:avLst>
              </a:prstGeom>
              <a:solidFill>
                <a:srgbClr val="A5D0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6" name="กลุ่ม 65"/>
              <p:cNvGrpSpPr/>
              <p:nvPr/>
            </p:nvGrpSpPr>
            <p:grpSpPr>
              <a:xfrm>
                <a:off x="3760347" y="3891024"/>
                <a:ext cx="446747" cy="710270"/>
                <a:chOff x="7495082" y="4474379"/>
                <a:chExt cx="644577" cy="1024794"/>
              </a:xfrm>
              <a:scene3d>
                <a:camera prst="perspectiveFront"/>
                <a:lightRig rig="threePt" dir="t"/>
              </a:scene3d>
            </p:grpSpPr>
            <p:sp>
              <p:nvSpPr>
                <p:cNvPr id="63" name="สี่เหลี่ยมผืนผ้ามุมมน 62"/>
                <p:cNvSpPr/>
                <p:nvPr/>
              </p:nvSpPr>
              <p:spPr>
                <a:xfrm>
                  <a:off x="7495082" y="4474379"/>
                  <a:ext cx="644577" cy="1024794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4" name="สี่เหลี่ยมผืนผ้ามุมมน 63"/>
                <p:cNvSpPr/>
                <p:nvPr/>
              </p:nvSpPr>
              <p:spPr>
                <a:xfrm>
                  <a:off x="7521671" y="4498761"/>
                  <a:ext cx="591397" cy="82250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5" name="วงรี 64"/>
                <p:cNvSpPr/>
                <p:nvPr/>
              </p:nvSpPr>
              <p:spPr>
                <a:xfrm>
                  <a:off x="7764905" y="5350501"/>
                  <a:ext cx="119921" cy="13368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09" name="กลุ่ม 108"/>
              <p:cNvGrpSpPr/>
              <p:nvPr/>
            </p:nvGrpSpPr>
            <p:grpSpPr>
              <a:xfrm>
                <a:off x="3587947" y="3840843"/>
                <a:ext cx="5010790" cy="2715263"/>
                <a:chOff x="3587947" y="3840843"/>
                <a:chExt cx="5010790" cy="2715263"/>
              </a:xfrm>
            </p:grpSpPr>
            <p:sp>
              <p:nvSpPr>
                <p:cNvPr id="68" name="โดนัท 67"/>
                <p:cNvSpPr/>
                <p:nvPr/>
              </p:nvSpPr>
              <p:spPr>
                <a:xfrm>
                  <a:off x="7731464" y="3926493"/>
                  <a:ext cx="867273" cy="822888"/>
                </a:xfrm>
                <a:prstGeom prst="donut">
                  <a:avLst>
                    <a:gd name="adj" fmla="val 7188"/>
                  </a:avLst>
                </a:prstGeom>
                <a:solidFill>
                  <a:srgbClr val="A5D0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โดนัท 96"/>
                <p:cNvSpPr/>
                <p:nvPr/>
              </p:nvSpPr>
              <p:spPr>
                <a:xfrm>
                  <a:off x="5892199" y="3840843"/>
                  <a:ext cx="374343" cy="355185"/>
                </a:xfrm>
                <a:prstGeom prst="donut">
                  <a:avLst>
                    <a:gd name="adj" fmla="val 7188"/>
                  </a:avLst>
                </a:prstGeom>
                <a:solidFill>
                  <a:srgbClr val="A5D0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8" name="กลุ่ม 107"/>
                <p:cNvGrpSpPr/>
                <p:nvPr/>
              </p:nvGrpSpPr>
              <p:grpSpPr>
                <a:xfrm>
                  <a:off x="3587947" y="3995887"/>
                  <a:ext cx="5004925" cy="2560219"/>
                  <a:chOff x="3587947" y="3995887"/>
                  <a:chExt cx="5004925" cy="2560219"/>
                </a:xfrm>
              </p:grpSpPr>
              <p:sp>
                <p:nvSpPr>
                  <p:cNvPr id="61" name="ลบ 60"/>
                  <p:cNvSpPr/>
                  <p:nvPr/>
                </p:nvSpPr>
                <p:spPr>
                  <a:xfrm rot="1312162">
                    <a:off x="4080587" y="4527734"/>
                    <a:ext cx="1484272" cy="417863"/>
                  </a:xfrm>
                  <a:prstGeom prst="mathMinus">
                    <a:avLst/>
                  </a:prstGeom>
                  <a:solidFill>
                    <a:srgbClr val="A5D0E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" name="โดนัท 4"/>
                  <p:cNvSpPr/>
                  <p:nvPr/>
                </p:nvSpPr>
                <p:spPr>
                  <a:xfrm>
                    <a:off x="5173436" y="4356101"/>
                    <a:ext cx="1752600" cy="1701800"/>
                  </a:xfrm>
                  <a:prstGeom prst="donut">
                    <a:avLst>
                      <a:gd name="adj" fmla="val 7603"/>
                    </a:avLst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66000">
                        <a:schemeClr val="accent1">
                          <a:lumMod val="75000"/>
                        </a:schemeClr>
                      </a:gs>
                      <a:gs pos="100000">
                        <a:srgbClr val="7030A0"/>
                      </a:gs>
                      <a:gs pos="32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2" name="กลุ่ม 11"/>
                  <p:cNvGrpSpPr/>
                  <p:nvPr/>
                </p:nvGrpSpPr>
                <p:grpSpPr>
                  <a:xfrm>
                    <a:off x="5360875" y="4394567"/>
                    <a:ext cx="1503957" cy="1324065"/>
                    <a:chOff x="5257800" y="3962400"/>
                    <a:chExt cx="1308100" cy="1151634"/>
                  </a:xfr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perspectiveHeroicExtremeRightFacing"/>
                    <a:lightRig rig="threePt" dir="t"/>
                  </a:scene3d>
                </p:grpSpPr>
                <p:sp>
                  <p:nvSpPr>
                    <p:cNvPr id="43" name="สี่เหลี่ยมผืนผ้ามุมมน 42"/>
                    <p:cNvSpPr/>
                    <p:nvPr/>
                  </p:nvSpPr>
                  <p:spPr>
                    <a:xfrm>
                      <a:off x="5857358" y="4806882"/>
                      <a:ext cx="134730" cy="232546"/>
                    </a:xfrm>
                    <a:prstGeom prst="roundRect">
                      <a:avLst/>
                    </a:prstGeom>
                    <a:sp3d>
                      <a:bevelT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" name="สี่เหลี่ยมผืนผ้า 43"/>
                    <p:cNvSpPr/>
                    <p:nvPr/>
                  </p:nvSpPr>
                  <p:spPr>
                    <a:xfrm>
                      <a:off x="5257800" y="3962400"/>
                      <a:ext cx="1308100" cy="889000"/>
                    </a:xfrm>
                    <a:prstGeom prst="rect">
                      <a:avLst/>
                    </a:prstGeom>
                    <a:sp3d>
                      <a:bevelT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" name="สี่เหลี่ยมผืนผ้า 44"/>
                    <p:cNvSpPr/>
                    <p:nvPr/>
                  </p:nvSpPr>
                  <p:spPr>
                    <a:xfrm>
                      <a:off x="5357605" y="4031818"/>
                      <a:ext cx="1106226" cy="7366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75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th-TH" sz="1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  <p:grpSp>
                  <p:nvGrpSpPr>
                    <p:cNvPr id="46" name="กลุ่ม 45"/>
                    <p:cNvGrpSpPr/>
                    <p:nvPr/>
                  </p:nvGrpSpPr>
                  <p:grpSpPr>
                    <a:xfrm>
                      <a:off x="5832237" y="4340993"/>
                      <a:ext cx="193334" cy="160804"/>
                      <a:chOff x="6070428" y="4339572"/>
                      <a:chExt cx="355731" cy="295881"/>
                    </a:xfrm>
                    <a:effectLst>
                      <a:outerShdw blurRad="50800" dist="50800" dir="5400000" sx="129000" sy="129000" algn="ctr" rotWithShape="0">
                        <a:schemeClr val="bg1">
                          <a:lumMod val="95000"/>
                          <a:alpha val="43000"/>
                        </a:schemeClr>
                      </a:outerShdw>
                      <a:reflection blurRad="6350" stA="52000" endA="300" endPos="35000" dir="5400000" sy="-100000" algn="bl" rotWithShape="0"/>
                    </a:effectLst>
                  </p:grpSpPr>
                  <p:sp>
                    <p:nvSpPr>
                      <p:cNvPr id="48" name="สี่เหลี่ยมคางหมู 47"/>
                      <p:cNvSpPr/>
                      <p:nvPr/>
                    </p:nvSpPr>
                    <p:spPr>
                      <a:xfrm rot="16200000">
                        <a:off x="6084083" y="4328262"/>
                        <a:ext cx="142044" cy="169354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49" name="สี่เหลี่ยมคางหมู 48"/>
                      <p:cNvSpPr/>
                      <p:nvPr/>
                    </p:nvSpPr>
                    <p:spPr>
                      <a:xfrm rot="16200000">
                        <a:off x="6270462" y="4325918"/>
                        <a:ext cx="142044" cy="169351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50" name="สี่เหลี่ยมคางหมู 49"/>
                      <p:cNvSpPr/>
                      <p:nvPr/>
                    </p:nvSpPr>
                    <p:spPr>
                      <a:xfrm rot="16200000">
                        <a:off x="6084088" y="4479754"/>
                        <a:ext cx="142045" cy="169354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51" name="สี่เหลี่ยมคางหมู 50"/>
                      <p:cNvSpPr/>
                      <p:nvPr/>
                    </p:nvSpPr>
                    <p:spPr>
                      <a:xfrm rot="16200000">
                        <a:off x="6270459" y="4477410"/>
                        <a:ext cx="142045" cy="169354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4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</p:grpSp>
                <p:sp>
                  <p:nvSpPr>
                    <p:cNvPr id="47" name="มนมุมสี่เหลี่ยมผืนผ้าด้านเดียวกัน 46"/>
                    <p:cNvSpPr/>
                    <p:nvPr/>
                  </p:nvSpPr>
                  <p:spPr>
                    <a:xfrm>
                      <a:off x="5557052" y="5004543"/>
                      <a:ext cx="726875" cy="109491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p3d>
                      <a:bevelT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67" name="ลบ 66"/>
                  <p:cNvSpPr/>
                  <p:nvPr/>
                </p:nvSpPr>
                <p:spPr>
                  <a:xfrm rot="20287838" flipH="1">
                    <a:off x="6534613" y="4439025"/>
                    <a:ext cx="1484272" cy="417863"/>
                  </a:xfrm>
                  <a:prstGeom prst="mathMinus">
                    <a:avLst/>
                  </a:prstGeom>
                  <a:solidFill>
                    <a:srgbClr val="A5D0E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69" name="กลุ่ม 68"/>
                  <p:cNvGrpSpPr/>
                  <p:nvPr/>
                </p:nvGrpSpPr>
                <p:grpSpPr>
                  <a:xfrm>
                    <a:off x="7779683" y="4029981"/>
                    <a:ext cx="646669" cy="569320"/>
                    <a:chOff x="5257800" y="3962400"/>
                    <a:chExt cx="1308100" cy="1151634"/>
                  </a:xfr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perspectiveHeroicExtremeLeftFacing"/>
                    <a:lightRig rig="threePt" dir="t"/>
                  </a:scene3d>
                </p:grpSpPr>
                <p:sp>
                  <p:nvSpPr>
                    <p:cNvPr id="70" name="สี่เหลี่ยมผืนผ้ามุมมน 69"/>
                    <p:cNvSpPr/>
                    <p:nvPr/>
                  </p:nvSpPr>
                  <p:spPr>
                    <a:xfrm>
                      <a:off x="5857358" y="4806882"/>
                      <a:ext cx="134730" cy="232546"/>
                    </a:xfrm>
                    <a:prstGeom prst="roundRect">
                      <a:avLst/>
                    </a:prstGeom>
                    <a:sp3d>
                      <a:bevelT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71" name="สี่เหลี่ยมผืนผ้า 70"/>
                    <p:cNvSpPr/>
                    <p:nvPr/>
                  </p:nvSpPr>
                  <p:spPr>
                    <a:xfrm>
                      <a:off x="5257800" y="3962400"/>
                      <a:ext cx="1308100" cy="889000"/>
                    </a:xfrm>
                    <a:prstGeom prst="rect">
                      <a:avLst/>
                    </a:prstGeom>
                    <a:sp3d>
                      <a:bevelT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72" name="สี่เหลี่ยมผืนผ้า 71"/>
                    <p:cNvSpPr/>
                    <p:nvPr/>
                  </p:nvSpPr>
                  <p:spPr>
                    <a:xfrm>
                      <a:off x="5357605" y="4031818"/>
                      <a:ext cx="1106226" cy="7366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75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th-TH" sz="1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  <p:grpSp>
                  <p:nvGrpSpPr>
                    <p:cNvPr id="73" name="กลุ่ม 72"/>
                    <p:cNvGrpSpPr/>
                    <p:nvPr/>
                  </p:nvGrpSpPr>
                  <p:grpSpPr>
                    <a:xfrm>
                      <a:off x="5832237" y="4340993"/>
                      <a:ext cx="193334" cy="160804"/>
                      <a:chOff x="6070428" y="4339572"/>
                      <a:chExt cx="355731" cy="295881"/>
                    </a:xfrm>
                    <a:effectLst>
                      <a:outerShdw blurRad="50800" dist="50800" dir="5400000" sx="129000" sy="129000" algn="ctr" rotWithShape="0">
                        <a:schemeClr val="bg1">
                          <a:lumMod val="95000"/>
                          <a:alpha val="43000"/>
                        </a:schemeClr>
                      </a:outerShdw>
                      <a:reflection blurRad="6350" stA="52000" endA="300" endPos="35000" dir="5400000" sy="-100000" algn="bl" rotWithShape="0"/>
                    </a:effectLst>
                  </p:grpSpPr>
                  <p:sp>
                    <p:nvSpPr>
                      <p:cNvPr id="75" name="สี่เหลี่ยมคางหมู 74"/>
                      <p:cNvSpPr/>
                      <p:nvPr/>
                    </p:nvSpPr>
                    <p:spPr>
                      <a:xfrm rot="16200000">
                        <a:off x="6084083" y="4328262"/>
                        <a:ext cx="142044" cy="169354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76" name="สี่เหลี่ยมคางหมู 75"/>
                      <p:cNvSpPr/>
                      <p:nvPr/>
                    </p:nvSpPr>
                    <p:spPr>
                      <a:xfrm rot="16200000">
                        <a:off x="6270462" y="4325918"/>
                        <a:ext cx="142044" cy="169351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77" name="สี่เหลี่ยมคางหมู 76"/>
                      <p:cNvSpPr/>
                      <p:nvPr/>
                    </p:nvSpPr>
                    <p:spPr>
                      <a:xfrm rot="16200000">
                        <a:off x="6084088" y="4479754"/>
                        <a:ext cx="142045" cy="169354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78" name="สี่เหลี่ยมคางหมู 77"/>
                      <p:cNvSpPr/>
                      <p:nvPr/>
                    </p:nvSpPr>
                    <p:spPr>
                      <a:xfrm rot="16200000">
                        <a:off x="6270459" y="4477410"/>
                        <a:ext cx="142045" cy="169354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4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</p:grpSp>
                <p:sp>
                  <p:nvSpPr>
                    <p:cNvPr id="74" name="มนมุมสี่เหลี่ยมผืนผ้าด้านเดียวกัน 73"/>
                    <p:cNvSpPr/>
                    <p:nvPr/>
                  </p:nvSpPr>
                  <p:spPr>
                    <a:xfrm>
                      <a:off x="5557052" y="5004543"/>
                      <a:ext cx="726875" cy="109491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p3d>
                      <a:bevelT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79" name="ลบ 78"/>
                  <p:cNvSpPr/>
                  <p:nvPr/>
                </p:nvSpPr>
                <p:spPr>
                  <a:xfrm rot="1312162" flipH="1" flipV="1">
                    <a:off x="6518567" y="5526274"/>
                    <a:ext cx="1484272" cy="417863"/>
                  </a:xfrm>
                  <a:prstGeom prst="mathMinus">
                    <a:avLst/>
                  </a:prstGeom>
                  <a:solidFill>
                    <a:srgbClr val="9F1F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80" name="โดนัท 79"/>
                  <p:cNvSpPr/>
                  <p:nvPr/>
                </p:nvSpPr>
                <p:spPr>
                  <a:xfrm>
                    <a:off x="7725599" y="5665473"/>
                    <a:ext cx="867273" cy="822888"/>
                  </a:xfrm>
                  <a:prstGeom prst="donut">
                    <a:avLst>
                      <a:gd name="adj" fmla="val 7188"/>
                    </a:avLst>
                  </a:prstGeom>
                  <a:solidFill>
                    <a:srgbClr val="9F1F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85" name="กลุ่ม 84"/>
                  <p:cNvGrpSpPr/>
                  <p:nvPr/>
                </p:nvGrpSpPr>
                <p:grpSpPr>
                  <a:xfrm>
                    <a:off x="7917227" y="5862086"/>
                    <a:ext cx="480517" cy="391629"/>
                    <a:chOff x="7874678" y="5819745"/>
                    <a:chExt cx="565615" cy="460985"/>
                  </a:xfrm>
                </p:grpSpPr>
                <p:sp>
                  <p:nvSpPr>
                    <p:cNvPr id="81" name="คำบรรยายภาพแบบวงรี 80"/>
                    <p:cNvSpPr/>
                    <p:nvPr/>
                  </p:nvSpPr>
                  <p:spPr>
                    <a:xfrm>
                      <a:off x="7874678" y="5819745"/>
                      <a:ext cx="565615" cy="460985"/>
                    </a:xfrm>
                    <a:prstGeom prst="wedgeEllipseCallou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2" name="วงรี 81"/>
                    <p:cNvSpPr/>
                    <p:nvPr/>
                  </p:nvSpPr>
                  <p:spPr>
                    <a:xfrm>
                      <a:off x="7960703" y="6002364"/>
                      <a:ext cx="100960" cy="9788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3" name="วงรี 82"/>
                    <p:cNvSpPr/>
                    <p:nvPr/>
                  </p:nvSpPr>
                  <p:spPr>
                    <a:xfrm>
                      <a:off x="8113863" y="6002253"/>
                      <a:ext cx="101075" cy="9799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4" name="วงรี 83"/>
                    <p:cNvSpPr/>
                    <p:nvPr/>
                  </p:nvSpPr>
                  <p:spPr>
                    <a:xfrm>
                      <a:off x="8266191" y="6001786"/>
                      <a:ext cx="91639" cy="8884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86" name="ลบ 85"/>
                  <p:cNvSpPr/>
                  <p:nvPr/>
                </p:nvSpPr>
                <p:spPr>
                  <a:xfrm rot="20287838" flipH="1">
                    <a:off x="4139759" y="5574449"/>
                    <a:ext cx="1484272" cy="417863"/>
                  </a:xfrm>
                  <a:prstGeom prst="mathMinus">
                    <a:avLst/>
                  </a:prstGeom>
                  <a:solidFill>
                    <a:srgbClr val="9F1F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87" name="โดนัท 86"/>
                  <p:cNvSpPr/>
                  <p:nvPr/>
                </p:nvSpPr>
                <p:spPr>
                  <a:xfrm>
                    <a:off x="3587947" y="5680774"/>
                    <a:ext cx="867273" cy="822888"/>
                  </a:xfrm>
                  <a:prstGeom prst="donut">
                    <a:avLst>
                      <a:gd name="adj" fmla="val 7188"/>
                    </a:avLst>
                  </a:prstGeom>
                  <a:solidFill>
                    <a:srgbClr val="9F1F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94" name="กลุ่ม 93"/>
                  <p:cNvGrpSpPr/>
                  <p:nvPr/>
                </p:nvGrpSpPr>
                <p:grpSpPr>
                  <a:xfrm flipH="1">
                    <a:off x="3744578" y="5897035"/>
                    <a:ext cx="549899" cy="372696"/>
                    <a:chOff x="9230886" y="4376685"/>
                    <a:chExt cx="1311668" cy="888987"/>
                  </a:xfrm>
                  <a:gradFill flip="none" rotWithShape="1">
                    <a:gsLst>
                      <a:gs pos="100000">
                        <a:srgbClr val="9EAEC1"/>
                      </a:gs>
                      <a:gs pos="50000">
                        <a:schemeClr val="accent3">
                          <a:lumMod val="50000"/>
                          <a:tint val="44500"/>
                          <a:satMod val="160000"/>
                        </a:schemeClr>
                      </a:gs>
                      <a:gs pos="0">
                        <a:schemeClr val="accent5">
                          <a:lumMod val="50000"/>
                        </a:schemeClr>
                      </a:gs>
                    </a:gsLst>
                    <a:lin ang="16200000" scaled="1"/>
                    <a:tileRect/>
                  </a:gradFill>
                </p:grpSpPr>
                <p:grpSp>
                  <p:nvGrpSpPr>
                    <p:cNvPr id="93" name="กลุ่ม 92"/>
                    <p:cNvGrpSpPr/>
                    <p:nvPr/>
                  </p:nvGrpSpPr>
                  <p:grpSpPr>
                    <a:xfrm>
                      <a:off x="9230886" y="4376685"/>
                      <a:ext cx="1311668" cy="888987"/>
                      <a:chOff x="9230886" y="4376685"/>
                      <a:chExt cx="1311668" cy="888987"/>
                    </a:xfrm>
                    <a:grpFill/>
                  </p:grpSpPr>
                  <p:sp>
                    <p:nvSpPr>
                      <p:cNvPr id="89" name="วงรี 88"/>
                      <p:cNvSpPr/>
                      <p:nvPr/>
                    </p:nvSpPr>
                    <p:spPr>
                      <a:xfrm>
                        <a:off x="9461203" y="4376685"/>
                        <a:ext cx="645459" cy="574317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90" name="วงรี 89"/>
                      <p:cNvSpPr/>
                      <p:nvPr/>
                    </p:nvSpPr>
                    <p:spPr>
                      <a:xfrm>
                        <a:off x="9230886" y="4681725"/>
                        <a:ext cx="679519" cy="574317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91" name="วงรี 90"/>
                      <p:cNvSpPr/>
                      <p:nvPr/>
                    </p:nvSpPr>
                    <p:spPr>
                      <a:xfrm>
                        <a:off x="9631850" y="4562420"/>
                        <a:ext cx="910704" cy="70325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</p:grpSp>
                <p:sp>
                  <p:nvSpPr>
                    <p:cNvPr id="92" name="สี่เหลี่ยมผืนผ้า 91"/>
                    <p:cNvSpPr/>
                    <p:nvPr/>
                  </p:nvSpPr>
                  <p:spPr>
                    <a:xfrm>
                      <a:off x="9525377" y="4951399"/>
                      <a:ext cx="628256" cy="31386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99" name="วงรี 98"/>
                  <p:cNvSpPr/>
                  <p:nvPr/>
                </p:nvSpPr>
                <p:spPr>
                  <a:xfrm>
                    <a:off x="6914093" y="3995887"/>
                    <a:ext cx="261937" cy="2704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0" name="วงรี 99"/>
                  <p:cNvSpPr/>
                  <p:nvPr/>
                </p:nvSpPr>
                <p:spPr>
                  <a:xfrm>
                    <a:off x="4965100" y="4305067"/>
                    <a:ext cx="157877" cy="164399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1" name="วงรี 100"/>
                  <p:cNvSpPr/>
                  <p:nvPr/>
                </p:nvSpPr>
                <p:spPr>
                  <a:xfrm>
                    <a:off x="3664296" y="4910668"/>
                    <a:ext cx="157877" cy="16439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2" name="วงรี 101"/>
                  <p:cNvSpPr/>
                  <p:nvPr/>
                </p:nvSpPr>
                <p:spPr>
                  <a:xfrm>
                    <a:off x="6868149" y="5965938"/>
                    <a:ext cx="261937" cy="270443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3" name="วงรี 102"/>
                  <p:cNvSpPr/>
                  <p:nvPr/>
                </p:nvSpPr>
                <p:spPr>
                  <a:xfrm>
                    <a:off x="5015101" y="5988615"/>
                    <a:ext cx="157877" cy="16439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4" name="วงรี 103"/>
                  <p:cNvSpPr/>
                  <p:nvPr/>
                </p:nvSpPr>
                <p:spPr>
                  <a:xfrm>
                    <a:off x="7448964" y="4999784"/>
                    <a:ext cx="261937" cy="270443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5" name="โดนัท 104"/>
                  <p:cNvSpPr/>
                  <p:nvPr/>
                </p:nvSpPr>
                <p:spPr>
                  <a:xfrm>
                    <a:off x="4087970" y="5046567"/>
                    <a:ext cx="257131" cy="238301"/>
                  </a:xfrm>
                  <a:prstGeom prst="donut">
                    <a:avLst>
                      <a:gd name="adj" fmla="val 7188"/>
                    </a:avLst>
                  </a:prstGeom>
                  <a:solidFill>
                    <a:srgbClr val="A5D0E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โดนัท 105"/>
                  <p:cNvSpPr/>
                  <p:nvPr/>
                </p:nvSpPr>
                <p:spPr>
                  <a:xfrm>
                    <a:off x="5892198" y="6200921"/>
                    <a:ext cx="374343" cy="355185"/>
                  </a:xfrm>
                  <a:prstGeom prst="donut">
                    <a:avLst>
                      <a:gd name="adj" fmla="val 7188"/>
                    </a:avLst>
                  </a:prstGeom>
                  <a:solidFill>
                    <a:srgbClr val="A5D0EC">
                      <a:alpha val="4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โดนัท 106"/>
                  <p:cNvSpPr/>
                  <p:nvPr/>
                </p:nvSpPr>
                <p:spPr>
                  <a:xfrm>
                    <a:off x="8191888" y="4890925"/>
                    <a:ext cx="374343" cy="355185"/>
                  </a:xfrm>
                  <a:prstGeom prst="donut">
                    <a:avLst>
                      <a:gd name="adj" fmla="val 7188"/>
                    </a:avLst>
                  </a:prstGeom>
                  <a:solidFill>
                    <a:srgbClr val="A5D0EC">
                      <a:alpha val="4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6" name="กลุ่ม 115"/>
            <p:cNvGrpSpPr/>
            <p:nvPr/>
          </p:nvGrpSpPr>
          <p:grpSpPr>
            <a:xfrm flipH="1">
              <a:off x="3494624" y="5664814"/>
              <a:ext cx="243410" cy="350223"/>
              <a:chOff x="3381375" y="3403600"/>
              <a:chExt cx="1416050" cy="2037442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17" name="สี่เหลี่ยมผืนผ้ามุมมน 116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8" name="วงรี 117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9" name="มนมุมสี่เหลี่ยมผืนผ้าด้านเดียวกัน 118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0" name="กลุ่ม 119"/>
            <p:cNvGrpSpPr/>
            <p:nvPr/>
          </p:nvGrpSpPr>
          <p:grpSpPr>
            <a:xfrm flipH="1">
              <a:off x="8145920" y="5672762"/>
              <a:ext cx="243410" cy="350223"/>
              <a:chOff x="3381375" y="3403600"/>
              <a:chExt cx="1416050" cy="2037442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21" name="สี่เหลี่ยมผืนผ้ามุมมน 120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2" name="วงรี 121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3" name="มนมุมสี่เหลี่ยมผืนผ้าด้านเดียวกัน 122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4" name="กลุ่ม 123"/>
            <p:cNvGrpSpPr/>
            <p:nvPr/>
          </p:nvGrpSpPr>
          <p:grpSpPr>
            <a:xfrm flipH="1">
              <a:off x="7042991" y="3896399"/>
              <a:ext cx="243410" cy="350223"/>
              <a:chOff x="3381375" y="3403600"/>
              <a:chExt cx="1416050" cy="2037442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25" name="สี่เหลี่ยมผืนผ้ามุมมน 124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7" name="มนมุมสี่เหลี่ยมผืนผ้าด้านเดียวกัน 126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8" name="กลุ่ม 127"/>
            <p:cNvGrpSpPr/>
            <p:nvPr/>
          </p:nvGrpSpPr>
          <p:grpSpPr>
            <a:xfrm flipH="1">
              <a:off x="3138610" y="4359443"/>
              <a:ext cx="243410" cy="350223"/>
              <a:chOff x="3381375" y="3403600"/>
              <a:chExt cx="1416050" cy="2037442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29" name="สี่เหลี่ยมผืนผ้ามุมมน 128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0" name="วงรี 129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1" name="มนมุมสี่เหลี่ยมผืนผ้าด้านเดียวกัน 130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32" name="กลุ่ม 131"/>
            <p:cNvGrpSpPr/>
            <p:nvPr/>
          </p:nvGrpSpPr>
          <p:grpSpPr>
            <a:xfrm flipH="1">
              <a:off x="8459922" y="4387069"/>
              <a:ext cx="243410" cy="350223"/>
              <a:chOff x="3381375" y="3403600"/>
              <a:chExt cx="1416050" cy="2037442"/>
            </a:xfr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33" name="สี่เหลี่ยมผืนผ้ามุมมน 132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4" name="วงรี 133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5" name="มนมุมสี่เหลี่ยมผืนผ้าด้านเดียวกัน 134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36" name="กลุ่ม 135"/>
            <p:cNvGrpSpPr/>
            <p:nvPr/>
          </p:nvGrpSpPr>
          <p:grpSpPr>
            <a:xfrm flipH="1">
              <a:off x="6125571" y="5998962"/>
              <a:ext cx="243410" cy="350223"/>
              <a:chOff x="3381375" y="3403600"/>
              <a:chExt cx="1416050" cy="2037442"/>
            </a:xfr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37" name="สี่เหลี่ยมผืนผ้ามุมมน 136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8" name="วงรี 137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9" name="มนมุมสี่เหลี่ยมผืนผ้าด้านเดียวกัน 138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0" name="กลุ่ม 139"/>
            <p:cNvGrpSpPr/>
            <p:nvPr/>
          </p:nvGrpSpPr>
          <p:grpSpPr>
            <a:xfrm flipH="1">
              <a:off x="5217739" y="3949284"/>
              <a:ext cx="243410" cy="350223"/>
              <a:chOff x="3381375" y="3403600"/>
              <a:chExt cx="1416050" cy="2037442"/>
            </a:xfr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41" name="สี่เหลี่ยมผืนผ้ามุมมน 140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2" name="วงรี 141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3" name="มนมุมสี่เหลี่ยมผืนผ้าด้านเดียวกัน 142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49" name="สี่เหลี่ยมผืนผ้ามุมมน 148"/>
          <p:cNvSpPr/>
          <p:nvPr/>
        </p:nvSpPr>
        <p:spPr>
          <a:xfrm>
            <a:off x="4937839" y="6070018"/>
            <a:ext cx="1960756" cy="40178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network</a:t>
            </a:r>
            <a:endParaRPr lang="th-TH" dirty="0"/>
          </a:p>
        </p:txBody>
      </p:sp>
      <p:sp>
        <p:nvSpPr>
          <p:cNvPr id="95" name="กล่องข้อความ 10">
            <a:extLst>
              <a:ext uri="{FF2B5EF4-FFF2-40B4-BE49-F238E27FC236}">
                <a16:creationId xmlns:a16="http://schemas.microsoft.com/office/drawing/2014/main" id="{7F310F32-8E6C-4F73-B185-E2E838A91501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614127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459249"/>
            <a:ext cx="11304245" cy="1219784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ISP</a:t>
            </a:r>
            <a:r>
              <a:rPr lang="th-TH" dirty="0"/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บริษัทที่ให้ลูกค้าสามารถเข้าถึงอินเทอร์เน็ต โดยผู้ให้บริการจะเชื่อมโยงลูกค้าเข้ากับเทคโนโลยีรับส่งข้อมูลที่เหมาะสมในการส่งผ่านอุปกรณ์โพรโทคอลอินเทอร์เน็ต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เช่นรูปแบบ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Dial, DSL,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เคเบิลโมเด็ม ไร้สาย หรือการเชื่อมต่อระบบ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ไฮสปีด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เป็นต้น ทั้งนี้ ผู้ให้บริการอินเทอร์เน็ตอาจให้บริการ เปิดบัญชีชื่อผู้ใช้ในอี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เมลล์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เพื่อติดต่อสื่อสารกับผู้อื่นโดยรับ-ส่งผ่านเซิร์ฟเวอร์ของผู้ให้บริการ ในบางครั้งผู้ให้บริการทางอินเทอร์เน็ตอาจให้บริการเก็บไฟล์ข้อมูลระยะไกล รวมถึงเรื่องเฉพาะทางอื่น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2.5.1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ลักษณะการเชื่อมต่ออินเตอร์เน็ต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Wanwisa Butwong: การเลือกผู้ให้บริการอินเทอร์เน็ต (IS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059507"/>
            <a:ext cx="36195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248819" y="634414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http://2.bp.blogspot.com/-zywfUyFagB4/T0EoVTDi8aI/AAAAAAAAAb0/P5QwlBi6By8/s1600/isp.jpg</a:t>
            </a: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152819" y="636666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https://krutarinee.files.wordpress.com/2013/01/dail-up-modem.jpg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4" name="Picture 6" descr="2. เริ่มต้นการเชื่อมต่ออินเทอร์เน็ต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89" y="3494239"/>
            <a:ext cx="4714364" cy="235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10">
            <a:extLst>
              <a:ext uri="{FF2B5EF4-FFF2-40B4-BE49-F238E27FC236}">
                <a16:creationId xmlns:a16="http://schemas.microsoft.com/office/drawing/2014/main" id="{7C095DD0-AA8B-4A3C-A758-F6E5F5C540A9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804613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459249"/>
            <a:ext cx="11304245" cy="209300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ADSL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ย่อมาจาก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Asymmetric Digital Subscribers Line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คือเทคโนโลยีการสื่อสารข้อมูลความเร็วสูงแบบใหม่ ซึ่งทำให้สามารถเชื่อมต่อ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Internet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และเครือข่ายระยะไกลได้ด้วยความเร็วสูงโดยใช้คู่สายโทรศัพท์ธรรมดา ถือเป็นเทคโนโลยีของ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Modem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แบบใหม่ ที่เปลี่ยนโฉมหน้าของสายโทรศัพท์ที่ทำจากลวดทองแดงธรรมดา ให้เป็นเส้นสัญญาณนำส่งข้อมูลความเร็วสูง โดย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ADSL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สามารถจัดส่งข้อมูลจากผู้ให้บริการด้วยความเร็วมากกว่า 6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Mbps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(เม็กกะบิตต่อวินาที) ไปยังผู้รับบริการ หมายความว่าผู้ใช้บริการสามารถ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Download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ข้อมูลด้วยความเร็วสูงมากกว่า 6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Mbps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ขึ้นไปจากผู้ให้บริการอินเทอร์เน็ต หรือผู้ให้บริการข้อมูลทั่วไป (ส่วนจะได้ความเร็ว กว่า 6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Mbps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หรือไม่ก็ขึ้นอยู่กับผู้ให้บริการ รวมทั้งระยะทางการเชื่อมต่ออีกด้วย) 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583403"/>
            <a:ext cx="9274628" cy="875846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2.5.2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อินเตอร์เน็ตความเร็วสูง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ADSL</a:t>
            </a: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ADSL - มันคืออะไร? หลักการทำงานความเร็วสูงสุดข้อดีและข้อเสียของเทคโนโลยี  AD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03" y="3554879"/>
            <a:ext cx="66675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1496195" y="6281389"/>
            <a:ext cx="95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https://th.garynevillegasm.com/images/kompyuteri/adsl-chto-eto-takoe-princip-raboti-maksimalnaya-skorost-preimushestva-i-nedostatki-tehnologii-adsl_2.jpg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10">
            <a:extLst>
              <a:ext uri="{FF2B5EF4-FFF2-40B4-BE49-F238E27FC236}">
                <a16:creationId xmlns:a16="http://schemas.microsoft.com/office/drawing/2014/main" id="{0EA56913-4BB3-4B78-A2D0-36AF2E602C84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535742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583403"/>
            <a:ext cx="9274628" cy="875846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2.5.3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อินเตอร์เน็ตไร้สายความเร็วสูง -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3G 4G 5G</a:t>
            </a: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984328355"/>
              </p:ext>
            </p:extLst>
          </p:nvPr>
        </p:nvGraphicFramePr>
        <p:xfrm>
          <a:off x="391885" y="193658"/>
          <a:ext cx="11415516" cy="7610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กล่องข้อความ 10">
            <a:extLst>
              <a:ext uri="{FF2B5EF4-FFF2-40B4-BE49-F238E27FC236}">
                <a16:creationId xmlns:a16="http://schemas.microsoft.com/office/drawing/2014/main" id="{A6654553-A73C-4861-A6A1-5BFDDF40FE54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57765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459249"/>
            <a:ext cx="10504714" cy="421250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ความหมายของโปรโตคอล</a:t>
            </a:r>
          </a:p>
          <a:p>
            <a:pPr marL="0" lvl="0" indent="0" algn="thaiDi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ข้อที่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กําหนด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เกี่ยวกับการสื่อสารระหว่างเครื่องคอมพิวเตอร์ต่างๆ ทั้งวิธีการส่งและรับข้อมูล วิธีการตรวจสอบข้อผิดพลาดของการส่งและรับข้อมูล การแสดงผลข้อมูลเมื่อส่งและรับกันระหว่างเครื่องสองเครื่อง     </a:t>
            </a:r>
          </a:p>
          <a:p>
            <a:pPr marL="0" lvl="0" indent="0" algn="thaiDi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TCP/IP (Transmission Control Protocol/Internet Protocol)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เป็นโปรโตคอลมาตรฐานที่ใช้กันอยู่ในระบบปฏิบัติการแบบยูนิกซ์ เพื่อเชื่อมต่อเครื่องคอมพิวเตอร์หลายชนิดที่อยู่ห่างไกลกัน ต่อมาได้พัฒนาเป็นเครือข่ายอินเตอร์เน็ต โปรโตคอลนี้เหมาะสำหรับเชื่อมต่อคอมพิวเตอร์ทั้งใกล้และไกลเข้าด้วยกัน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TCP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IP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เป็นชุดโปรโตคอลที่ประกอบด้วยโปรโตคอลต่างๆ หลายโปรโตคอล แต่ละโปรโตคอลมีคุณลักษณะและมีความสามารถในการทำงานแตกต่างกัน ในที่นี้จะได้กล่าวถึงรายละเอียดและคุณสมบัติของโปรโตคอลที่สำคัญบางโปรโตคอลเท่านั้น คือ</a:t>
            </a:r>
          </a:p>
          <a:p>
            <a:pPr algn="thaiDi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FTP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Transfer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Protocol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ใช้ในการรับ-ส่ง แฟ้มข้อมูลระหว่างเครื่องลูกข่ายและเครื่องเซิร์ฟเวอร์ โดยที่เครื่องเซิร์ฟเวอร์จะต้องมีโปรแกรมให้บริการ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FTP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FTP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Server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ติดตั้งและทำงานอยู่ เพื่อให้เครื่องลูกข่ายที่รันโปรแกรม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FTP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err="1">
                <a:solidFill>
                  <a:srgbClr val="FFFFFF"/>
                </a:solidFill>
                <a:latin typeface="Lucida Grande"/>
              </a:rPr>
              <a:t>Client</a:t>
            </a:r>
            <a:r>
              <a:rPr lang="th-TH" sz="2400" dirty="0">
                <a:solidFill>
                  <a:srgbClr val="FFFFFF"/>
                </a:solidFill>
                <a:latin typeface="Lucida Grande"/>
              </a:rPr>
              <a:t> </a:t>
            </a:r>
            <a:r>
              <a:rPr lang="th-TH" sz="2400" dirty="0">
                <a:solidFill>
                  <a:srgbClr val="FFFFFF"/>
                </a:solidFill>
                <a:latin typeface="Lucida Grande"/>
                <a:cs typeface="TH SarabunPSK" panose="020B0500040200020003" pitchFamily="34" charset="-34"/>
              </a:rPr>
              <a:t>สามารถเข้ามาขอใช้บริการได้ นอกจากรับส่งแฟ้มข้อมูลแล้ว </a:t>
            </a:r>
            <a:r>
              <a:rPr lang="th-TH" sz="2400" dirty="0" err="1">
                <a:solidFill>
                  <a:srgbClr val="FFFFFF"/>
                </a:solidFill>
                <a:latin typeface="Lucida Grande"/>
              </a:rPr>
              <a:t>FTP</a:t>
            </a:r>
            <a:r>
              <a:rPr lang="th-TH" sz="2400" dirty="0">
                <a:solidFill>
                  <a:srgbClr val="FFFFFF"/>
                </a:solidFill>
                <a:latin typeface="Lucida Grande"/>
              </a:rPr>
              <a:t> </a:t>
            </a:r>
            <a:r>
              <a:rPr lang="th-TH" sz="2400" dirty="0">
                <a:solidFill>
                  <a:srgbClr val="FFFFFF"/>
                </a:solidFill>
                <a:latin typeface="Lucida Grande"/>
                <a:cs typeface="TH SarabunPSK" panose="020B0500040200020003" pitchFamily="34" charset="-34"/>
              </a:rPr>
              <a:t>ยังมีคำสั่งที่ใช้ในการแสดงชื่อแฟ้มข้อมูลบนเครื่องเซิร์ฟเวอร์ เปลี่ยนชื่อแฟ้มหรือลบแฟ้มข้อมูล</a:t>
            </a:r>
            <a:endParaRPr lang="th-TH" sz="7200" dirty="0">
              <a:latin typeface="Arial" panose="020B0604020202020204" pitchFamily="34" charset="0"/>
            </a:endParaRPr>
          </a:p>
          <a:p>
            <a:pPr marL="0" indent="0" algn="thaiDist">
              <a:buNone/>
            </a:pP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โปรโตคอล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ล่องข้อความ 10">
            <a:extLst>
              <a:ext uri="{FF2B5EF4-FFF2-40B4-BE49-F238E27FC236}">
                <a16:creationId xmlns:a16="http://schemas.microsoft.com/office/drawing/2014/main" id="{AD0F044E-0FA5-4DE8-AEEA-A4B55A6E54A4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204144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789449"/>
            <a:ext cx="10504714" cy="2769851"/>
          </a:xfrm>
        </p:spPr>
        <p:txBody>
          <a:bodyPr>
            <a:noAutofit/>
          </a:bodyPr>
          <a:lstStyle/>
          <a:p>
            <a:pPr algn="thaiDi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TELNET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เป็นบริการที่ให้เครื่องลูกข่ายสามารถเข้าไปใช้เครื่องเซิร์ฟเวอร์ โดยการจำลองตัวเองให้ทำงานเป็นเทอร์มินัล ผู้ใช้งานจะต้องใส่รหัสผู้ใช้และรหัสผ่านเพื่อแจ้งการเข้าใช้เครื่อง เมื่อเข้าไปได้แล้วการทำงานต่างๆจะเหมือนกับการเข้าไปทำงานที่หน้าจอของเครื่องเซิร์ฟเวอร์</a:t>
            </a:r>
            <a:r>
              <a:rPr lang="th-TH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แฟ้มหรือลบแฟ้มข้อมูล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SMTP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เป็นการให้บริการเพื่อรับส่งจดหมายอิเลคทรอนิคส์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E-Mail)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SMTP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จะมีตู้ไปรษณีย์เพื่อทำหน้าที่รับจดหมายจากผู้อื่นที่ต้องการส่งให้ และเก็บจดหมายของผู้ใช้ที่ต้องการส่งไปยังผู้ใช้อื่น เมื่อถึงกำหนดเวลาที่ตั้งไว้โปรแกรมจะทำการส่งจดหมายออกและรับจดหมายเข้ามา ผู้ใช้ก็สามารถจะเปิดอ่านได้เมื่อต้องการ ส่วนการรับส่งจดหมายระหว่างเครื่องลูกข่ายกับ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SMTP Server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ในลักษณะที่เป็น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Client/Server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จะใช้โปรโตคอลที่ชื่อว่า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POP3 (Post Office Protocol)</a:t>
            </a:r>
          </a:p>
          <a:p>
            <a:pPr marL="0" indent="0">
              <a:buNone/>
            </a:pP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โปรโตคอล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กล่องข้อความ 10">
            <a:extLst>
              <a:ext uri="{FF2B5EF4-FFF2-40B4-BE49-F238E27FC236}">
                <a16:creationId xmlns:a16="http://schemas.microsoft.com/office/drawing/2014/main" id="{C4E68924-D26A-49F6-8A07-57F4430CEAA6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787091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189267"/>
            <a:ext cx="10504714" cy="176379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 (Hyper Text Transfer Protocol)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ใช้ในการติดต่อรับส่งข้อมูลชนิดไฮเปอร์เท็กซ์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Hypertext)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ระหว่างเครื่องลูกข่ายกับ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 Server (World Wide Web)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โดยที่เอกสารนี้จะอยู่ในรูปแบบที่เขียนในภาษา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HTML (Hyper Text Markup Language)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เอกสารแต่ละชิ้นจะสามารถเชื่อมโยงไปยังเอกสารชิ้นอื่นได้ ซึ่งเอกสารที่ถูกเชื่อมโยงนี้อาจจะอยู่บนเครื่องคอมพิวเตอร์เครื่องเดียวกันหรือต่างเครื่องกันก็ได้</a:t>
            </a:r>
            <a:b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โปรโตคอล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 คืออะไร - Zixzax Website Develop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8671" r="4593" b="9609"/>
          <a:stretch/>
        </p:blipFill>
        <p:spPr bwMode="auto">
          <a:xfrm>
            <a:off x="2600364" y="2652829"/>
            <a:ext cx="6744978" cy="354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4861809" y="6334779"/>
            <a:ext cx="1059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https://shorturl.asia/uPfWq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10">
            <a:extLst>
              <a:ext uri="{FF2B5EF4-FFF2-40B4-BE49-F238E27FC236}">
                <a16:creationId xmlns:a16="http://schemas.microsoft.com/office/drawing/2014/main" id="{11BF96BE-9E65-4BE1-A922-9059FC04B39A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975737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88" y="1206910"/>
            <a:ext cx="11390383" cy="2588254"/>
          </a:xfrm>
        </p:spPr>
        <p:txBody>
          <a:bodyPr>
            <a:noAutofit/>
          </a:bodyPr>
          <a:lstStyle/>
          <a:p>
            <a:pPr algn="thaiDist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DNS (Domain Name System)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ในการเชื่อมโยงเครือข่ายแบบที่ใช้โปรโตคอล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TCP/IP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เครื่องเซิร์ฟเวอร์และเครื่องลูกข่ายทุกตัวจะต้องมีหมายเลขที่ใช้ในการระบุตัวเองคล้ายกับชื่อ-นามสกุลของคนเรา หมายเลขที่กล่าวมานี้เรียกว่า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 Address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โดยเขียนในลักษณะนี้ 203.154.126.134 การจดจำ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 Address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เป็นสิ่งที่ทำได้ยากกว่าการจำชื่อของเครื่องคอมพิวเตอร์ ดังนั้นจึงเกิดการสร้างเซิร์ฟเวอร์ที่จะให้บริการการสอบถามชื่อเครื่องและ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 Address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ในเครือข่ายอินเตอร์เน็ตขึ้นมา ซึ่งเรียกว่า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Domain Name Services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ในการใช้งานนั้นผู้ใช้เพียงแต่ระบุ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 Address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ครื่องที่ให้บริการนี้แล้วเมื่อต้องการจะติดต่อกับเครื่องคอมพิวเตอร์เครื่องใดในเครือข่ายอินเตอร์เน็ต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DNS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จะช่วยค้นหา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 Address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ของเครื่องที่ต้องการให้เพื่อให้โปรแกรมสามารถใช้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 Address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ที่ได้ในการติดต่อ</a:t>
            </a:r>
          </a:p>
          <a:p>
            <a:pPr marL="0" indent="0">
              <a:buNone/>
            </a:pPr>
            <a:br>
              <a:rPr lang="th-TH" sz="2400" dirty="0"/>
            </a:br>
            <a:b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โปรโตคอล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กลุ่ม 42"/>
          <p:cNvGrpSpPr/>
          <p:nvPr/>
        </p:nvGrpSpPr>
        <p:grpSpPr>
          <a:xfrm>
            <a:off x="1346814" y="4268722"/>
            <a:ext cx="1597172" cy="1440227"/>
            <a:chOff x="5257800" y="3962400"/>
            <a:chExt cx="1308100" cy="1151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สี่เหลี่ยมผืนผ้ามุมมน 43"/>
            <p:cNvSpPr/>
            <p:nvPr/>
          </p:nvSpPr>
          <p:spPr>
            <a:xfrm>
              <a:off x="5857358" y="4806882"/>
              <a:ext cx="134730" cy="23254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สี่เหลี่ยมผืนผ้า 44"/>
            <p:cNvSpPr/>
            <p:nvPr/>
          </p:nvSpPr>
          <p:spPr>
            <a:xfrm>
              <a:off x="5257800" y="3962400"/>
              <a:ext cx="1308100" cy="889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สี่เหลี่ยมผืนผ้า 45"/>
            <p:cNvSpPr/>
            <p:nvPr/>
          </p:nvSpPr>
          <p:spPr>
            <a:xfrm>
              <a:off x="5357605" y="4031818"/>
              <a:ext cx="1106226" cy="7366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th-TH" sz="1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47" name="กลุ่ม 46"/>
            <p:cNvGrpSpPr/>
            <p:nvPr/>
          </p:nvGrpSpPr>
          <p:grpSpPr>
            <a:xfrm>
              <a:off x="5832237" y="4340993"/>
              <a:ext cx="193334" cy="160804"/>
              <a:chOff x="6070428" y="4339572"/>
              <a:chExt cx="355731" cy="295881"/>
            </a:xfrm>
            <a:effectLst>
              <a:outerShdw blurRad="50800" dist="50800" dir="5400000" sx="129000" sy="129000" algn="ctr" rotWithShape="0">
                <a:schemeClr val="bg1">
                  <a:lumMod val="95000"/>
                  <a:alpha val="43000"/>
                </a:schemeClr>
              </a:outerShdw>
              <a:reflection blurRad="6350" stA="52000" endA="300" endPos="35000" dir="5400000" sy="-100000" algn="bl" rotWithShape="0"/>
            </a:effectLst>
          </p:grpSpPr>
          <p:sp>
            <p:nvSpPr>
              <p:cNvPr id="49" name="สี่เหลี่ยมคางหมู 48"/>
              <p:cNvSpPr/>
              <p:nvPr/>
            </p:nvSpPr>
            <p:spPr>
              <a:xfrm rot="16200000">
                <a:off x="6084083" y="4328262"/>
                <a:ext cx="142044" cy="169354"/>
              </a:xfrm>
              <a:prstGeom prst="trapezoid">
                <a:avLst>
                  <a:gd name="adj" fmla="val 3432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0" name="สี่เหลี่ยมคางหมู 49"/>
              <p:cNvSpPr/>
              <p:nvPr/>
            </p:nvSpPr>
            <p:spPr>
              <a:xfrm rot="16200000">
                <a:off x="6270462" y="4325918"/>
                <a:ext cx="142044" cy="169351"/>
              </a:xfrm>
              <a:prstGeom prst="trapezoid">
                <a:avLst>
                  <a:gd name="adj" fmla="val 3432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0" name="สี่เหลี่ยมคางหมู 59"/>
              <p:cNvSpPr/>
              <p:nvPr/>
            </p:nvSpPr>
            <p:spPr>
              <a:xfrm rot="16200000">
                <a:off x="6084088" y="4479754"/>
                <a:ext cx="142045" cy="169354"/>
              </a:xfrm>
              <a:prstGeom prst="trapezoid">
                <a:avLst>
                  <a:gd name="adj" fmla="val 3432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1" name="สี่เหลี่ยมคางหมู 60"/>
              <p:cNvSpPr/>
              <p:nvPr/>
            </p:nvSpPr>
            <p:spPr>
              <a:xfrm rot="16200000">
                <a:off x="6270459" y="4477410"/>
                <a:ext cx="142045" cy="169354"/>
              </a:xfrm>
              <a:prstGeom prst="trapezoid">
                <a:avLst>
                  <a:gd name="adj" fmla="val 3432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8" name="มนมุมสี่เหลี่ยมผืนผ้าด้านเดียวกัน 47"/>
            <p:cNvSpPr/>
            <p:nvPr/>
          </p:nvSpPr>
          <p:spPr>
            <a:xfrm>
              <a:off x="5557052" y="5004543"/>
              <a:ext cx="726875" cy="109491"/>
            </a:xfrm>
            <a:prstGeom prst="round2SameRect">
              <a:avLst>
                <a:gd name="adj1" fmla="val 5000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กล่องข้อความ 3"/>
          <p:cNvSpPr txBox="1"/>
          <p:nvPr/>
        </p:nvSpPr>
        <p:spPr>
          <a:xfrm>
            <a:off x="1352928" y="5902101"/>
            <a:ext cx="177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6" name="กลุ่ม 15"/>
          <p:cNvGrpSpPr/>
          <p:nvPr/>
        </p:nvGrpSpPr>
        <p:grpSpPr>
          <a:xfrm>
            <a:off x="5063831" y="4433721"/>
            <a:ext cx="1918988" cy="1315968"/>
            <a:chOff x="5063831" y="4433721"/>
            <a:chExt cx="1918988" cy="1315968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grpSp>
          <p:nvGrpSpPr>
            <p:cNvPr id="15" name="กลุ่ม 14"/>
            <p:cNvGrpSpPr/>
            <p:nvPr/>
          </p:nvGrpSpPr>
          <p:grpSpPr>
            <a:xfrm>
              <a:off x="6700144" y="4504799"/>
              <a:ext cx="282675" cy="1105827"/>
              <a:chOff x="6700144" y="4504799"/>
              <a:chExt cx="282675" cy="1105827"/>
            </a:xfrm>
          </p:grpSpPr>
          <p:sp>
            <p:nvSpPr>
              <p:cNvPr id="7" name="สี่เหลี่ยมผืนผ้ามุมมน 6"/>
              <p:cNvSpPr/>
              <p:nvPr/>
            </p:nvSpPr>
            <p:spPr>
              <a:xfrm>
                <a:off x="6700144" y="4504799"/>
                <a:ext cx="273014" cy="246112"/>
              </a:xfrm>
              <a:prstGeom prst="roundRect">
                <a:avLst/>
              </a:prstGeom>
              <a:solidFill>
                <a:srgbClr val="8C8C8C"/>
              </a:soli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1" name="สี่เหลี่ยมผืนผ้ามุมมน 50"/>
              <p:cNvSpPr/>
              <p:nvPr/>
            </p:nvSpPr>
            <p:spPr>
              <a:xfrm>
                <a:off x="6709805" y="4973531"/>
                <a:ext cx="273014" cy="246112"/>
              </a:xfrm>
              <a:prstGeom prst="roundRect">
                <a:avLst/>
              </a:prstGeom>
              <a:solidFill>
                <a:srgbClr val="8C8C8C"/>
              </a:soli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สี่เหลี่ยมผืนผ้ามุมมน 51"/>
              <p:cNvSpPr/>
              <p:nvPr/>
            </p:nvSpPr>
            <p:spPr>
              <a:xfrm>
                <a:off x="6707674" y="5364514"/>
                <a:ext cx="273014" cy="246112"/>
              </a:xfrm>
              <a:prstGeom prst="roundRect">
                <a:avLst/>
              </a:prstGeom>
              <a:solidFill>
                <a:srgbClr val="8C8C8C"/>
              </a:soli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กลุ่ม 13"/>
            <p:cNvGrpSpPr/>
            <p:nvPr/>
          </p:nvGrpSpPr>
          <p:grpSpPr>
            <a:xfrm>
              <a:off x="5063831" y="4433721"/>
              <a:ext cx="1735136" cy="1315968"/>
              <a:chOff x="5112327" y="4437090"/>
              <a:chExt cx="1735136" cy="1315968"/>
            </a:xfrm>
          </p:grpSpPr>
          <p:sp>
            <p:nvSpPr>
              <p:cNvPr id="13" name="สี่เหลี่ยมผืนผ้ามุมมน 12"/>
              <p:cNvSpPr/>
              <p:nvPr/>
            </p:nvSpPr>
            <p:spPr>
              <a:xfrm>
                <a:off x="5112327" y="4977282"/>
                <a:ext cx="263472" cy="21861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9D9D">
                      <a:shade val="30000"/>
                      <a:satMod val="115000"/>
                    </a:srgbClr>
                  </a:gs>
                  <a:gs pos="50000">
                    <a:srgbClr val="9D9D9D">
                      <a:shade val="67500"/>
                      <a:satMod val="115000"/>
                    </a:srgbClr>
                  </a:gs>
                  <a:gs pos="100000">
                    <a:srgbClr val="9D9D9D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8" name="สี่เหลี่ยมผืนผ้ามุมมน 87"/>
              <p:cNvSpPr/>
              <p:nvPr/>
            </p:nvSpPr>
            <p:spPr>
              <a:xfrm>
                <a:off x="5112327" y="4532626"/>
                <a:ext cx="263472" cy="21861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9D9D">
                      <a:shade val="30000"/>
                      <a:satMod val="115000"/>
                    </a:srgbClr>
                  </a:gs>
                  <a:gs pos="50000">
                    <a:srgbClr val="9D9D9D">
                      <a:shade val="67500"/>
                      <a:satMod val="115000"/>
                    </a:srgbClr>
                  </a:gs>
                  <a:gs pos="100000">
                    <a:srgbClr val="9D9D9D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9" name="สี่เหลี่ยมผืนผ้ามุมมน 88"/>
              <p:cNvSpPr/>
              <p:nvPr/>
            </p:nvSpPr>
            <p:spPr>
              <a:xfrm>
                <a:off x="5112327" y="5450748"/>
                <a:ext cx="263472" cy="21861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9D9D">
                      <a:shade val="30000"/>
                      <a:satMod val="115000"/>
                    </a:srgbClr>
                  </a:gs>
                  <a:gs pos="50000">
                    <a:srgbClr val="9D9D9D">
                      <a:shade val="67500"/>
                      <a:satMod val="115000"/>
                    </a:srgbClr>
                  </a:gs>
                  <a:gs pos="100000">
                    <a:srgbClr val="9D9D9D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2" name="กลุ่ม 11"/>
              <p:cNvGrpSpPr/>
              <p:nvPr/>
            </p:nvGrpSpPr>
            <p:grpSpPr>
              <a:xfrm>
                <a:off x="5326689" y="4437090"/>
                <a:ext cx="1520774" cy="1315968"/>
                <a:chOff x="5326689" y="4437090"/>
                <a:chExt cx="1520774" cy="1315968"/>
              </a:xfrm>
            </p:grpSpPr>
            <p:sp>
              <p:nvSpPr>
                <p:cNvPr id="5" name="มนมุมสี่เหลี่ยมผืนผ้าด้านเดียวกัน 4"/>
                <p:cNvSpPr/>
                <p:nvPr/>
              </p:nvSpPr>
              <p:spPr>
                <a:xfrm>
                  <a:off x="5326689" y="4437090"/>
                  <a:ext cx="1520774" cy="473466"/>
                </a:xfrm>
                <a:prstGeom prst="round2Same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2" name="มนมุมสี่เหลี่ยมผืนผ้าด้านเดียวกัน 61"/>
                <p:cNvSpPr/>
                <p:nvPr/>
              </p:nvSpPr>
              <p:spPr>
                <a:xfrm>
                  <a:off x="5326689" y="4858341"/>
                  <a:ext cx="1520774" cy="473466"/>
                </a:xfrm>
                <a:prstGeom prst="round2Same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4" name="มนมุมสี่เหลี่ยมผืนผ้าด้านเดียวกัน 63"/>
                <p:cNvSpPr/>
                <p:nvPr/>
              </p:nvSpPr>
              <p:spPr>
                <a:xfrm>
                  <a:off x="5326689" y="5279592"/>
                  <a:ext cx="1520774" cy="473466"/>
                </a:xfrm>
                <a:prstGeom prst="round2Same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" name="วงรี 7"/>
                <p:cNvSpPr/>
                <p:nvPr/>
              </p:nvSpPr>
              <p:spPr>
                <a:xfrm>
                  <a:off x="5922551" y="4455207"/>
                  <a:ext cx="404377" cy="3734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5" name="วงรี 64"/>
                <p:cNvSpPr/>
                <p:nvPr/>
              </p:nvSpPr>
              <p:spPr>
                <a:xfrm>
                  <a:off x="5936582" y="4879295"/>
                  <a:ext cx="390346" cy="3604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6" name="วงรี 65"/>
                <p:cNvSpPr/>
                <p:nvPr/>
              </p:nvSpPr>
              <p:spPr>
                <a:xfrm>
                  <a:off x="5923219" y="5316309"/>
                  <a:ext cx="422778" cy="39044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0" name="กลุ่ม 9"/>
                <p:cNvGrpSpPr/>
                <p:nvPr/>
              </p:nvGrpSpPr>
              <p:grpSpPr>
                <a:xfrm>
                  <a:off x="6386415" y="4512504"/>
                  <a:ext cx="335967" cy="268997"/>
                  <a:chOff x="6386415" y="4512504"/>
                  <a:chExt cx="335967" cy="268997"/>
                </a:xfr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grpSpPr>
              <p:sp>
                <p:nvSpPr>
                  <p:cNvPr id="9" name="เท่ากับ 8"/>
                  <p:cNvSpPr/>
                  <p:nvPr/>
                </p:nvSpPr>
                <p:spPr>
                  <a:xfrm rot="16200000">
                    <a:off x="6325610" y="4576073"/>
                    <a:ext cx="266233" cy="144624"/>
                  </a:xfrm>
                  <a:prstGeom prst="mathEqual">
                    <a:avLst/>
                  </a:prstGeom>
                  <a:grpFill/>
                  <a:ln>
                    <a:noFill/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เท่ากับ 66"/>
                  <p:cNvSpPr/>
                  <p:nvPr/>
                </p:nvSpPr>
                <p:spPr>
                  <a:xfrm rot="16200000">
                    <a:off x="6420299" y="4573309"/>
                    <a:ext cx="266233" cy="144624"/>
                  </a:xfrm>
                  <a:prstGeom prst="mathEqual">
                    <a:avLst/>
                  </a:prstGeom>
                  <a:grpFill/>
                  <a:ln>
                    <a:noFill/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เท่ากับ 67"/>
                  <p:cNvSpPr/>
                  <p:nvPr/>
                </p:nvSpPr>
                <p:spPr>
                  <a:xfrm rot="16200000">
                    <a:off x="6516953" y="4573309"/>
                    <a:ext cx="266233" cy="144624"/>
                  </a:xfrm>
                  <a:prstGeom prst="mathEqual">
                    <a:avLst/>
                  </a:prstGeom>
                  <a:grpFill/>
                  <a:ln>
                    <a:noFill/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" name="สี่เหลี่ยมผืนผ้ามุมมน 10"/>
                <p:cNvSpPr/>
                <p:nvPr/>
              </p:nvSpPr>
              <p:spPr>
                <a:xfrm>
                  <a:off x="5500880" y="4497861"/>
                  <a:ext cx="391885" cy="28814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8" name="สี่เหลี่ยมผืนผ้ามุมมน 77"/>
                <p:cNvSpPr/>
                <p:nvPr/>
              </p:nvSpPr>
              <p:spPr>
                <a:xfrm>
                  <a:off x="5500880" y="4896608"/>
                  <a:ext cx="391885" cy="33094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9" name="สี่เหลี่ยมผืนผ้ามุมมน 78"/>
                <p:cNvSpPr/>
                <p:nvPr/>
              </p:nvSpPr>
              <p:spPr>
                <a:xfrm>
                  <a:off x="5500880" y="5365119"/>
                  <a:ext cx="391885" cy="31716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80" name="กลุ่ม 79"/>
                <p:cNvGrpSpPr/>
                <p:nvPr/>
              </p:nvGrpSpPr>
              <p:grpSpPr>
                <a:xfrm>
                  <a:off x="6386415" y="4977282"/>
                  <a:ext cx="335967" cy="268997"/>
                  <a:chOff x="6386415" y="4512504"/>
                  <a:chExt cx="335967" cy="268997"/>
                </a:xfr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grpSpPr>
              <p:sp>
                <p:nvSpPr>
                  <p:cNvPr id="81" name="เท่ากับ 80"/>
                  <p:cNvSpPr/>
                  <p:nvPr/>
                </p:nvSpPr>
                <p:spPr>
                  <a:xfrm rot="16200000">
                    <a:off x="6325610" y="4576073"/>
                    <a:ext cx="266233" cy="144624"/>
                  </a:xfrm>
                  <a:prstGeom prst="mathEqual">
                    <a:avLst/>
                  </a:prstGeom>
                  <a:grpFill/>
                  <a:ln>
                    <a:noFill/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เท่ากับ 81"/>
                  <p:cNvSpPr/>
                  <p:nvPr/>
                </p:nvSpPr>
                <p:spPr>
                  <a:xfrm rot="16200000">
                    <a:off x="6420299" y="4573309"/>
                    <a:ext cx="266233" cy="144624"/>
                  </a:xfrm>
                  <a:prstGeom prst="mathEqual">
                    <a:avLst/>
                  </a:prstGeom>
                  <a:grpFill/>
                  <a:ln>
                    <a:noFill/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เท่ากับ 82"/>
                  <p:cNvSpPr/>
                  <p:nvPr/>
                </p:nvSpPr>
                <p:spPr>
                  <a:xfrm rot="16200000">
                    <a:off x="6516953" y="4573309"/>
                    <a:ext cx="266233" cy="144624"/>
                  </a:xfrm>
                  <a:prstGeom prst="mathEqual">
                    <a:avLst/>
                  </a:prstGeom>
                  <a:grpFill/>
                  <a:ln>
                    <a:noFill/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4" name="กลุ่ม 83"/>
                <p:cNvGrpSpPr/>
                <p:nvPr/>
              </p:nvGrpSpPr>
              <p:grpSpPr>
                <a:xfrm>
                  <a:off x="6379370" y="5381826"/>
                  <a:ext cx="335967" cy="268997"/>
                  <a:chOff x="6386415" y="4512504"/>
                  <a:chExt cx="335967" cy="268997"/>
                </a:xfr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grpSpPr>
              <p:sp>
                <p:nvSpPr>
                  <p:cNvPr id="85" name="เท่ากับ 84"/>
                  <p:cNvSpPr/>
                  <p:nvPr/>
                </p:nvSpPr>
                <p:spPr>
                  <a:xfrm rot="16200000">
                    <a:off x="6325610" y="4576073"/>
                    <a:ext cx="266233" cy="144624"/>
                  </a:xfrm>
                  <a:prstGeom prst="mathEqual">
                    <a:avLst/>
                  </a:prstGeom>
                  <a:grpFill/>
                  <a:ln>
                    <a:noFill/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6" name="เท่ากับ 85"/>
                  <p:cNvSpPr/>
                  <p:nvPr/>
                </p:nvSpPr>
                <p:spPr>
                  <a:xfrm rot="16200000">
                    <a:off x="6420299" y="4573309"/>
                    <a:ext cx="266233" cy="144624"/>
                  </a:xfrm>
                  <a:prstGeom prst="mathEqual">
                    <a:avLst/>
                  </a:prstGeom>
                  <a:grpFill/>
                  <a:ln>
                    <a:noFill/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" name="เท่ากับ 86"/>
                  <p:cNvSpPr/>
                  <p:nvPr/>
                </p:nvSpPr>
                <p:spPr>
                  <a:xfrm rot="16200000">
                    <a:off x="6516953" y="4573309"/>
                    <a:ext cx="266233" cy="144624"/>
                  </a:xfrm>
                  <a:prstGeom prst="mathEqual">
                    <a:avLst/>
                  </a:prstGeom>
                  <a:grpFill/>
                  <a:ln>
                    <a:noFill/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53" name="กล่องข้อความ 52"/>
          <p:cNvSpPr txBox="1"/>
          <p:nvPr/>
        </p:nvSpPr>
        <p:spPr>
          <a:xfrm>
            <a:off x="4765900" y="5941881"/>
            <a:ext cx="207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DNS Server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9" name="กลุ่ม 18"/>
          <p:cNvGrpSpPr/>
          <p:nvPr/>
        </p:nvGrpSpPr>
        <p:grpSpPr>
          <a:xfrm>
            <a:off x="8652130" y="3835499"/>
            <a:ext cx="1555150" cy="2313217"/>
            <a:chOff x="8359670" y="3500169"/>
            <a:chExt cx="1555150" cy="2313217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8878096" y="3500169"/>
              <a:ext cx="1036724" cy="1019271"/>
              <a:chOff x="8675108" y="3756098"/>
              <a:chExt cx="1587431" cy="1525993"/>
            </a:xfrm>
          </p:grpSpPr>
          <p:sp>
            <p:nvSpPr>
              <p:cNvPr id="98" name="แผนผังลำดับงาน: ข้อมูล 97"/>
              <p:cNvSpPr/>
              <p:nvPr/>
            </p:nvSpPr>
            <p:spPr>
              <a:xfrm rot="20789766" flipV="1">
                <a:off x="8843494" y="4780952"/>
                <a:ext cx="1419045" cy="501139"/>
              </a:xfrm>
              <a:prstGeom prst="flowChartInputOutput">
                <a:avLst/>
              </a:prstGeom>
              <a:ln/>
            </p:spPr>
            <p:style>
              <a:lnRef idx="2">
                <a:schemeClr val="accent4"/>
              </a:lnRef>
              <a:fillRef idx="1003">
                <a:schemeClr val="lt2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7" name="กลุ่ม 16"/>
              <p:cNvGrpSpPr/>
              <p:nvPr/>
            </p:nvGrpSpPr>
            <p:grpSpPr>
              <a:xfrm>
                <a:off x="8675108" y="3756098"/>
                <a:ext cx="1511483" cy="1487751"/>
                <a:chOff x="8675108" y="3756098"/>
                <a:chExt cx="1511483" cy="1487751"/>
              </a:xfrm>
            </p:grpSpPr>
            <p:grpSp>
              <p:nvGrpSpPr>
                <p:cNvPr id="99" name="กลุ่ม 98"/>
                <p:cNvGrpSpPr/>
                <p:nvPr/>
              </p:nvGrpSpPr>
              <p:grpSpPr>
                <a:xfrm rot="21527842">
                  <a:off x="8675108" y="3756098"/>
                  <a:ext cx="1353160" cy="1083624"/>
                  <a:chOff x="1245403" y="4579892"/>
                  <a:chExt cx="738497" cy="487597"/>
                </a:xfrm>
                <a:scene3d>
                  <a:camera prst="perspectiveHeroicExtremeRightFacing"/>
                  <a:lightRig rig="threePt" dir="t"/>
                </a:scene3d>
              </p:grpSpPr>
              <p:sp>
                <p:nvSpPr>
                  <p:cNvPr id="100" name="สี่เหลี่ยมผืนผ้า 99"/>
                  <p:cNvSpPr/>
                  <p:nvPr/>
                </p:nvSpPr>
                <p:spPr>
                  <a:xfrm>
                    <a:off x="1245403" y="4579892"/>
                    <a:ext cx="738497" cy="487597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1" name="สี่เหลี่ยมผืนผ้า 100"/>
                  <p:cNvSpPr/>
                  <p:nvPr/>
                </p:nvSpPr>
                <p:spPr>
                  <a:xfrm>
                    <a:off x="1283275" y="4627542"/>
                    <a:ext cx="662754" cy="388261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56" name="กลุ่ม 55"/>
                <p:cNvGrpSpPr/>
                <p:nvPr/>
              </p:nvGrpSpPr>
              <p:grpSpPr>
                <a:xfrm rot="21304309">
                  <a:off x="8942701" y="4798968"/>
                  <a:ext cx="1243890" cy="444881"/>
                  <a:chOff x="5092499" y="4105952"/>
                  <a:chExt cx="988916" cy="320491"/>
                </a:xfrm>
              </p:grpSpPr>
              <p:sp>
                <p:nvSpPr>
                  <p:cNvPr id="57" name="แผนผังลำดับงาน: ข้อมูล 56"/>
                  <p:cNvSpPr/>
                  <p:nvPr/>
                </p:nvSpPr>
                <p:spPr>
                  <a:xfrm rot="21180000" flipV="1">
                    <a:off x="5092499" y="4131205"/>
                    <a:ext cx="988916" cy="273585"/>
                  </a:xfrm>
                  <a:prstGeom prst="flowChartInputOutput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cxnSp>
                <p:nvCxnSpPr>
                  <p:cNvPr id="58" name="ตัวเชื่อมต่อตรง 57"/>
                  <p:cNvCxnSpPr/>
                  <p:nvPr/>
                </p:nvCxnSpPr>
                <p:spPr>
                  <a:xfrm flipH="1" flipV="1">
                    <a:off x="5130660" y="4184207"/>
                    <a:ext cx="228594" cy="242236"/>
                  </a:xfrm>
                  <a:prstGeom prst="line">
                    <a:avLst/>
                  </a:prstGeom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9" name="ตัวเชื่อมต่อตรง 58"/>
                  <p:cNvCxnSpPr/>
                  <p:nvPr/>
                </p:nvCxnSpPr>
                <p:spPr>
                  <a:xfrm flipH="1" flipV="1">
                    <a:off x="5196206" y="4175331"/>
                    <a:ext cx="228594" cy="242236"/>
                  </a:xfrm>
                  <a:prstGeom prst="line">
                    <a:avLst/>
                  </a:prstGeom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</p:cxnSp>
              <p:grpSp>
                <p:nvGrpSpPr>
                  <p:cNvPr id="63" name="กลุ่ม 62"/>
                  <p:cNvGrpSpPr/>
                  <p:nvPr/>
                </p:nvGrpSpPr>
                <p:grpSpPr>
                  <a:xfrm>
                    <a:off x="5118637" y="4105952"/>
                    <a:ext cx="940243" cy="305927"/>
                    <a:chOff x="5118637" y="4105952"/>
                    <a:chExt cx="940243" cy="305927"/>
                  </a:xfrm>
                </p:grpSpPr>
                <p:cxnSp>
                  <p:nvCxnSpPr>
                    <p:cNvPr id="69" name="ตัวเชื่อมต่อตรง 68"/>
                    <p:cNvCxnSpPr>
                      <a:stCxn id="57" idx="2"/>
                      <a:endCxn id="57" idx="5"/>
                    </p:cNvCxnSpPr>
                    <p:nvPr/>
                  </p:nvCxnSpPr>
                  <p:spPr>
                    <a:xfrm flipV="1">
                      <a:off x="5194339" y="4219790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70" name="ตัวเชื่อมต่อตรง 69"/>
                    <p:cNvCxnSpPr/>
                    <p:nvPr/>
                  </p:nvCxnSpPr>
                  <p:spPr>
                    <a:xfrm flipV="1">
                      <a:off x="5233464" y="4256394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71" name="ตัวเชื่อมต่อตรง 70"/>
                    <p:cNvCxnSpPr/>
                    <p:nvPr/>
                  </p:nvCxnSpPr>
                  <p:spPr>
                    <a:xfrm flipV="1">
                      <a:off x="5150642" y="4185189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72" name="ตัวเชื่อมต่อตรง 71"/>
                    <p:cNvCxnSpPr/>
                    <p:nvPr/>
                  </p:nvCxnSpPr>
                  <p:spPr>
                    <a:xfrm flipV="1">
                      <a:off x="5118637" y="4136000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73" name="ตัวเชื่อมต่อตรง 72"/>
                    <p:cNvCxnSpPr/>
                    <p:nvPr/>
                  </p:nvCxnSpPr>
                  <p:spPr>
                    <a:xfrm flipV="1">
                      <a:off x="5273645" y="4297177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75" name="ตัวเชื่อมต่อตรง 74"/>
                    <p:cNvCxnSpPr/>
                    <p:nvPr/>
                  </p:nvCxnSpPr>
                  <p:spPr>
                    <a:xfrm flipH="1" flipV="1">
                      <a:off x="5282808" y="4169643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76" name="ตัวเชื่อมต่อตรง 75"/>
                    <p:cNvCxnSpPr/>
                    <p:nvPr/>
                  </p:nvCxnSpPr>
                  <p:spPr>
                    <a:xfrm flipH="1" flipV="1">
                      <a:off x="5344172" y="4155927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77" name="ตัวเชื่อมต่อตรง 76"/>
                    <p:cNvCxnSpPr/>
                    <p:nvPr/>
                  </p:nvCxnSpPr>
                  <p:spPr>
                    <a:xfrm flipH="1" flipV="1">
                      <a:off x="5407787" y="4147024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90" name="ตัวเชื่อมต่อตรง 89"/>
                    <p:cNvCxnSpPr/>
                    <p:nvPr/>
                  </p:nvCxnSpPr>
                  <p:spPr>
                    <a:xfrm flipH="1" flipV="1">
                      <a:off x="5475944" y="4148010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93" name="ตัวเชื่อมต่อตรง 92"/>
                    <p:cNvCxnSpPr/>
                    <p:nvPr/>
                  </p:nvCxnSpPr>
                  <p:spPr>
                    <a:xfrm flipH="1" flipV="1">
                      <a:off x="5542066" y="4134397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94" name="ตัวเชื่อมต่อตรง 93"/>
                    <p:cNvCxnSpPr/>
                    <p:nvPr/>
                  </p:nvCxnSpPr>
                  <p:spPr>
                    <a:xfrm flipH="1" flipV="1">
                      <a:off x="5606435" y="4124276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95" name="ตัวเชื่อมต่อตรง 94"/>
                    <p:cNvCxnSpPr/>
                    <p:nvPr/>
                  </p:nvCxnSpPr>
                  <p:spPr>
                    <a:xfrm flipH="1" flipV="1">
                      <a:off x="5671752" y="4120784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96" name="ตัวเชื่อมต่อตรง 95"/>
                    <p:cNvCxnSpPr/>
                    <p:nvPr/>
                  </p:nvCxnSpPr>
                  <p:spPr>
                    <a:xfrm flipH="1" flipV="1">
                      <a:off x="5733645" y="4111733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97" name="ตัวเชื่อมต่อตรง 96"/>
                    <p:cNvCxnSpPr/>
                    <p:nvPr/>
                  </p:nvCxnSpPr>
                  <p:spPr>
                    <a:xfrm flipH="1" flipV="1">
                      <a:off x="5797975" y="4105952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</p:grpSp>
            </p:grpSp>
          </p:grpSp>
        </p:grpSp>
        <p:grpSp>
          <p:nvGrpSpPr>
            <p:cNvPr id="102" name="กลุ่ม 101"/>
            <p:cNvGrpSpPr/>
            <p:nvPr/>
          </p:nvGrpSpPr>
          <p:grpSpPr>
            <a:xfrm>
              <a:off x="8668853" y="4146908"/>
              <a:ext cx="1036724" cy="1019271"/>
              <a:chOff x="8675108" y="3756098"/>
              <a:chExt cx="1587431" cy="1525993"/>
            </a:xfrm>
          </p:grpSpPr>
          <p:sp>
            <p:nvSpPr>
              <p:cNvPr id="103" name="แผนผังลำดับงาน: ข้อมูล 102"/>
              <p:cNvSpPr/>
              <p:nvPr/>
            </p:nvSpPr>
            <p:spPr>
              <a:xfrm rot="20789766" flipV="1">
                <a:off x="8843494" y="4780952"/>
                <a:ext cx="1419045" cy="501139"/>
              </a:xfrm>
              <a:prstGeom prst="flowChartInputOutput">
                <a:avLst/>
              </a:prstGeom>
              <a:ln/>
            </p:spPr>
            <p:style>
              <a:lnRef idx="2">
                <a:schemeClr val="accent4"/>
              </a:lnRef>
              <a:fillRef idx="1003">
                <a:schemeClr val="lt2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04" name="กลุ่ม 103"/>
              <p:cNvGrpSpPr/>
              <p:nvPr/>
            </p:nvGrpSpPr>
            <p:grpSpPr>
              <a:xfrm>
                <a:off x="8675108" y="3756098"/>
                <a:ext cx="1511483" cy="1487751"/>
                <a:chOff x="8675108" y="3756098"/>
                <a:chExt cx="1511483" cy="1487751"/>
              </a:xfrm>
            </p:grpSpPr>
            <p:grpSp>
              <p:nvGrpSpPr>
                <p:cNvPr id="105" name="กลุ่ม 104"/>
                <p:cNvGrpSpPr/>
                <p:nvPr/>
              </p:nvGrpSpPr>
              <p:grpSpPr>
                <a:xfrm rot="21527842">
                  <a:off x="8675108" y="3756098"/>
                  <a:ext cx="1353160" cy="1083624"/>
                  <a:chOff x="1245403" y="4579892"/>
                  <a:chExt cx="738497" cy="487597"/>
                </a:xfrm>
                <a:scene3d>
                  <a:camera prst="perspectiveHeroicExtremeRightFacing"/>
                  <a:lightRig rig="threePt" dir="t"/>
                </a:scene3d>
              </p:grpSpPr>
              <p:sp>
                <p:nvSpPr>
                  <p:cNvPr id="125" name="สี่เหลี่ยมผืนผ้า 124"/>
                  <p:cNvSpPr/>
                  <p:nvPr/>
                </p:nvSpPr>
                <p:spPr>
                  <a:xfrm>
                    <a:off x="1245403" y="4579892"/>
                    <a:ext cx="738497" cy="487597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6" name="สี่เหลี่ยมผืนผ้า 125"/>
                  <p:cNvSpPr/>
                  <p:nvPr/>
                </p:nvSpPr>
                <p:spPr>
                  <a:xfrm>
                    <a:off x="1283275" y="4627542"/>
                    <a:ext cx="662754" cy="388261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106" name="กลุ่ม 105"/>
                <p:cNvGrpSpPr/>
                <p:nvPr/>
              </p:nvGrpSpPr>
              <p:grpSpPr>
                <a:xfrm rot="21304309">
                  <a:off x="8942701" y="4798968"/>
                  <a:ext cx="1243890" cy="444881"/>
                  <a:chOff x="5092499" y="4105952"/>
                  <a:chExt cx="988916" cy="320491"/>
                </a:xfrm>
              </p:grpSpPr>
              <p:sp>
                <p:nvSpPr>
                  <p:cNvPr id="107" name="แผนผังลำดับงาน: ข้อมูล 106"/>
                  <p:cNvSpPr/>
                  <p:nvPr/>
                </p:nvSpPr>
                <p:spPr>
                  <a:xfrm rot="21180000" flipV="1">
                    <a:off x="5092499" y="4131205"/>
                    <a:ext cx="988916" cy="273585"/>
                  </a:xfrm>
                  <a:prstGeom prst="flowChartInputOutput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cxnSp>
                <p:nvCxnSpPr>
                  <p:cNvPr id="108" name="ตัวเชื่อมต่อตรง 107"/>
                  <p:cNvCxnSpPr/>
                  <p:nvPr/>
                </p:nvCxnSpPr>
                <p:spPr>
                  <a:xfrm flipH="1" flipV="1">
                    <a:off x="5130660" y="4184207"/>
                    <a:ext cx="228594" cy="242236"/>
                  </a:xfrm>
                  <a:prstGeom prst="line">
                    <a:avLst/>
                  </a:prstGeom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09" name="ตัวเชื่อมต่อตรง 108"/>
                  <p:cNvCxnSpPr/>
                  <p:nvPr/>
                </p:nvCxnSpPr>
                <p:spPr>
                  <a:xfrm flipH="1" flipV="1">
                    <a:off x="5196206" y="4175331"/>
                    <a:ext cx="228594" cy="242236"/>
                  </a:xfrm>
                  <a:prstGeom prst="line">
                    <a:avLst/>
                  </a:prstGeom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</p:cxnSp>
              <p:grpSp>
                <p:nvGrpSpPr>
                  <p:cNvPr id="110" name="กลุ่ม 109"/>
                  <p:cNvGrpSpPr/>
                  <p:nvPr/>
                </p:nvGrpSpPr>
                <p:grpSpPr>
                  <a:xfrm>
                    <a:off x="5118637" y="4105952"/>
                    <a:ext cx="940243" cy="305927"/>
                    <a:chOff x="5118637" y="4105952"/>
                    <a:chExt cx="940243" cy="305927"/>
                  </a:xfrm>
                </p:grpSpPr>
                <p:cxnSp>
                  <p:nvCxnSpPr>
                    <p:cNvPr id="111" name="ตัวเชื่อมต่อตรง 110"/>
                    <p:cNvCxnSpPr>
                      <a:stCxn id="107" idx="2"/>
                      <a:endCxn id="107" idx="5"/>
                    </p:cNvCxnSpPr>
                    <p:nvPr/>
                  </p:nvCxnSpPr>
                  <p:spPr>
                    <a:xfrm flipV="1">
                      <a:off x="5194339" y="4219790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12" name="ตัวเชื่อมต่อตรง 111"/>
                    <p:cNvCxnSpPr/>
                    <p:nvPr/>
                  </p:nvCxnSpPr>
                  <p:spPr>
                    <a:xfrm flipV="1">
                      <a:off x="5233464" y="4256394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13" name="ตัวเชื่อมต่อตรง 112"/>
                    <p:cNvCxnSpPr/>
                    <p:nvPr/>
                  </p:nvCxnSpPr>
                  <p:spPr>
                    <a:xfrm flipV="1">
                      <a:off x="5150642" y="4185189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14" name="ตัวเชื่อมต่อตรง 113"/>
                    <p:cNvCxnSpPr/>
                    <p:nvPr/>
                  </p:nvCxnSpPr>
                  <p:spPr>
                    <a:xfrm flipV="1">
                      <a:off x="5118637" y="4136000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15" name="ตัวเชื่อมต่อตรง 114"/>
                    <p:cNvCxnSpPr/>
                    <p:nvPr/>
                  </p:nvCxnSpPr>
                  <p:spPr>
                    <a:xfrm flipV="1">
                      <a:off x="5273645" y="4297177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16" name="ตัวเชื่อมต่อตรง 115"/>
                    <p:cNvCxnSpPr/>
                    <p:nvPr/>
                  </p:nvCxnSpPr>
                  <p:spPr>
                    <a:xfrm flipH="1" flipV="1">
                      <a:off x="5282808" y="4169643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17" name="ตัวเชื่อมต่อตรง 116"/>
                    <p:cNvCxnSpPr/>
                    <p:nvPr/>
                  </p:nvCxnSpPr>
                  <p:spPr>
                    <a:xfrm flipH="1" flipV="1">
                      <a:off x="5344172" y="4155927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18" name="ตัวเชื่อมต่อตรง 117"/>
                    <p:cNvCxnSpPr/>
                    <p:nvPr/>
                  </p:nvCxnSpPr>
                  <p:spPr>
                    <a:xfrm flipH="1" flipV="1">
                      <a:off x="5407787" y="4147024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19" name="ตัวเชื่อมต่อตรง 118"/>
                    <p:cNvCxnSpPr/>
                    <p:nvPr/>
                  </p:nvCxnSpPr>
                  <p:spPr>
                    <a:xfrm flipH="1" flipV="1">
                      <a:off x="5475944" y="4148010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20" name="ตัวเชื่อมต่อตรง 119"/>
                    <p:cNvCxnSpPr/>
                    <p:nvPr/>
                  </p:nvCxnSpPr>
                  <p:spPr>
                    <a:xfrm flipH="1" flipV="1">
                      <a:off x="5542066" y="4134397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21" name="ตัวเชื่อมต่อตรง 120"/>
                    <p:cNvCxnSpPr/>
                    <p:nvPr/>
                  </p:nvCxnSpPr>
                  <p:spPr>
                    <a:xfrm flipH="1" flipV="1">
                      <a:off x="5606435" y="4124276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22" name="ตัวเชื่อมต่อตรง 121"/>
                    <p:cNvCxnSpPr/>
                    <p:nvPr/>
                  </p:nvCxnSpPr>
                  <p:spPr>
                    <a:xfrm flipH="1" flipV="1">
                      <a:off x="5671752" y="4120784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23" name="ตัวเชื่อมต่อตรง 122"/>
                    <p:cNvCxnSpPr/>
                    <p:nvPr/>
                  </p:nvCxnSpPr>
                  <p:spPr>
                    <a:xfrm flipH="1" flipV="1">
                      <a:off x="5733645" y="4111733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24" name="ตัวเชื่อมต่อตรง 123"/>
                    <p:cNvCxnSpPr/>
                    <p:nvPr/>
                  </p:nvCxnSpPr>
                  <p:spPr>
                    <a:xfrm flipH="1" flipV="1">
                      <a:off x="5797975" y="4105952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</p:grpSp>
            </p:grpSp>
          </p:grpSp>
        </p:grpSp>
        <p:grpSp>
          <p:nvGrpSpPr>
            <p:cNvPr id="127" name="กลุ่ม 126"/>
            <p:cNvGrpSpPr/>
            <p:nvPr/>
          </p:nvGrpSpPr>
          <p:grpSpPr>
            <a:xfrm>
              <a:off x="8359670" y="4794115"/>
              <a:ext cx="1036724" cy="1019271"/>
              <a:chOff x="8675108" y="3756098"/>
              <a:chExt cx="1587431" cy="1525993"/>
            </a:xfrm>
          </p:grpSpPr>
          <p:sp>
            <p:nvSpPr>
              <p:cNvPr id="128" name="แผนผังลำดับงาน: ข้อมูล 127"/>
              <p:cNvSpPr/>
              <p:nvPr/>
            </p:nvSpPr>
            <p:spPr>
              <a:xfrm rot="20789766" flipV="1">
                <a:off x="8843494" y="4780952"/>
                <a:ext cx="1419045" cy="501139"/>
              </a:xfrm>
              <a:prstGeom prst="flowChartInputOutput">
                <a:avLst/>
              </a:prstGeom>
              <a:ln/>
            </p:spPr>
            <p:style>
              <a:lnRef idx="2">
                <a:schemeClr val="accent4"/>
              </a:lnRef>
              <a:fillRef idx="1003">
                <a:schemeClr val="lt2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29" name="กลุ่ม 128"/>
              <p:cNvGrpSpPr/>
              <p:nvPr/>
            </p:nvGrpSpPr>
            <p:grpSpPr>
              <a:xfrm>
                <a:off x="8675108" y="3756098"/>
                <a:ext cx="1511483" cy="1487751"/>
                <a:chOff x="8675108" y="3756098"/>
                <a:chExt cx="1511483" cy="1487751"/>
              </a:xfrm>
            </p:grpSpPr>
            <p:grpSp>
              <p:nvGrpSpPr>
                <p:cNvPr id="130" name="กลุ่ม 129"/>
                <p:cNvGrpSpPr/>
                <p:nvPr/>
              </p:nvGrpSpPr>
              <p:grpSpPr>
                <a:xfrm rot="21527842">
                  <a:off x="8675108" y="3756098"/>
                  <a:ext cx="1353160" cy="1083624"/>
                  <a:chOff x="1245403" y="4579892"/>
                  <a:chExt cx="738497" cy="487597"/>
                </a:xfrm>
                <a:scene3d>
                  <a:camera prst="perspectiveHeroicExtremeRightFacing"/>
                  <a:lightRig rig="threePt" dir="t"/>
                </a:scene3d>
              </p:grpSpPr>
              <p:sp>
                <p:nvSpPr>
                  <p:cNvPr id="150" name="สี่เหลี่ยมผืนผ้า 149"/>
                  <p:cNvSpPr/>
                  <p:nvPr/>
                </p:nvSpPr>
                <p:spPr>
                  <a:xfrm>
                    <a:off x="1245403" y="4579892"/>
                    <a:ext cx="738497" cy="487597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51" name="สี่เหลี่ยมผืนผ้า 150"/>
                  <p:cNvSpPr/>
                  <p:nvPr/>
                </p:nvSpPr>
                <p:spPr>
                  <a:xfrm>
                    <a:off x="1283275" y="4627542"/>
                    <a:ext cx="662754" cy="388261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131" name="กลุ่ม 130"/>
                <p:cNvGrpSpPr/>
                <p:nvPr/>
              </p:nvGrpSpPr>
              <p:grpSpPr>
                <a:xfrm rot="21304309">
                  <a:off x="8942701" y="4798968"/>
                  <a:ext cx="1243890" cy="444881"/>
                  <a:chOff x="5092499" y="4105952"/>
                  <a:chExt cx="988916" cy="320491"/>
                </a:xfrm>
              </p:grpSpPr>
              <p:sp>
                <p:nvSpPr>
                  <p:cNvPr id="132" name="แผนผังลำดับงาน: ข้อมูล 131"/>
                  <p:cNvSpPr/>
                  <p:nvPr/>
                </p:nvSpPr>
                <p:spPr>
                  <a:xfrm rot="21180000" flipV="1">
                    <a:off x="5092499" y="4131205"/>
                    <a:ext cx="988916" cy="273585"/>
                  </a:xfrm>
                  <a:prstGeom prst="flowChartInputOutput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cxnSp>
                <p:nvCxnSpPr>
                  <p:cNvPr id="133" name="ตัวเชื่อมต่อตรง 132"/>
                  <p:cNvCxnSpPr/>
                  <p:nvPr/>
                </p:nvCxnSpPr>
                <p:spPr>
                  <a:xfrm flipH="1" flipV="1">
                    <a:off x="5130660" y="4184207"/>
                    <a:ext cx="228594" cy="242236"/>
                  </a:xfrm>
                  <a:prstGeom prst="line">
                    <a:avLst/>
                  </a:prstGeom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134" name="ตัวเชื่อมต่อตรง 133"/>
                  <p:cNvCxnSpPr/>
                  <p:nvPr/>
                </p:nvCxnSpPr>
                <p:spPr>
                  <a:xfrm flipH="1" flipV="1">
                    <a:off x="5196206" y="4175331"/>
                    <a:ext cx="228594" cy="242236"/>
                  </a:xfrm>
                  <a:prstGeom prst="line">
                    <a:avLst/>
                  </a:prstGeom>
                </p:spPr>
                <p:style>
                  <a:lnRef idx="2">
                    <a:schemeClr val="accent4"/>
                  </a:lnRef>
                  <a:fillRef idx="1003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</p:cxnSp>
              <p:grpSp>
                <p:nvGrpSpPr>
                  <p:cNvPr id="135" name="กลุ่ม 134"/>
                  <p:cNvGrpSpPr/>
                  <p:nvPr/>
                </p:nvGrpSpPr>
                <p:grpSpPr>
                  <a:xfrm>
                    <a:off x="5118637" y="4105952"/>
                    <a:ext cx="940243" cy="305927"/>
                    <a:chOff x="5118637" y="4105952"/>
                    <a:chExt cx="940243" cy="305927"/>
                  </a:xfrm>
                </p:grpSpPr>
                <p:cxnSp>
                  <p:nvCxnSpPr>
                    <p:cNvPr id="136" name="ตัวเชื่อมต่อตรง 135"/>
                    <p:cNvCxnSpPr>
                      <a:stCxn id="132" idx="2"/>
                      <a:endCxn id="132" idx="5"/>
                    </p:cNvCxnSpPr>
                    <p:nvPr/>
                  </p:nvCxnSpPr>
                  <p:spPr>
                    <a:xfrm flipV="1">
                      <a:off x="5194339" y="4219790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37" name="ตัวเชื่อมต่อตรง 136"/>
                    <p:cNvCxnSpPr/>
                    <p:nvPr/>
                  </p:nvCxnSpPr>
                  <p:spPr>
                    <a:xfrm flipV="1">
                      <a:off x="5233464" y="4256394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38" name="ตัวเชื่อมต่อตรง 137"/>
                    <p:cNvCxnSpPr/>
                    <p:nvPr/>
                  </p:nvCxnSpPr>
                  <p:spPr>
                    <a:xfrm flipV="1">
                      <a:off x="5150642" y="4185189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39" name="ตัวเชื่อมต่อตรง 138"/>
                    <p:cNvCxnSpPr/>
                    <p:nvPr/>
                  </p:nvCxnSpPr>
                  <p:spPr>
                    <a:xfrm flipV="1">
                      <a:off x="5118637" y="4136000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40" name="ตัวเชื่อมต่อตรง 139"/>
                    <p:cNvCxnSpPr/>
                    <p:nvPr/>
                  </p:nvCxnSpPr>
                  <p:spPr>
                    <a:xfrm flipV="1">
                      <a:off x="5273645" y="4297177"/>
                      <a:ext cx="785235" cy="9641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41" name="ตัวเชื่อมต่อตรง 140"/>
                    <p:cNvCxnSpPr/>
                    <p:nvPr/>
                  </p:nvCxnSpPr>
                  <p:spPr>
                    <a:xfrm flipH="1" flipV="1">
                      <a:off x="5282808" y="4169643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42" name="ตัวเชื่อมต่อตรง 141"/>
                    <p:cNvCxnSpPr/>
                    <p:nvPr/>
                  </p:nvCxnSpPr>
                  <p:spPr>
                    <a:xfrm flipH="1" flipV="1">
                      <a:off x="5344172" y="4155927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43" name="ตัวเชื่อมต่อตรง 142"/>
                    <p:cNvCxnSpPr/>
                    <p:nvPr/>
                  </p:nvCxnSpPr>
                  <p:spPr>
                    <a:xfrm flipH="1" flipV="1">
                      <a:off x="5407787" y="4147024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44" name="ตัวเชื่อมต่อตรง 143"/>
                    <p:cNvCxnSpPr/>
                    <p:nvPr/>
                  </p:nvCxnSpPr>
                  <p:spPr>
                    <a:xfrm flipH="1" flipV="1">
                      <a:off x="5475944" y="4148010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45" name="ตัวเชื่อมต่อตรง 144"/>
                    <p:cNvCxnSpPr/>
                    <p:nvPr/>
                  </p:nvCxnSpPr>
                  <p:spPr>
                    <a:xfrm flipH="1" flipV="1">
                      <a:off x="5542066" y="4134397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46" name="ตัวเชื่อมต่อตรง 145"/>
                    <p:cNvCxnSpPr/>
                    <p:nvPr/>
                  </p:nvCxnSpPr>
                  <p:spPr>
                    <a:xfrm flipH="1" flipV="1">
                      <a:off x="5606435" y="4124276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47" name="ตัวเชื่อมต่อตรง 146"/>
                    <p:cNvCxnSpPr/>
                    <p:nvPr/>
                  </p:nvCxnSpPr>
                  <p:spPr>
                    <a:xfrm flipH="1" flipV="1">
                      <a:off x="5671752" y="4120784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48" name="ตัวเชื่อมต่อตรง 147"/>
                    <p:cNvCxnSpPr/>
                    <p:nvPr/>
                  </p:nvCxnSpPr>
                  <p:spPr>
                    <a:xfrm flipH="1" flipV="1">
                      <a:off x="5733645" y="4111733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  <p:cxnSp>
                  <p:nvCxnSpPr>
                    <p:cNvPr id="149" name="ตัวเชื่อมต่อตรง 148"/>
                    <p:cNvCxnSpPr/>
                    <p:nvPr/>
                  </p:nvCxnSpPr>
                  <p:spPr>
                    <a:xfrm flipH="1" flipV="1">
                      <a:off x="5797975" y="4105952"/>
                      <a:ext cx="228594" cy="242236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003">
                      <a:schemeClr val="lt2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</p:cxnSp>
              </p:grpSp>
            </p:grpSp>
          </p:grpSp>
        </p:grpSp>
      </p:grpSp>
      <p:sp>
        <p:nvSpPr>
          <p:cNvPr id="152" name="กล่องข้อความ 151"/>
          <p:cNvSpPr txBox="1"/>
          <p:nvPr/>
        </p:nvSpPr>
        <p:spPr>
          <a:xfrm>
            <a:off x="9791879" y="3866937"/>
            <a:ext cx="1364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Google</a:t>
            </a:r>
          </a:p>
          <a:p>
            <a:pPr algn="ctr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216.58.221.195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" name="กล่องข้อความ 152"/>
          <p:cNvSpPr txBox="1"/>
          <p:nvPr/>
        </p:nvSpPr>
        <p:spPr>
          <a:xfrm>
            <a:off x="9688443" y="4885769"/>
            <a:ext cx="1364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Modify</a:t>
            </a:r>
          </a:p>
          <a:p>
            <a:pPr algn="ctr"/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104.28.19.129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4" name="กล่องข้อความ 153"/>
          <p:cNvSpPr txBox="1"/>
          <p:nvPr/>
        </p:nvSpPr>
        <p:spPr>
          <a:xfrm>
            <a:off x="9476228" y="5708949"/>
            <a:ext cx="1364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Facebook</a:t>
            </a:r>
          </a:p>
          <a:p>
            <a:pPr algn="ctr"/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157.240.10.35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>
            <a:off x="3302000" y="4563176"/>
            <a:ext cx="1206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ลูกศรเชื่อมต่อแบบตรง 154"/>
          <p:cNvCxnSpPr/>
          <p:nvPr/>
        </p:nvCxnSpPr>
        <p:spPr>
          <a:xfrm>
            <a:off x="3302000" y="5147379"/>
            <a:ext cx="1206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ลูกศรเชื่อมต่อแบบตรง 155"/>
          <p:cNvCxnSpPr/>
          <p:nvPr/>
        </p:nvCxnSpPr>
        <p:spPr>
          <a:xfrm>
            <a:off x="3302000" y="5749689"/>
            <a:ext cx="1206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กล่องข้อความ 156"/>
          <p:cNvSpPr txBox="1"/>
          <p:nvPr/>
        </p:nvSpPr>
        <p:spPr>
          <a:xfrm>
            <a:off x="3250936" y="4260437"/>
            <a:ext cx="1364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Google.com</a:t>
            </a:r>
          </a:p>
        </p:txBody>
      </p:sp>
      <p:sp>
        <p:nvSpPr>
          <p:cNvPr id="158" name="กล่องข้อความ 157"/>
          <p:cNvSpPr txBox="1"/>
          <p:nvPr/>
        </p:nvSpPr>
        <p:spPr>
          <a:xfrm>
            <a:off x="3222964" y="4860879"/>
            <a:ext cx="1364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Modify.in.th</a:t>
            </a:r>
          </a:p>
        </p:txBody>
      </p:sp>
      <p:sp>
        <p:nvSpPr>
          <p:cNvPr id="159" name="กล่องข้อความ 158"/>
          <p:cNvSpPr txBox="1"/>
          <p:nvPr/>
        </p:nvSpPr>
        <p:spPr>
          <a:xfrm>
            <a:off x="3266340" y="5496008"/>
            <a:ext cx="1364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Facebook.com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flipV="1">
            <a:off x="6930817" y="4143792"/>
            <a:ext cx="1945283" cy="400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ลูกศรเชื่อมต่อแบบตรง 160"/>
          <p:cNvCxnSpPr/>
          <p:nvPr/>
        </p:nvCxnSpPr>
        <p:spPr>
          <a:xfrm>
            <a:off x="6989115" y="4951247"/>
            <a:ext cx="1879075" cy="1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ลูกศรเชื่อมต่อแบบตรง 161"/>
          <p:cNvCxnSpPr/>
          <p:nvPr/>
        </p:nvCxnSpPr>
        <p:spPr>
          <a:xfrm>
            <a:off x="6913888" y="5307846"/>
            <a:ext cx="1620680" cy="320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กล่องข้อความ 10">
            <a:extLst>
              <a:ext uri="{FF2B5EF4-FFF2-40B4-BE49-F238E27FC236}">
                <a16:creationId xmlns:a16="http://schemas.microsoft.com/office/drawing/2014/main" id="{D4BE591F-BCD4-4FAB-88E6-E325905635DA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977980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2.7 www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เวิลด์ไวด์เว็บ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กลุ่ม 6"/>
          <p:cNvGrpSpPr/>
          <p:nvPr/>
        </p:nvGrpSpPr>
        <p:grpSpPr>
          <a:xfrm>
            <a:off x="2038483" y="3512139"/>
            <a:ext cx="2841242" cy="1889843"/>
            <a:chOff x="4017070" y="2505843"/>
            <a:chExt cx="3415858" cy="3080202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4017070" y="2505843"/>
              <a:ext cx="3415858" cy="3080202"/>
              <a:chOff x="7608367" y="3066082"/>
              <a:chExt cx="3415858" cy="3080202"/>
            </a:xfrm>
          </p:grpSpPr>
          <p:sp>
            <p:nvSpPr>
              <p:cNvPr id="9" name="สี่เหลี่ยมผืนผ้ามุมมน 8"/>
              <p:cNvSpPr/>
              <p:nvPr/>
            </p:nvSpPr>
            <p:spPr>
              <a:xfrm>
                <a:off x="9174000" y="5324764"/>
                <a:ext cx="351822" cy="621976"/>
              </a:xfrm>
              <a:prstGeom prst="round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7608367" y="3066082"/>
                <a:ext cx="3415858" cy="2377752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สี่เหลี่ยมผืนผ้า 10"/>
              <p:cNvSpPr/>
              <p:nvPr/>
            </p:nvSpPr>
            <p:spPr>
              <a:xfrm>
                <a:off x="7868989" y="3251750"/>
                <a:ext cx="2888702" cy="197013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h-TH" sz="1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" name="มนมุมสี่เหลี่ยมผืนผ้าด้านเดียวกัน 12"/>
              <p:cNvSpPr/>
              <p:nvPr/>
            </p:nvSpPr>
            <p:spPr>
              <a:xfrm>
                <a:off x="8389808" y="5853435"/>
                <a:ext cx="1898098" cy="292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" name="กลุ่ม 11"/>
            <p:cNvGrpSpPr/>
            <p:nvPr/>
          </p:nvGrpSpPr>
          <p:grpSpPr>
            <a:xfrm>
              <a:off x="5582703" y="3455254"/>
              <a:ext cx="504856" cy="430092"/>
              <a:chOff x="6070428" y="4339572"/>
              <a:chExt cx="355731" cy="295881"/>
            </a:xfrm>
            <a:effectLst>
              <a:outerShdw blurRad="50800" dist="50800" dir="5400000" sx="129000" sy="129000" algn="ctr" rotWithShape="0">
                <a:schemeClr val="bg1">
                  <a:lumMod val="95000"/>
                  <a:alpha val="43000"/>
                </a:schemeClr>
              </a:outerShdw>
              <a:reflection blurRad="6350" stA="52000" endA="300" endPos="35000" dir="5400000" sy="-100000" algn="bl" rotWithShape="0"/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sp>
            <p:nvSpPr>
              <p:cNvPr id="14" name="สี่เหลี่ยมคางหมู 13"/>
              <p:cNvSpPr/>
              <p:nvPr/>
            </p:nvSpPr>
            <p:spPr>
              <a:xfrm rot="16200000">
                <a:off x="6084083" y="4328262"/>
                <a:ext cx="142044" cy="169354"/>
              </a:xfrm>
              <a:prstGeom prst="trapezoid">
                <a:avLst>
                  <a:gd name="adj" fmla="val 3432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คางหมู 14"/>
              <p:cNvSpPr/>
              <p:nvPr/>
            </p:nvSpPr>
            <p:spPr>
              <a:xfrm rot="16200000">
                <a:off x="6270462" y="4325918"/>
                <a:ext cx="142044" cy="169351"/>
              </a:xfrm>
              <a:prstGeom prst="trapezoid">
                <a:avLst>
                  <a:gd name="adj" fmla="val 3432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สี่เหลี่ยมคางหมู 15"/>
              <p:cNvSpPr/>
              <p:nvPr/>
            </p:nvSpPr>
            <p:spPr>
              <a:xfrm rot="16200000">
                <a:off x="6084088" y="4479754"/>
                <a:ext cx="142045" cy="169354"/>
              </a:xfrm>
              <a:prstGeom prst="trapezoid">
                <a:avLst>
                  <a:gd name="adj" fmla="val 3432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สี่เหลี่ยมคางหมู 16"/>
              <p:cNvSpPr/>
              <p:nvPr/>
            </p:nvSpPr>
            <p:spPr>
              <a:xfrm rot="16200000">
                <a:off x="6270459" y="4477410"/>
                <a:ext cx="142045" cy="169354"/>
              </a:xfrm>
              <a:prstGeom prst="trapezoid">
                <a:avLst>
                  <a:gd name="adj" fmla="val 3432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5" name="กล่องข้อความ 4"/>
          <p:cNvSpPr txBox="1"/>
          <p:nvPr/>
        </p:nvSpPr>
        <p:spPr>
          <a:xfrm>
            <a:off x="3786597" y="1277982"/>
            <a:ext cx="8081749" cy="538609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34400" b="1" dirty="0">
                <a:ln w="76200">
                  <a:solidFill>
                    <a:srgbClr val="002060"/>
                  </a:solidFill>
                </a:ln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5400000" scaled="1"/>
                </a:gradFill>
                <a:latin typeface="TH SarabunPSK" panose="020B0500040200020003" pitchFamily="34" charset="-34"/>
                <a:cs typeface="TH SarabunPSK" panose="020B0500040200020003" pitchFamily="34" charset="-34"/>
              </a:rPr>
              <a:t>www</a:t>
            </a:r>
            <a:endParaRPr lang="th-TH" sz="34400" b="1" dirty="0">
              <a:ln w="76200">
                <a:solidFill>
                  <a:srgbClr val="002060"/>
                </a:solidFill>
              </a:ln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1"/>
              </a:gra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391886" y="1518559"/>
            <a:ext cx="11127014" cy="2151741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เวิลด์ไวด์เว็บ หมายถึงสถานที่รวมของกลุ่มคอมพิวเตอร์ที่มีข้อมูลเตรียมพร้อมไว้ให้ผู้คนอ่านผ่านทางอินเทอร์เน็ต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Internet)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โดยใช้ภาษา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เอช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ทีทีพี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Hypertext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Tranfer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Protocol)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ทุกหน้าจะมีทั้งเนื้อหาเรื่องราวต่าง ๆ มีเมนูพร้อมที่จะให้เราสั่งงาน มีคำหลายคำที่มีแถบสีซึ่งเราสามารถกดเมาส์ถามหารายละเอียดต่าง ๆ ในเรื่องนั้นต่อ ซึ่งอาจเป็นการเรียกหาจากแหล่งเดียวกัน หรือจากแหล่งคอมพิวเตอร์อื่นได้ทั่วโลก</a:t>
            </a:r>
          </a:p>
        </p:txBody>
      </p:sp>
      <p:sp>
        <p:nvSpPr>
          <p:cNvPr id="18" name="กล่องข้อความ 10">
            <a:extLst>
              <a:ext uri="{FF2B5EF4-FFF2-40B4-BE49-F238E27FC236}">
                <a16:creationId xmlns:a16="http://schemas.microsoft.com/office/drawing/2014/main" id="{74A70E86-DA4D-4A11-8C89-AFA493246153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006584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2.7.1 Browser  IE URL Domain</a:t>
            </a: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991493" y="1636933"/>
            <a:ext cx="10446002" cy="2395421"/>
          </a:xfrm>
          <a:ln w="28575">
            <a:solidFill>
              <a:srgbClr val="4285F4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Domain Name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ชื่อโดเมน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เป็นชื่อที่ผู้ใช้อินเตอร์เน็ตอ้างถึง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ซึ่งเป็นแหล่งที่อยู่ของข้อมูลซึ่งกระจายอยู่ใน ระบบอินเตอร์เน็ตผ่านทาง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เว็บเบ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เซอร์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brownser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IE7, Firefox, Safari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ประเภทของชื่อโดเมน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ชื่อโดเมนที่ใช้ตัวอักษร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ASCII Character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ซึ่งเป็นอักขระลาติน (ตัวอักษรภาษาอังกฤษ)</a:t>
            </a: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โดเมนที่ใช้ตัวอักขระท้องถิ่น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Internationalized Domain Name)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ซึ่งจะมีชุดตัวอักษรที่ใช้ในโดเมนรูปลักษณ์แตกต่าง กันออกไปตามอักขระท้องถิ่นของชาติต่างๆ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362793" y="6340840"/>
            <a:ext cx="6056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https://www.kroobannok.com/news_pic/p78944180748.jpg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4" name="Picture 6" descr="ไฟร์ฟอกซ์ แซง ไออี 6 | ครูบ้านนอกดอทคอ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2" b="13233"/>
          <a:stretch/>
        </p:blipFill>
        <p:spPr bwMode="auto">
          <a:xfrm>
            <a:off x="4380403" y="4130827"/>
            <a:ext cx="3736831" cy="21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10">
            <a:extLst>
              <a:ext uri="{FF2B5EF4-FFF2-40B4-BE49-F238E27FC236}">
                <a16:creationId xmlns:a16="http://schemas.microsoft.com/office/drawing/2014/main" id="{EBE4EC20-A627-44B7-9B37-26DFF086EC0D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389729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2.8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เสิร์ชเอนจิน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Search Engines)</a:t>
            </a: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0" y="3901102"/>
            <a:ext cx="12192000" cy="2722702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thaiDist" fontAlgn="base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เสิร์ชเอนจิน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Search Engines)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 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โปรแกรมค้นหา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ที่ถูกออกแบบมาเป็นเครื่องมือใช้งานในการสืบค้นข้อมูลต่างๆ  จะมีวิธีการค้นหาโดยการกรอกข้อมูลหรือคำที่ต้องการสืบค้นลงไป แล้วเว็บไซต์จะทำการประมวลผลลัพธ์ต่างๆ ออกมาให้ผู้สืบค้นข้อมูลทราบ ซึ่งคำค้นหาที่ใช้จะเรียกว่าเป็น 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Keyword(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คีย์เวิร์ด)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ของการสืบค้นข้อมูล ในปัจจุบันเทคโนโลยีของ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Search Engine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ได้มีการพัฒนาและปรับปรุงคุณภาพให้สูงมากยิ่งขึ้น โดยหลังจากที่ทำการค้นหาเรียบร้อยแล้ว ระบบจะสามารถทำการเลือกผลลัพธ์ของผู้ใช้ และบันทึกประวัติการค้นหาไว้สำหรับการกรองผลลัพธ์การค้นหาครั้งต่อไป เพื่อช่วยให้ผู้สืบค้นข้อมูล สามารถทำการค้นหาข้อมูลได้อย่างมีประสิทธิภาพ ถูกต้องแม่นยำ</a:t>
            </a:r>
          </a:p>
        </p:txBody>
      </p:sp>
      <p:grpSp>
        <p:nvGrpSpPr>
          <p:cNvPr id="11" name="กลุ่ม 10"/>
          <p:cNvGrpSpPr/>
          <p:nvPr/>
        </p:nvGrpSpPr>
        <p:grpSpPr>
          <a:xfrm>
            <a:off x="2536424" y="1341860"/>
            <a:ext cx="7616962" cy="2646878"/>
            <a:chOff x="2563318" y="3987801"/>
            <a:chExt cx="7616962" cy="2646878"/>
          </a:xfrm>
        </p:grpSpPr>
        <p:sp>
          <p:nvSpPr>
            <p:cNvPr id="8" name="รูปแบบอิสระ 7"/>
            <p:cNvSpPr/>
            <p:nvPr/>
          </p:nvSpPr>
          <p:spPr>
            <a:xfrm>
              <a:off x="7491535" y="4304096"/>
              <a:ext cx="2688745" cy="1394577"/>
            </a:xfrm>
            <a:custGeom>
              <a:avLst/>
              <a:gdLst>
                <a:gd name="connsiteX0" fmla="*/ 876925 w 2983044"/>
                <a:gd name="connsiteY0" fmla="*/ 0 h 1681694"/>
                <a:gd name="connsiteX1" fmla="*/ 1736034 w 2983044"/>
                <a:gd name="connsiteY1" fmla="*/ 671387 h 1681694"/>
                <a:gd name="connsiteX2" fmla="*/ 1745806 w 2983044"/>
                <a:gd name="connsiteY2" fmla="*/ 764335 h 1681694"/>
                <a:gd name="connsiteX3" fmla="*/ 1747728 w 2983044"/>
                <a:gd name="connsiteY3" fmla="*/ 764124 h 1681694"/>
                <a:gd name="connsiteX4" fmla="*/ 2746204 w 2983044"/>
                <a:gd name="connsiteY4" fmla="*/ 764124 h 1681694"/>
                <a:gd name="connsiteX5" fmla="*/ 2983044 w 2983044"/>
                <a:gd name="connsiteY5" fmla="*/ 892741 h 1681694"/>
                <a:gd name="connsiteX6" fmla="*/ 2746204 w 2983044"/>
                <a:gd name="connsiteY6" fmla="*/ 1021358 h 1681694"/>
                <a:gd name="connsiteX7" fmla="*/ 1747728 w 2983044"/>
                <a:gd name="connsiteY7" fmla="*/ 1021358 h 1681694"/>
                <a:gd name="connsiteX8" fmla="*/ 1732980 w 2983044"/>
                <a:gd name="connsiteY8" fmla="*/ 1019741 h 1681694"/>
                <a:gd name="connsiteX9" fmla="*/ 1684937 w 2983044"/>
                <a:gd name="connsiteY9" fmla="*/ 1168143 h 1681694"/>
                <a:gd name="connsiteX10" fmla="*/ 876925 w 2983044"/>
                <a:gd name="connsiteY10" fmla="*/ 1681694 h 1681694"/>
                <a:gd name="connsiteX11" fmla="*/ 0 w 2983044"/>
                <a:gd name="connsiteY11" fmla="*/ 840847 h 1681694"/>
                <a:gd name="connsiteX12" fmla="*/ 876925 w 2983044"/>
                <a:gd name="connsiteY12" fmla="*/ 0 h 168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3044" h="1681694">
                  <a:moveTo>
                    <a:pt x="876925" y="0"/>
                  </a:moveTo>
                  <a:cubicBezTo>
                    <a:pt x="1300698" y="0"/>
                    <a:pt x="1654264" y="288227"/>
                    <a:pt x="1736034" y="671387"/>
                  </a:cubicBezTo>
                  <a:lnTo>
                    <a:pt x="1745806" y="764335"/>
                  </a:lnTo>
                  <a:lnTo>
                    <a:pt x="1747728" y="764124"/>
                  </a:lnTo>
                  <a:lnTo>
                    <a:pt x="2746204" y="764124"/>
                  </a:lnTo>
                  <a:cubicBezTo>
                    <a:pt x="2876994" y="764124"/>
                    <a:pt x="2983044" y="821704"/>
                    <a:pt x="2983044" y="892741"/>
                  </a:cubicBezTo>
                  <a:cubicBezTo>
                    <a:pt x="2983044" y="963778"/>
                    <a:pt x="2876994" y="1021358"/>
                    <a:pt x="2746204" y="1021358"/>
                  </a:cubicBezTo>
                  <a:lnTo>
                    <a:pt x="1747728" y="1021358"/>
                  </a:lnTo>
                  <a:lnTo>
                    <a:pt x="1732980" y="1019741"/>
                  </a:lnTo>
                  <a:lnTo>
                    <a:pt x="1684937" y="1168143"/>
                  </a:lnTo>
                  <a:cubicBezTo>
                    <a:pt x="1551813" y="1469936"/>
                    <a:pt x="1240159" y="1681694"/>
                    <a:pt x="876925" y="1681694"/>
                  </a:cubicBezTo>
                  <a:cubicBezTo>
                    <a:pt x="392613" y="1681694"/>
                    <a:pt x="0" y="1305234"/>
                    <a:pt x="0" y="840847"/>
                  </a:cubicBezTo>
                  <a:cubicBezTo>
                    <a:pt x="0" y="376460"/>
                    <a:pt x="392613" y="0"/>
                    <a:pt x="876925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0" name="กลุ่ม 9"/>
            <p:cNvGrpSpPr/>
            <p:nvPr/>
          </p:nvGrpSpPr>
          <p:grpSpPr>
            <a:xfrm>
              <a:off x="2563318" y="3987801"/>
              <a:ext cx="5261548" cy="2646878"/>
              <a:chOff x="2398426" y="3987801"/>
              <a:chExt cx="5261548" cy="2646878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398426" y="3987801"/>
                <a:ext cx="5261548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600" b="1" dirty="0">
                    <a:solidFill>
                      <a:srgbClr val="4285F4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G</a:t>
                </a:r>
                <a:r>
                  <a:rPr lang="en-US" sz="16600" b="1" dirty="0">
                    <a:solidFill>
                      <a:srgbClr val="EA4335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</a:t>
                </a:r>
                <a:r>
                  <a:rPr lang="en-US" sz="16600" b="1" dirty="0">
                    <a:solidFill>
                      <a:srgbClr val="FBBC05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</a:t>
                </a:r>
                <a:r>
                  <a:rPr lang="en-US" sz="16600" b="1" dirty="0">
                    <a:solidFill>
                      <a:srgbClr val="4285F4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g</a:t>
                </a:r>
                <a:r>
                  <a:rPr lang="en-US" sz="16600" b="1" dirty="0">
                    <a:solidFill>
                      <a:srgbClr val="34A853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l</a:t>
                </a:r>
                <a:r>
                  <a:rPr lang="en-US" sz="16600" b="1" dirty="0">
                    <a:solidFill>
                      <a:srgbClr val="EA4335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</a:t>
                </a:r>
                <a:endParaRPr lang="th-TH" sz="16600" b="1" dirty="0">
                  <a:solidFill>
                    <a:srgbClr val="EA4335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" name="กล่องข้อความ 8"/>
              <p:cNvSpPr txBox="1"/>
              <p:nvPr/>
            </p:nvSpPr>
            <p:spPr>
              <a:xfrm>
                <a:off x="6164178" y="5699091"/>
                <a:ext cx="11624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Search</a:t>
                </a:r>
                <a:endParaRPr lang="th-TH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2" name="กล่องข้อความ 10">
            <a:extLst>
              <a:ext uri="{FF2B5EF4-FFF2-40B4-BE49-F238E27FC236}">
                <a16:creationId xmlns:a16="http://schemas.microsoft.com/office/drawing/2014/main" id="{C8627989-CE7E-4E09-AA9E-91D97DDC88BD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89751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8" name="กลุ่ม 147"/>
          <p:cNvGrpSpPr/>
          <p:nvPr/>
        </p:nvGrpSpPr>
        <p:grpSpPr>
          <a:xfrm>
            <a:off x="250311" y="5560609"/>
            <a:ext cx="1827773" cy="975343"/>
            <a:chOff x="3138610" y="3896399"/>
            <a:chExt cx="5564722" cy="2452786"/>
          </a:xfrm>
        </p:grpSpPr>
        <p:grpSp>
          <p:nvGrpSpPr>
            <p:cNvPr id="111" name="กลุ่ม 110"/>
            <p:cNvGrpSpPr/>
            <p:nvPr/>
          </p:nvGrpSpPr>
          <p:grpSpPr>
            <a:xfrm>
              <a:off x="3764821" y="4015013"/>
              <a:ext cx="4305122" cy="2307383"/>
              <a:chOff x="3532592" y="3840843"/>
              <a:chExt cx="5066145" cy="2715263"/>
            </a:xfrm>
          </p:grpSpPr>
          <p:sp>
            <p:nvSpPr>
              <p:cNvPr id="62" name="โดนัท 61"/>
              <p:cNvSpPr/>
              <p:nvPr/>
            </p:nvSpPr>
            <p:spPr>
              <a:xfrm>
                <a:off x="3532592" y="3944657"/>
                <a:ext cx="867273" cy="822888"/>
              </a:xfrm>
              <a:prstGeom prst="donut">
                <a:avLst>
                  <a:gd name="adj" fmla="val 7188"/>
                </a:avLst>
              </a:prstGeom>
              <a:solidFill>
                <a:srgbClr val="A5D0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6" name="กลุ่ม 65"/>
              <p:cNvGrpSpPr/>
              <p:nvPr/>
            </p:nvGrpSpPr>
            <p:grpSpPr>
              <a:xfrm>
                <a:off x="3760347" y="3891024"/>
                <a:ext cx="446747" cy="710270"/>
                <a:chOff x="7495082" y="4474379"/>
                <a:chExt cx="644577" cy="1024794"/>
              </a:xfrm>
              <a:scene3d>
                <a:camera prst="perspectiveFront"/>
                <a:lightRig rig="threePt" dir="t"/>
              </a:scene3d>
            </p:grpSpPr>
            <p:sp>
              <p:nvSpPr>
                <p:cNvPr id="63" name="สี่เหลี่ยมผืนผ้ามุมมน 62"/>
                <p:cNvSpPr/>
                <p:nvPr/>
              </p:nvSpPr>
              <p:spPr>
                <a:xfrm>
                  <a:off x="7495082" y="4474379"/>
                  <a:ext cx="644577" cy="1024794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4" name="สี่เหลี่ยมผืนผ้ามุมมน 63"/>
                <p:cNvSpPr/>
                <p:nvPr/>
              </p:nvSpPr>
              <p:spPr>
                <a:xfrm>
                  <a:off x="7521671" y="4498761"/>
                  <a:ext cx="591397" cy="82250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5" name="วงรี 64"/>
                <p:cNvSpPr/>
                <p:nvPr/>
              </p:nvSpPr>
              <p:spPr>
                <a:xfrm>
                  <a:off x="7764905" y="5350501"/>
                  <a:ext cx="119921" cy="13368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09" name="กลุ่ม 108"/>
              <p:cNvGrpSpPr/>
              <p:nvPr/>
            </p:nvGrpSpPr>
            <p:grpSpPr>
              <a:xfrm>
                <a:off x="3587947" y="3840843"/>
                <a:ext cx="5010790" cy="2715263"/>
                <a:chOff x="3587947" y="3840843"/>
                <a:chExt cx="5010790" cy="2715263"/>
              </a:xfrm>
            </p:grpSpPr>
            <p:sp>
              <p:nvSpPr>
                <p:cNvPr id="68" name="โดนัท 67"/>
                <p:cNvSpPr/>
                <p:nvPr/>
              </p:nvSpPr>
              <p:spPr>
                <a:xfrm>
                  <a:off x="7731464" y="3926493"/>
                  <a:ext cx="867273" cy="822888"/>
                </a:xfrm>
                <a:prstGeom prst="donut">
                  <a:avLst>
                    <a:gd name="adj" fmla="val 7188"/>
                  </a:avLst>
                </a:prstGeom>
                <a:solidFill>
                  <a:srgbClr val="A5D0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โดนัท 96"/>
                <p:cNvSpPr/>
                <p:nvPr/>
              </p:nvSpPr>
              <p:spPr>
                <a:xfrm>
                  <a:off x="5892199" y="3840843"/>
                  <a:ext cx="374343" cy="355185"/>
                </a:xfrm>
                <a:prstGeom prst="donut">
                  <a:avLst>
                    <a:gd name="adj" fmla="val 7188"/>
                  </a:avLst>
                </a:prstGeom>
                <a:solidFill>
                  <a:srgbClr val="A5D0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8" name="กลุ่ม 107"/>
                <p:cNvGrpSpPr/>
                <p:nvPr/>
              </p:nvGrpSpPr>
              <p:grpSpPr>
                <a:xfrm>
                  <a:off x="3587947" y="3995887"/>
                  <a:ext cx="5004925" cy="2560219"/>
                  <a:chOff x="3587947" y="3995887"/>
                  <a:chExt cx="5004925" cy="2560219"/>
                </a:xfrm>
              </p:grpSpPr>
              <p:sp>
                <p:nvSpPr>
                  <p:cNvPr id="61" name="ลบ 60"/>
                  <p:cNvSpPr/>
                  <p:nvPr/>
                </p:nvSpPr>
                <p:spPr>
                  <a:xfrm rot="1312162">
                    <a:off x="4080587" y="4527734"/>
                    <a:ext cx="1484272" cy="417863"/>
                  </a:xfrm>
                  <a:prstGeom prst="mathMinus">
                    <a:avLst/>
                  </a:prstGeom>
                  <a:solidFill>
                    <a:srgbClr val="A5D0E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" name="โดนัท 4"/>
                  <p:cNvSpPr/>
                  <p:nvPr/>
                </p:nvSpPr>
                <p:spPr>
                  <a:xfrm>
                    <a:off x="5173436" y="4356101"/>
                    <a:ext cx="1752600" cy="1701800"/>
                  </a:xfrm>
                  <a:prstGeom prst="donut">
                    <a:avLst>
                      <a:gd name="adj" fmla="val 7603"/>
                    </a:avLst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66000">
                        <a:schemeClr val="accent1">
                          <a:lumMod val="75000"/>
                        </a:schemeClr>
                      </a:gs>
                      <a:gs pos="100000">
                        <a:srgbClr val="7030A0"/>
                      </a:gs>
                      <a:gs pos="32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2" name="กลุ่ม 11"/>
                  <p:cNvGrpSpPr/>
                  <p:nvPr/>
                </p:nvGrpSpPr>
                <p:grpSpPr>
                  <a:xfrm>
                    <a:off x="5360875" y="4394567"/>
                    <a:ext cx="1503957" cy="1324065"/>
                    <a:chOff x="5257800" y="3962400"/>
                    <a:chExt cx="1308100" cy="1151634"/>
                  </a:xfr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perspectiveHeroicExtremeRightFacing"/>
                    <a:lightRig rig="threePt" dir="t"/>
                  </a:scene3d>
                </p:grpSpPr>
                <p:sp>
                  <p:nvSpPr>
                    <p:cNvPr id="43" name="สี่เหลี่ยมผืนผ้ามุมมน 42"/>
                    <p:cNvSpPr/>
                    <p:nvPr/>
                  </p:nvSpPr>
                  <p:spPr>
                    <a:xfrm>
                      <a:off x="5857358" y="4806882"/>
                      <a:ext cx="134730" cy="232546"/>
                    </a:xfrm>
                    <a:prstGeom prst="roundRect">
                      <a:avLst/>
                    </a:prstGeom>
                    <a:sp3d>
                      <a:bevelT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4" name="สี่เหลี่ยมผืนผ้า 43"/>
                    <p:cNvSpPr/>
                    <p:nvPr/>
                  </p:nvSpPr>
                  <p:spPr>
                    <a:xfrm>
                      <a:off x="5257800" y="3962400"/>
                      <a:ext cx="1308100" cy="889000"/>
                    </a:xfrm>
                    <a:prstGeom prst="rect">
                      <a:avLst/>
                    </a:prstGeom>
                    <a:sp3d>
                      <a:bevelT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45" name="สี่เหลี่ยมผืนผ้า 44"/>
                    <p:cNvSpPr/>
                    <p:nvPr/>
                  </p:nvSpPr>
                  <p:spPr>
                    <a:xfrm>
                      <a:off x="5357605" y="4031818"/>
                      <a:ext cx="1106226" cy="7366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75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th-TH" sz="1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  <p:grpSp>
                  <p:nvGrpSpPr>
                    <p:cNvPr id="46" name="กลุ่ม 45"/>
                    <p:cNvGrpSpPr/>
                    <p:nvPr/>
                  </p:nvGrpSpPr>
                  <p:grpSpPr>
                    <a:xfrm>
                      <a:off x="5832237" y="4340993"/>
                      <a:ext cx="193334" cy="160804"/>
                      <a:chOff x="6070428" y="4339572"/>
                      <a:chExt cx="355731" cy="295881"/>
                    </a:xfrm>
                    <a:effectLst>
                      <a:outerShdw blurRad="50800" dist="50800" dir="5400000" sx="129000" sy="129000" algn="ctr" rotWithShape="0">
                        <a:schemeClr val="bg1">
                          <a:lumMod val="95000"/>
                          <a:alpha val="43000"/>
                        </a:schemeClr>
                      </a:outerShdw>
                      <a:reflection blurRad="6350" stA="52000" endA="300" endPos="35000" dir="5400000" sy="-100000" algn="bl" rotWithShape="0"/>
                    </a:effectLst>
                  </p:grpSpPr>
                  <p:sp>
                    <p:nvSpPr>
                      <p:cNvPr id="48" name="สี่เหลี่ยมคางหมู 47"/>
                      <p:cNvSpPr/>
                      <p:nvPr/>
                    </p:nvSpPr>
                    <p:spPr>
                      <a:xfrm rot="16200000">
                        <a:off x="6084083" y="4328262"/>
                        <a:ext cx="142044" cy="169354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49" name="สี่เหลี่ยมคางหมู 48"/>
                      <p:cNvSpPr/>
                      <p:nvPr/>
                    </p:nvSpPr>
                    <p:spPr>
                      <a:xfrm rot="16200000">
                        <a:off x="6270462" y="4325918"/>
                        <a:ext cx="142044" cy="169351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50" name="สี่เหลี่ยมคางหมู 49"/>
                      <p:cNvSpPr/>
                      <p:nvPr/>
                    </p:nvSpPr>
                    <p:spPr>
                      <a:xfrm rot="16200000">
                        <a:off x="6084088" y="4479754"/>
                        <a:ext cx="142045" cy="169354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51" name="สี่เหลี่ยมคางหมู 50"/>
                      <p:cNvSpPr/>
                      <p:nvPr/>
                    </p:nvSpPr>
                    <p:spPr>
                      <a:xfrm rot="16200000">
                        <a:off x="6270459" y="4477410"/>
                        <a:ext cx="142045" cy="169354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4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</p:grpSp>
                <p:sp>
                  <p:nvSpPr>
                    <p:cNvPr id="47" name="มนมุมสี่เหลี่ยมผืนผ้าด้านเดียวกัน 46"/>
                    <p:cNvSpPr/>
                    <p:nvPr/>
                  </p:nvSpPr>
                  <p:spPr>
                    <a:xfrm>
                      <a:off x="5557052" y="5004543"/>
                      <a:ext cx="726875" cy="109491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p3d>
                      <a:bevelT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67" name="ลบ 66"/>
                  <p:cNvSpPr/>
                  <p:nvPr/>
                </p:nvSpPr>
                <p:spPr>
                  <a:xfrm rot="20287838" flipH="1">
                    <a:off x="6534613" y="4439025"/>
                    <a:ext cx="1484272" cy="417863"/>
                  </a:xfrm>
                  <a:prstGeom prst="mathMinus">
                    <a:avLst/>
                  </a:prstGeom>
                  <a:solidFill>
                    <a:srgbClr val="A5D0E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69" name="กลุ่ม 68"/>
                  <p:cNvGrpSpPr/>
                  <p:nvPr/>
                </p:nvGrpSpPr>
                <p:grpSpPr>
                  <a:xfrm>
                    <a:off x="7779683" y="4029981"/>
                    <a:ext cx="646669" cy="569320"/>
                    <a:chOff x="5257800" y="3962400"/>
                    <a:chExt cx="1308100" cy="1151634"/>
                  </a:xfr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perspectiveHeroicExtremeLeftFacing"/>
                    <a:lightRig rig="threePt" dir="t"/>
                  </a:scene3d>
                </p:grpSpPr>
                <p:sp>
                  <p:nvSpPr>
                    <p:cNvPr id="70" name="สี่เหลี่ยมผืนผ้ามุมมน 69"/>
                    <p:cNvSpPr/>
                    <p:nvPr/>
                  </p:nvSpPr>
                  <p:spPr>
                    <a:xfrm>
                      <a:off x="5857358" y="4806882"/>
                      <a:ext cx="134730" cy="232546"/>
                    </a:xfrm>
                    <a:prstGeom prst="roundRect">
                      <a:avLst/>
                    </a:prstGeom>
                    <a:sp3d>
                      <a:bevelT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71" name="สี่เหลี่ยมผืนผ้า 70"/>
                    <p:cNvSpPr/>
                    <p:nvPr/>
                  </p:nvSpPr>
                  <p:spPr>
                    <a:xfrm>
                      <a:off x="5257800" y="3962400"/>
                      <a:ext cx="1308100" cy="889000"/>
                    </a:xfrm>
                    <a:prstGeom prst="rect">
                      <a:avLst/>
                    </a:prstGeom>
                    <a:sp3d>
                      <a:bevelT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72" name="สี่เหลี่ยมผืนผ้า 71"/>
                    <p:cNvSpPr/>
                    <p:nvPr/>
                  </p:nvSpPr>
                  <p:spPr>
                    <a:xfrm>
                      <a:off x="5357605" y="4031818"/>
                      <a:ext cx="1106226" cy="7366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75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th-TH" sz="1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  <p:grpSp>
                  <p:nvGrpSpPr>
                    <p:cNvPr id="73" name="กลุ่ม 72"/>
                    <p:cNvGrpSpPr/>
                    <p:nvPr/>
                  </p:nvGrpSpPr>
                  <p:grpSpPr>
                    <a:xfrm>
                      <a:off x="5832237" y="4340993"/>
                      <a:ext cx="193334" cy="160804"/>
                      <a:chOff x="6070428" y="4339572"/>
                      <a:chExt cx="355731" cy="295881"/>
                    </a:xfrm>
                    <a:effectLst>
                      <a:outerShdw blurRad="50800" dist="50800" dir="5400000" sx="129000" sy="129000" algn="ctr" rotWithShape="0">
                        <a:schemeClr val="bg1">
                          <a:lumMod val="95000"/>
                          <a:alpha val="43000"/>
                        </a:schemeClr>
                      </a:outerShdw>
                      <a:reflection blurRad="6350" stA="52000" endA="300" endPos="35000" dir="5400000" sy="-100000" algn="bl" rotWithShape="0"/>
                    </a:effectLst>
                  </p:grpSpPr>
                  <p:sp>
                    <p:nvSpPr>
                      <p:cNvPr id="75" name="สี่เหลี่ยมคางหมู 74"/>
                      <p:cNvSpPr/>
                      <p:nvPr/>
                    </p:nvSpPr>
                    <p:spPr>
                      <a:xfrm rot="16200000">
                        <a:off x="6084083" y="4328262"/>
                        <a:ext cx="142044" cy="169354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4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76" name="สี่เหลี่ยมคางหมู 75"/>
                      <p:cNvSpPr/>
                      <p:nvPr/>
                    </p:nvSpPr>
                    <p:spPr>
                      <a:xfrm rot="16200000">
                        <a:off x="6270462" y="4325918"/>
                        <a:ext cx="142044" cy="169351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77" name="สี่เหลี่ยมคางหมู 76"/>
                      <p:cNvSpPr/>
                      <p:nvPr/>
                    </p:nvSpPr>
                    <p:spPr>
                      <a:xfrm rot="16200000">
                        <a:off x="6084088" y="4479754"/>
                        <a:ext cx="142045" cy="169354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3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78" name="สี่เหลี่ยมคางหมู 77"/>
                      <p:cNvSpPr/>
                      <p:nvPr/>
                    </p:nvSpPr>
                    <p:spPr>
                      <a:xfrm rot="16200000">
                        <a:off x="6270459" y="4477410"/>
                        <a:ext cx="142045" cy="169354"/>
                      </a:xfrm>
                      <a:prstGeom prst="trapezoid">
                        <a:avLst>
                          <a:gd name="adj" fmla="val 3432"/>
                        </a:avLst>
                      </a:prstGeom>
                      <a:solidFill>
                        <a:schemeClr val="accent4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</p:grpSp>
                <p:sp>
                  <p:nvSpPr>
                    <p:cNvPr id="74" name="มนมุมสี่เหลี่ยมผืนผ้าด้านเดียวกัน 73"/>
                    <p:cNvSpPr/>
                    <p:nvPr/>
                  </p:nvSpPr>
                  <p:spPr>
                    <a:xfrm>
                      <a:off x="5557052" y="5004543"/>
                      <a:ext cx="726875" cy="109491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p3d>
                      <a:bevelT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79" name="ลบ 78"/>
                  <p:cNvSpPr/>
                  <p:nvPr/>
                </p:nvSpPr>
                <p:spPr>
                  <a:xfrm rot="1312162" flipH="1" flipV="1">
                    <a:off x="6518567" y="5526274"/>
                    <a:ext cx="1484272" cy="417863"/>
                  </a:xfrm>
                  <a:prstGeom prst="mathMinus">
                    <a:avLst/>
                  </a:prstGeom>
                  <a:solidFill>
                    <a:srgbClr val="9F1F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80" name="โดนัท 79"/>
                  <p:cNvSpPr/>
                  <p:nvPr/>
                </p:nvSpPr>
                <p:spPr>
                  <a:xfrm>
                    <a:off x="7725599" y="5665473"/>
                    <a:ext cx="867273" cy="822888"/>
                  </a:xfrm>
                  <a:prstGeom prst="donut">
                    <a:avLst>
                      <a:gd name="adj" fmla="val 7188"/>
                    </a:avLst>
                  </a:prstGeom>
                  <a:solidFill>
                    <a:srgbClr val="9F1F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85" name="กลุ่ม 84"/>
                  <p:cNvGrpSpPr/>
                  <p:nvPr/>
                </p:nvGrpSpPr>
                <p:grpSpPr>
                  <a:xfrm>
                    <a:off x="7917227" y="5862086"/>
                    <a:ext cx="480517" cy="391629"/>
                    <a:chOff x="7874678" y="5819745"/>
                    <a:chExt cx="565615" cy="460985"/>
                  </a:xfrm>
                </p:grpSpPr>
                <p:sp>
                  <p:nvSpPr>
                    <p:cNvPr id="81" name="คำบรรยายภาพแบบวงรี 80"/>
                    <p:cNvSpPr/>
                    <p:nvPr/>
                  </p:nvSpPr>
                  <p:spPr>
                    <a:xfrm>
                      <a:off x="7874678" y="5819745"/>
                      <a:ext cx="565615" cy="460985"/>
                    </a:xfrm>
                    <a:prstGeom prst="wedgeEllipseCallou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2" name="วงรี 81"/>
                    <p:cNvSpPr/>
                    <p:nvPr/>
                  </p:nvSpPr>
                  <p:spPr>
                    <a:xfrm>
                      <a:off x="7960703" y="6002364"/>
                      <a:ext cx="100960" cy="9788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3" name="วงรี 82"/>
                    <p:cNvSpPr/>
                    <p:nvPr/>
                  </p:nvSpPr>
                  <p:spPr>
                    <a:xfrm>
                      <a:off x="8113863" y="6002253"/>
                      <a:ext cx="101075" cy="9799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4" name="วงรี 83"/>
                    <p:cNvSpPr/>
                    <p:nvPr/>
                  </p:nvSpPr>
                  <p:spPr>
                    <a:xfrm>
                      <a:off x="8266191" y="6001786"/>
                      <a:ext cx="91639" cy="8884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86" name="ลบ 85"/>
                  <p:cNvSpPr/>
                  <p:nvPr/>
                </p:nvSpPr>
                <p:spPr>
                  <a:xfrm rot="20287838" flipH="1">
                    <a:off x="4139759" y="5574449"/>
                    <a:ext cx="1484272" cy="417863"/>
                  </a:xfrm>
                  <a:prstGeom prst="mathMinus">
                    <a:avLst/>
                  </a:prstGeom>
                  <a:solidFill>
                    <a:srgbClr val="9F1F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87" name="โดนัท 86"/>
                  <p:cNvSpPr/>
                  <p:nvPr/>
                </p:nvSpPr>
                <p:spPr>
                  <a:xfrm>
                    <a:off x="3587947" y="5680774"/>
                    <a:ext cx="867273" cy="822888"/>
                  </a:xfrm>
                  <a:prstGeom prst="donut">
                    <a:avLst>
                      <a:gd name="adj" fmla="val 7188"/>
                    </a:avLst>
                  </a:prstGeom>
                  <a:solidFill>
                    <a:srgbClr val="9F1F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94" name="กลุ่ม 93"/>
                  <p:cNvGrpSpPr/>
                  <p:nvPr/>
                </p:nvGrpSpPr>
                <p:grpSpPr>
                  <a:xfrm flipH="1">
                    <a:off x="3744578" y="5897035"/>
                    <a:ext cx="549899" cy="372696"/>
                    <a:chOff x="9230886" y="4376685"/>
                    <a:chExt cx="1311668" cy="888987"/>
                  </a:xfrm>
                  <a:gradFill flip="none" rotWithShape="1">
                    <a:gsLst>
                      <a:gs pos="100000">
                        <a:srgbClr val="9EAEC1"/>
                      </a:gs>
                      <a:gs pos="50000">
                        <a:schemeClr val="accent3">
                          <a:lumMod val="50000"/>
                          <a:tint val="44500"/>
                          <a:satMod val="160000"/>
                        </a:schemeClr>
                      </a:gs>
                      <a:gs pos="0">
                        <a:schemeClr val="accent5">
                          <a:lumMod val="50000"/>
                        </a:schemeClr>
                      </a:gs>
                    </a:gsLst>
                    <a:lin ang="16200000" scaled="1"/>
                    <a:tileRect/>
                  </a:gradFill>
                </p:grpSpPr>
                <p:grpSp>
                  <p:nvGrpSpPr>
                    <p:cNvPr id="93" name="กลุ่ม 92"/>
                    <p:cNvGrpSpPr/>
                    <p:nvPr/>
                  </p:nvGrpSpPr>
                  <p:grpSpPr>
                    <a:xfrm>
                      <a:off x="9230886" y="4376685"/>
                      <a:ext cx="1311668" cy="888987"/>
                      <a:chOff x="9230886" y="4376685"/>
                      <a:chExt cx="1311668" cy="888987"/>
                    </a:xfrm>
                    <a:grpFill/>
                  </p:grpSpPr>
                  <p:sp>
                    <p:nvSpPr>
                      <p:cNvPr id="89" name="วงรี 88"/>
                      <p:cNvSpPr/>
                      <p:nvPr/>
                    </p:nvSpPr>
                    <p:spPr>
                      <a:xfrm>
                        <a:off x="9461203" y="4376685"/>
                        <a:ext cx="645459" cy="574317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90" name="วงรี 89"/>
                      <p:cNvSpPr/>
                      <p:nvPr/>
                    </p:nvSpPr>
                    <p:spPr>
                      <a:xfrm>
                        <a:off x="9230886" y="4681725"/>
                        <a:ext cx="679519" cy="574317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91" name="วงรี 90"/>
                      <p:cNvSpPr/>
                      <p:nvPr/>
                    </p:nvSpPr>
                    <p:spPr>
                      <a:xfrm>
                        <a:off x="9631850" y="4562420"/>
                        <a:ext cx="910704" cy="70325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</p:grpSp>
                <p:sp>
                  <p:nvSpPr>
                    <p:cNvPr id="92" name="สี่เหลี่ยมผืนผ้า 91"/>
                    <p:cNvSpPr/>
                    <p:nvPr/>
                  </p:nvSpPr>
                  <p:spPr>
                    <a:xfrm>
                      <a:off x="9525377" y="4951399"/>
                      <a:ext cx="628256" cy="31386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99" name="วงรี 98"/>
                  <p:cNvSpPr/>
                  <p:nvPr/>
                </p:nvSpPr>
                <p:spPr>
                  <a:xfrm>
                    <a:off x="6914093" y="3995887"/>
                    <a:ext cx="261937" cy="2704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0" name="วงรี 99"/>
                  <p:cNvSpPr/>
                  <p:nvPr/>
                </p:nvSpPr>
                <p:spPr>
                  <a:xfrm>
                    <a:off x="4965100" y="4305067"/>
                    <a:ext cx="157877" cy="164399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1" name="วงรี 100"/>
                  <p:cNvSpPr/>
                  <p:nvPr/>
                </p:nvSpPr>
                <p:spPr>
                  <a:xfrm>
                    <a:off x="3664296" y="4910668"/>
                    <a:ext cx="157877" cy="16439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2" name="วงรี 101"/>
                  <p:cNvSpPr/>
                  <p:nvPr/>
                </p:nvSpPr>
                <p:spPr>
                  <a:xfrm>
                    <a:off x="6868149" y="5965938"/>
                    <a:ext cx="261937" cy="270443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3" name="วงรี 102"/>
                  <p:cNvSpPr/>
                  <p:nvPr/>
                </p:nvSpPr>
                <p:spPr>
                  <a:xfrm>
                    <a:off x="5015101" y="5988615"/>
                    <a:ext cx="157877" cy="16439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4" name="วงรี 103"/>
                  <p:cNvSpPr/>
                  <p:nvPr/>
                </p:nvSpPr>
                <p:spPr>
                  <a:xfrm>
                    <a:off x="7448964" y="4999784"/>
                    <a:ext cx="261937" cy="270443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5" name="โดนัท 104"/>
                  <p:cNvSpPr/>
                  <p:nvPr/>
                </p:nvSpPr>
                <p:spPr>
                  <a:xfrm>
                    <a:off x="4087970" y="5046567"/>
                    <a:ext cx="257131" cy="238301"/>
                  </a:xfrm>
                  <a:prstGeom prst="donut">
                    <a:avLst>
                      <a:gd name="adj" fmla="val 7188"/>
                    </a:avLst>
                  </a:prstGeom>
                  <a:solidFill>
                    <a:srgbClr val="A5D0E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โดนัท 105"/>
                  <p:cNvSpPr/>
                  <p:nvPr/>
                </p:nvSpPr>
                <p:spPr>
                  <a:xfrm>
                    <a:off x="5892198" y="6200921"/>
                    <a:ext cx="374343" cy="355185"/>
                  </a:xfrm>
                  <a:prstGeom prst="donut">
                    <a:avLst>
                      <a:gd name="adj" fmla="val 7188"/>
                    </a:avLst>
                  </a:prstGeom>
                  <a:solidFill>
                    <a:srgbClr val="A5D0EC">
                      <a:alpha val="4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โดนัท 106"/>
                  <p:cNvSpPr/>
                  <p:nvPr/>
                </p:nvSpPr>
                <p:spPr>
                  <a:xfrm>
                    <a:off x="8191888" y="4890925"/>
                    <a:ext cx="374343" cy="355185"/>
                  </a:xfrm>
                  <a:prstGeom prst="donut">
                    <a:avLst>
                      <a:gd name="adj" fmla="val 7188"/>
                    </a:avLst>
                  </a:prstGeom>
                  <a:solidFill>
                    <a:srgbClr val="A5D0EC">
                      <a:alpha val="4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6" name="กลุ่ม 115"/>
            <p:cNvGrpSpPr/>
            <p:nvPr/>
          </p:nvGrpSpPr>
          <p:grpSpPr>
            <a:xfrm flipH="1">
              <a:off x="3494624" y="5664814"/>
              <a:ext cx="243410" cy="350223"/>
              <a:chOff x="3381375" y="3403600"/>
              <a:chExt cx="1416050" cy="2037442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17" name="สี่เหลี่ยมผืนผ้ามุมมน 116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8" name="วงรี 117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9" name="มนมุมสี่เหลี่ยมผืนผ้าด้านเดียวกัน 118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0" name="กลุ่ม 119"/>
            <p:cNvGrpSpPr/>
            <p:nvPr/>
          </p:nvGrpSpPr>
          <p:grpSpPr>
            <a:xfrm flipH="1">
              <a:off x="8145920" y="5672762"/>
              <a:ext cx="243410" cy="350223"/>
              <a:chOff x="3381375" y="3403600"/>
              <a:chExt cx="1416050" cy="2037442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21" name="สี่เหลี่ยมผืนผ้ามุมมน 120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2" name="วงรี 121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3" name="มนมุมสี่เหลี่ยมผืนผ้าด้านเดียวกัน 122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4" name="กลุ่ม 123"/>
            <p:cNvGrpSpPr/>
            <p:nvPr/>
          </p:nvGrpSpPr>
          <p:grpSpPr>
            <a:xfrm flipH="1">
              <a:off x="7042991" y="3896399"/>
              <a:ext cx="243410" cy="350223"/>
              <a:chOff x="3381375" y="3403600"/>
              <a:chExt cx="1416050" cy="2037442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25" name="สี่เหลี่ยมผืนผ้ามุมมน 124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7" name="มนมุมสี่เหลี่ยมผืนผ้าด้านเดียวกัน 126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8" name="กลุ่ม 127"/>
            <p:cNvGrpSpPr/>
            <p:nvPr/>
          </p:nvGrpSpPr>
          <p:grpSpPr>
            <a:xfrm flipH="1">
              <a:off x="3138610" y="4359443"/>
              <a:ext cx="243410" cy="350223"/>
              <a:chOff x="3381375" y="3403600"/>
              <a:chExt cx="1416050" cy="2037442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29" name="สี่เหลี่ยมผืนผ้ามุมมน 128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0" name="วงรี 129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1" name="มนมุมสี่เหลี่ยมผืนผ้าด้านเดียวกัน 130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32" name="กลุ่ม 131"/>
            <p:cNvGrpSpPr/>
            <p:nvPr/>
          </p:nvGrpSpPr>
          <p:grpSpPr>
            <a:xfrm flipH="1">
              <a:off x="8459922" y="4387069"/>
              <a:ext cx="243410" cy="350223"/>
              <a:chOff x="3381375" y="3403600"/>
              <a:chExt cx="1416050" cy="2037442"/>
            </a:xfr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33" name="สี่เหลี่ยมผืนผ้ามุมมน 132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4" name="วงรี 133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5" name="มนมุมสี่เหลี่ยมผืนผ้าด้านเดียวกัน 134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36" name="กลุ่ม 135"/>
            <p:cNvGrpSpPr/>
            <p:nvPr/>
          </p:nvGrpSpPr>
          <p:grpSpPr>
            <a:xfrm flipH="1">
              <a:off x="6125571" y="5998962"/>
              <a:ext cx="243410" cy="350223"/>
              <a:chOff x="3381375" y="3403600"/>
              <a:chExt cx="1416050" cy="2037442"/>
            </a:xfr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37" name="สี่เหลี่ยมผืนผ้ามุมมน 136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8" name="วงรี 137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9" name="มนมุมสี่เหลี่ยมผืนผ้าด้านเดียวกัน 138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0" name="กลุ่ม 139"/>
            <p:cNvGrpSpPr/>
            <p:nvPr/>
          </p:nvGrpSpPr>
          <p:grpSpPr>
            <a:xfrm flipH="1">
              <a:off x="5217739" y="3949284"/>
              <a:ext cx="243410" cy="350223"/>
              <a:chOff x="3381375" y="3403600"/>
              <a:chExt cx="1416050" cy="2037442"/>
            </a:xfr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41" name="สี่เหลี่ยมผืนผ้ามุมมน 140"/>
              <p:cNvSpPr/>
              <p:nvPr/>
            </p:nvSpPr>
            <p:spPr>
              <a:xfrm>
                <a:off x="3949700" y="4083050"/>
                <a:ext cx="279400" cy="4445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2" name="วงรี 141"/>
              <p:cNvSpPr/>
              <p:nvPr/>
            </p:nvSpPr>
            <p:spPr>
              <a:xfrm>
                <a:off x="3644900" y="3403600"/>
                <a:ext cx="889000" cy="901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3" name="มนมุมสี่เหลี่ยมผืนผ้าด้านเดียวกัน 142"/>
              <p:cNvSpPr/>
              <p:nvPr/>
            </p:nvSpPr>
            <p:spPr>
              <a:xfrm>
                <a:off x="3381375" y="4393292"/>
                <a:ext cx="1416050" cy="1047750"/>
              </a:xfrm>
              <a:prstGeom prst="round2SameRect">
                <a:avLst>
                  <a:gd name="adj1" fmla="val 3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49" name="สี่เหลี่ยมผืนผ้ามุมมน 148"/>
          <p:cNvSpPr/>
          <p:nvPr/>
        </p:nvSpPr>
        <p:spPr>
          <a:xfrm>
            <a:off x="1983000" y="5844200"/>
            <a:ext cx="4256663" cy="40178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network</a:t>
            </a:r>
            <a:endParaRPr lang="th-TH" dirty="0"/>
          </a:p>
        </p:txBody>
      </p:sp>
      <p:sp>
        <p:nvSpPr>
          <p:cNvPr id="4" name="รูปห้าเหลี่ยม 3"/>
          <p:cNvSpPr/>
          <p:nvPr/>
        </p:nvSpPr>
        <p:spPr>
          <a:xfrm>
            <a:off x="26894" y="2431901"/>
            <a:ext cx="6199094" cy="87775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2788" fontAlgn="base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การใช้งานทรัพยากรคอมพิวเตอร์ร่วมกัน</a:t>
            </a:r>
          </a:p>
        </p:txBody>
      </p:sp>
      <p:sp>
        <p:nvSpPr>
          <p:cNvPr id="110" name="รูปห้าเหลี่ยม 109"/>
          <p:cNvSpPr/>
          <p:nvPr/>
        </p:nvSpPr>
        <p:spPr>
          <a:xfrm rot="10800000" flipV="1">
            <a:off x="5970494" y="2910303"/>
            <a:ext cx="6208059" cy="87775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ทำให้ผู้ใช้สามารถเข้าถึงคอมพิวเตอร์จากระยะไกล</a:t>
            </a:r>
          </a:p>
        </p:txBody>
      </p:sp>
      <p:sp>
        <p:nvSpPr>
          <p:cNvPr id="113" name="รูปห้าเหลี่ยม 112"/>
          <p:cNvSpPr/>
          <p:nvPr/>
        </p:nvSpPr>
        <p:spPr>
          <a:xfrm>
            <a:off x="28820" y="3463989"/>
            <a:ext cx="6199094" cy="87775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อำนวยความสะดวกในการรับส่งข้อมูล</a:t>
            </a:r>
          </a:p>
        </p:txBody>
      </p:sp>
      <p:sp>
        <p:nvSpPr>
          <p:cNvPr id="114" name="รูปห้าเหลี่ยม 113"/>
          <p:cNvSpPr/>
          <p:nvPr/>
        </p:nvSpPr>
        <p:spPr>
          <a:xfrm rot="10800000" flipV="1">
            <a:off x="5970494" y="3973654"/>
            <a:ext cx="6208059" cy="87775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ลดต้นทุน</a:t>
            </a:r>
          </a:p>
        </p:txBody>
      </p:sp>
      <p:sp>
        <p:nvSpPr>
          <p:cNvPr id="115" name="รูปห้าเหลี่ยม 114"/>
          <p:cNvSpPr/>
          <p:nvPr/>
        </p:nvSpPr>
        <p:spPr>
          <a:xfrm>
            <a:off x="13447" y="4499034"/>
            <a:ext cx="6199094" cy="87775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เพื่อเชื่อมต่อคอมพิวเตอร์หลายๆ เครื่องเข้าหากัน</a:t>
            </a:r>
          </a:p>
        </p:txBody>
      </p:sp>
      <p:sp>
        <p:nvSpPr>
          <p:cNvPr id="144" name="รูปห้าเหลี่ยม 143"/>
          <p:cNvSpPr/>
          <p:nvPr/>
        </p:nvSpPr>
        <p:spPr>
          <a:xfrm rot="10800000" flipV="1">
            <a:off x="5970494" y="5008735"/>
            <a:ext cx="6208059" cy="87775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เพิ่มความน่าเชื่อถือและความปลอดภัยของระบบ</a:t>
            </a:r>
          </a:p>
        </p:txBody>
      </p:sp>
      <p:sp>
        <p:nvSpPr>
          <p:cNvPr id="145" name="สี่เหลี่ยมผืนผ้ามุมมน 144"/>
          <p:cNvSpPr/>
          <p:nvPr/>
        </p:nvSpPr>
        <p:spPr>
          <a:xfrm>
            <a:off x="0" y="1321703"/>
            <a:ext cx="12192000" cy="8664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วัตถุประสงค์ของระบบเครือข่าย</a:t>
            </a:r>
            <a:endParaRPr lang="th-TH" sz="4000" dirty="0"/>
          </a:p>
        </p:txBody>
      </p:sp>
      <p:sp>
        <p:nvSpPr>
          <p:cNvPr id="98" name="กล่องข้อความ 10">
            <a:extLst>
              <a:ext uri="{FF2B5EF4-FFF2-40B4-BE49-F238E27FC236}">
                <a16:creationId xmlns:a16="http://schemas.microsoft.com/office/drawing/2014/main" id="{E1DE3292-02FA-40BB-B4E8-57B7C9B3F088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799636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2.8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เสิร์ชเอนจิน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Search Engines)</a:t>
            </a: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0" y="1447749"/>
            <a:ext cx="5177606" cy="44267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Search Engine Site </a:t>
            </a:r>
            <a:r>
              <a:rPr lang="th-TH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ที่นิยม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93" y="5595565"/>
            <a:ext cx="3123407" cy="1477588"/>
          </a:xfrm>
          <a:prstGeom prst="rect">
            <a:avLst/>
          </a:prstGeom>
        </p:spPr>
      </p:pic>
      <p:graphicFrame>
        <p:nvGraphicFramePr>
          <p:cNvPr id="10" name="ไดอะแกรม 9"/>
          <p:cNvGraphicFramePr/>
          <p:nvPr>
            <p:extLst>
              <p:ext uri="{D42A27DB-BD31-4B8C-83A1-F6EECF244321}">
                <p14:modId xmlns:p14="http://schemas.microsoft.com/office/powerpoint/2010/main" val="3758245828"/>
              </p:ext>
            </p:extLst>
          </p:nvPr>
        </p:nvGraphicFramePr>
        <p:xfrm>
          <a:off x="2404036" y="2231222"/>
          <a:ext cx="6887882" cy="379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ตัวแทนเนื้อหา 3"/>
          <p:cNvSpPr txBox="1">
            <a:spLocks/>
          </p:cNvSpPr>
          <p:nvPr/>
        </p:nvSpPr>
        <p:spPr>
          <a:xfrm>
            <a:off x="5177606" y="1455587"/>
            <a:ext cx="7014394" cy="4426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th-TH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10">
            <a:extLst>
              <a:ext uri="{FF2B5EF4-FFF2-40B4-BE49-F238E27FC236}">
                <a16:creationId xmlns:a16="http://schemas.microsoft.com/office/drawing/2014/main" id="{B5AA58C7-F484-40A1-AB15-42567A0C8346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499535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2.8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เสิร์ชเอนจิน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Search Engines)</a:t>
            </a: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0" y="1447749"/>
            <a:ext cx="5177606" cy="44267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Google Lens</a:t>
            </a:r>
            <a:endParaRPr lang="th-TH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013" y="5657552"/>
            <a:ext cx="3123407" cy="1477588"/>
          </a:xfrm>
          <a:prstGeom prst="rect">
            <a:avLst/>
          </a:prstGeom>
        </p:spPr>
      </p:pic>
      <p:sp>
        <p:nvSpPr>
          <p:cNvPr id="12" name="ตัวแทนเนื้อหา 3"/>
          <p:cNvSpPr txBox="1">
            <a:spLocks/>
          </p:cNvSpPr>
          <p:nvPr/>
        </p:nvSpPr>
        <p:spPr>
          <a:xfrm>
            <a:off x="5177606" y="1455587"/>
            <a:ext cx="7014394" cy="4426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th-TH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69692" y="1986784"/>
            <a:ext cx="1172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Google Lens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ช่วยให้คุณค้นหาสิ่งที่เห็นและทำสิ่งต่างๆ ได้รวดเร็วขึ้น รวมทั้งยังทำความเข้าใจโลกรอบตัวได้โดยใช้กล้องถ่ายรูปและรูปภาพ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316" name="Picture 4" descr="Google เปิดตัวฟีเจอร์ใหม่ของ Google Lens ค้นหาข้อมูลได้จากภาพ  หรือสิ่งของในภาพ | DroidS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54" y="2512064"/>
            <a:ext cx="6511352" cy="388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8"/>
          <p:cNvSpPr txBox="1"/>
          <p:nvPr/>
        </p:nvSpPr>
        <p:spPr>
          <a:xfrm>
            <a:off x="2842054" y="6242458"/>
            <a:ext cx="586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https://droidsans.com/wp-content/uploads/2018/09/googlelens_search.jpg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10">
            <a:extLst>
              <a:ext uri="{FF2B5EF4-FFF2-40B4-BE49-F238E27FC236}">
                <a16:creationId xmlns:a16="http://schemas.microsoft.com/office/drawing/2014/main" id="{C06A705F-612F-4EF3-8EE3-072E1C396E1B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670832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2.9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702045" y="1489499"/>
            <a:ext cx="10540578" cy="4539342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ระบบที่มีคอมพิวเตอร์อย่างน้อยสองเครื่องเชื่อมต่อกันโดยใช้สื่อกลาง และสามารถสื่อสารข้อมูลกันได้อย่างมีประสิทธิภาพเช่น การรับส่งอี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รวิดิ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โอ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คอล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เป็นต้น การใช้งานอินเทอร์เน็ตผ่านเครือข่ายมีสาย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LAN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หรือไร้สาย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Wiless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Lan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ทำให้การติดต่อสื่อสาระหว่างกันง่ายขึ้น และสะดวกมากขึ้น ไม่เพียงแต่ติดต่อสื่อสารแต่ยังทำการค้นหาข้อมูลข่าวสารผ่านทางอินเตอร์เน็ตโดยใช้งานผ่านผู้ให้บริการอินเทอร์เน็ต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โดยผ่าน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เครือข่ายที่ครอบคลุมข้อมูลทั่วโลก ไม่เพียงแต่ค้นหาข้อมูลได้จากการพิมพ์ข้อความเพียงอย่างเดียว แต่ยังสามารถค้นหาข้อมูลโดยใช้รูปภาพในการค้นหาได้ผ่าน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Google Lens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ได้อีกด้วย </a:t>
            </a:r>
            <a:endParaRPr lang="th-TH" dirty="0"/>
          </a:p>
        </p:txBody>
      </p:sp>
      <p:sp>
        <p:nvSpPr>
          <p:cNvPr id="6" name="กล่องข้อความ 10">
            <a:extLst>
              <a:ext uri="{FF2B5EF4-FFF2-40B4-BE49-F238E27FC236}">
                <a16:creationId xmlns:a16="http://schemas.microsoft.com/office/drawing/2014/main" id="{FC0B1D0C-F533-4107-ADB6-367C3306EB56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34092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702045" y="1489499"/>
            <a:ext cx="10540578" cy="4539342"/>
          </a:xfrm>
        </p:spPr>
        <p:txBody>
          <a:bodyPr/>
          <a:lstStyle/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ระบบเครือข่ายคืออะไร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จงบอกความแตกต่างระหว่าง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LAN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MAN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จงยกตัวอย่างฮาร์ดแวร์เครือข่าย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จงยกตัวอย่างโปรแกรมป้องกันระบบเครือข่าย มา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การค้นหาข้อมูลสามารถทำได้ด้วยวิธีใดบ้าง</a:t>
            </a:r>
          </a:p>
          <a:p>
            <a:pPr marL="514350" indent="-514350" algn="thaiDist">
              <a:buFont typeface="+mj-lt"/>
              <a:buAutoNum type="arabicPeriod"/>
            </a:pPr>
            <a:endParaRPr lang="th-TH" dirty="0"/>
          </a:p>
          <a:p>
            <a:pPr marL="514350" indent="-514350" algn="thaiDist">
              <a:buFont typeface="+mj-lt"/>
              <a:buAutoNum type="arabicPeriod"/>
            </a:pPr>
            <a:endParaRPr lang="th-TH" dirty="0"/>
          </a:p>
          <a:p>
            <a:pPr marL="0" indent="0" algn="thaiDist">
              <a:buNone/>
            </a:pPr>
            <a:endParaRPr lang="en-US" dirty="0"/>
          </a:p>
          <a:p>
            <a:pPr marL="514350" indent="-514350" algn="thaiDist">
              <a:buFont typeface="+mj-lt"/>
              <a:buAutoNum type="arabicPeriod"/>
            </a:pPr>
            <a:endParaRPr lang="th-TH" dirty="0"/>
          </a:p>
          <a:p>
            <a:pPr marL="514350" indent="-514350" algn="thaiDist">
              <a:buFont typeface="+mj-lt"/>
              <a:buAutoNum type="arabicPeriod"/>
            </a:pPr>
            <a:endParaRPr lang="th-TH" dirty="0"/>
          </a:p>
        </p:txBody>
      </p:sp>
      <p:sp>
        <p:nvSpPr>
          <p:cNvPr id="6" name="กล่องข้อความ 10">
            <a:extLst>
              <a:ext uri="{FF2B5EF4-FFF2-40B4-BE49-F238E27FC236}">
                <a16:creationId xmlns:a16="http://schemas.microsoft.com/office/drawing/2014/main" id="{540D3DD8-E411-47D1-AE98-D2A473A6ED5F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94799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82775" indent="-1882775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ระบบเครือข่ายคอมพิวเตอร์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https://sites.google.com/site/kuakaycom/rabb-kherux-khay-khxmphiwtexr-computer-network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</a:p>
          <a:p>
            <a:pPr marL="1979613" indent="-1979613">
              <a:buNone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20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979613" indent="-1979613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ระบบเครือข่ายไร้สาย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https://shorturl.asia/40rdK.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20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979613" indent="-1979613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โพรโตคอลในระบบเครือข่ายคอมพิวเตอร์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https://shorturl.asia/bTrH4.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20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979613" indent="-1979613">
              <a:buNone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เวิลด์ไวด์เว็บ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www).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https://shorturl.asia/jD5he.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20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979613" indent="-1979613">
              <a:buNone/>
            </a:pP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เสิร์ชเอนจิน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Search Engines).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https://www.1belief.com/article/search-engines/.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20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979613" indent="-1979613">
              <a:buNone/>
            </a:pP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ไฟร์วอลล์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(Firewall).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https://584339sumittra.wordpress.com/firewall/.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20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  <a:r>
              <a:rPr lang="en-US" sz="2000" b="1" dirty="0"/>
              <a:t> </a:t>
            </a:r>
          </a:p>
          <a:p>
            <a:pPr marL="1979613" indent="-1979613">
              <a:buNone/>
            </a:pP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มาตราฐาน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IEEE.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https://www.factomart.com/th/factomartblog/cat/automation-controller-network-equipment/post/standard-ieee-of-wireless/.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20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เอดี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เอสแอล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(ADSL).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https://shorturl.asia/Fg20q.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20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979613" indent="-1979613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2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 3G 4G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5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https://www.spabattery.com/blog/what-are-2g-3g-4g.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20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  <a:r>
              <a:rPr lang="en-US" sz="2000" b="1" dirty="0"/>
              <a:t> </a:t>
            </a:r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/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/>
          </a:p>
          <a:p>
            <a:pPr marL="1979613" indent="-1979613">
              <a:buNone/>
            </a:pP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10">
            <a:extLst>
              <a:ext uri="{FF2B5EF4-FFF2-40B4-BE49-F238E27FC236}">
                <a16:creationId xmlns:a16="http://schemas.microsoft.com/office/drawing/2014/main" id="{F29AFA7E-3369-4B8F-B12A-F76D6C3A2F43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2105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</a:t>
            </a:r>
            <a:endParaRPr lang="th-TH" dirty="0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idx="1"/>
          </p:nvPr>
        </p:nvSpPr>
        <p:spPr>
          <a:xfrm>
            <a:off x="391886" y="1518559"/>
            <a:ext cx="6627479" cy="4539342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ตัวอย่างการใช้งานบนอินเทอร์เน็ต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การรับส่งไปรษณีย์อิเล็กทรอนิกส์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เป็นระบบการสื่อสารทางจดหมายผ่านคอมพิวเตอร์  ถ้าเราต้องการส่งข้อความถึงใครก็สามารถเขียนเป็นเอกสาร   แล้วจ่าหน้าซองที่อยู่ของผู้รับที่เรียกว่า แอดเดรส  ระบบจะนำส่งให้ทันทีอย่างรวดเร็ว  ลักษณะของแอดเดรสจะเป็นชื่อรหัสผู้ใช้ และชื่อเครื่องประกอบกัน  เช่น 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sombat@nontri.ku.ac.th 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การติดต่อบนอินเทอร์เน็ตนี้  จะหาตำแหน่งให้เองโดยอัตโนมัติ   และนำส่งไปปลายทางได้อย่างถูกต้อง  การรับส่งไปรษณีย์อิเล็กทรอนิกส์ 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email) 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กำลังเป็นที่นิยมอย่างแพร่หลาย</a:t>
            </a:r>
          </a:p>
          <a:p>
            <a:endParaRPr lang="th-TH" dirty="0"/>
          </a:p>
        </p:txBody>
      </p:sp>
      <p:pic>
        <p:nvPicPr>
          <p:cNvPr id="1029" name="Picture 5" descr="วิธีการส่งอีเมล์หาลูกค้า ยังไงให้เป๊ะ 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27" y="2449501"/>
            <a:ext cx="4481802" cy="282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8"/>
          <p:cNvSpPr txBox="1"/>
          <p:nvPr/>
        </p:nvSpPr>
        <p:spPr>
          <a:xfrm>
            <a:off x="1743636" y="635742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ที่มาภาพ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https://digitalmarketingwow.com/wp-content/uploads/bfi_thumb/%E0%B8%AA%E0%B9%88%E0%B8%87email-31w70ki3dvfs3ybgawnyc8y90xu211mc04m026ipq903yz3fk.jpg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กล่องข้อความ 10">
            <a:extLst>
              <a:ext uri="{FF2B5EF4-FFF2-40B4-BE49-F238E27FC236}">
                <a16:creationId xmlns:a16="http://schemas.microsoft.com/office/drawing/2014/main" id="{B5276C8B-07D2-4E7F-A794-C9C7505F8F33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41425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</a:t>
            </a:r>
            <a:endParaRPr lang="th-TH" dirty="0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idx="1"/>
          </p:nvPr>
        </p:nvSpPr>
        <p:spPr>
          <a:xfrm>
            <a:off x="862533" y="1381575"/>
            <a:ext cx="10715384" cy="4038651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ตัวอย่างการใช้งานบนอินเทอร์เน็ต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การสนทนาบนเครือข่าย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เครือข่ายอินเทอร์เน็ตเป็นตัวกลาง   ในการติดต่อสนทนากันได้  ในยุคแรกใช้วิธีการสนทนาเป็นตัวหนังสือ ต่อมาพัฒนาให้ใช้เสียงได้ ปัจจุบันถ้าระบบสื่อสารมีความเร็วพอก็สามารถสนทนาโดยที่เห็นหน้ากันและกันบนจอภาพได้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78915" y="6203551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ที่มาภาพ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http://www.whatphone.net/wp-content/uploads/2015/04/messenger-video-call2-wp.jpg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6" name="Picture 8" descr="Facebook เพิ่มฟีเจอร์ Video Calling ให้กับแอพ Messenger แล้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5" y="3097590"/>
            <a:ext cx="5632075" cy="294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10">
            <a:extLst>
              <a:ext uri="{FF2B5EF4-FFF2-40B4-BE49-F238E27FC236}">
                <a16:creationId xmlns:a16="http://schemas.microsoft.com/office/drawing/2014/main" id="{C2B67923-4EE9-4647-8ACF-B62FD76A9DE6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57259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LAN</a:t>
            </a:r>
            <a:endParaRPr lang="th-TH" dirty="0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idx="1"/>
          </p:nvPr>
        </p:nvSpPr>
        <p:spPr>
          <a:xfrm>
            <a:off x="321606" y="2216707"/>
            <a:ext cx="3565965" cy="52911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เครือข่ายท้องถิ่น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LAN : Local Area Network)</a:t>
            </a:r>
          </a:p>
          <a:p>
            <a:pPr marL="0" indent="0" algn="thaiDist">
              <a:buNone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26132" y="633016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ที่มาภาพ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http://www.whatphone.net/wp-content/uploads/2015/04/messenger-video-call2-wp.jpg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4120049043"/>
              </p:ext>
            </p:extLst>
          </p:nvPr>
        </p:nvGraphicFramePr>
        <p:xfrm>
          <a:off x="4232812" y="1420880"/>
          <a:ext cx="7025758" cy="406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1. LAN (Local Area Network) - ระบบเครือข่ายคอมพิวเตอร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8" y="2798823"/>
            <a:ext cx="3388363" cy="24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10">
            <a:extLst>
              <a:ext uri="{FF2B5EF4-FFF2-40B4-BE49-F238E27FC236}">
                <a16:creationId xmlns:a16="http://schemas.microsoft.com/office/drawing/2014/main" id="{978352D6-A67A-4CB2-97EC-F710C04DA400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6375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MAN</a:t>
            </a:r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26132" y="633016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ที่มาภาพ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http://1.bp.blogspot.com/-NWAI-7RqPWA/T6dsEhjK7PI/AAAAAAAAAAw/rzg1Drqle1I/s1600/man.gif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2966273027"/>
              </p:ext>
            </p:extLst>
          </p:nvPr>
        </p:nvGraphicFramePr>
        <p:xfrm>
          <a:off x="4232812" y="1420880"/>
          <a:ext cx="7025758" cy="468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08170" y="4745589"/>
            <a:ext cx="406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เครือข่ายระดับเมือง (</a:t>
            </a:r>
            <a:r>
              <a:rPr lang="en-US" b="1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 : Metropolitan Area Network)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เครือข่ายคอมพิวเตอร์ที่เกิดขึ้น ได้แบ่งออกเป็นประเภทต่างๆ เช่น  แบ่งตามโปรโตคอล แบ่งตามโทโพโลยีที่ใช้ในการเชื่อมต่อ  แบ่งตามขนาดพื้นที่ใช้งาน เพื่อให้ง่ายต่อความเข้าใจ  สำหรับผู้เรียนที่ไม่เคยสัมผัสกับระบบเครือข่ายมาก่อน  ในบทนี้จะแบ่งประเภทตามขนาดพื้นที่ที่ใช้งาน ซึ่งแบ่งออก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8"/>
          <a:stretch/>
        </p:blipFill>
        <p:spPr bwMode="auto">
          <a:xfrm>
            <a:off x="197381" y="2513592"/>
            <a:ext cx="3887113" cy="203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10">
            <a:extLst>
              <a:ext uri="{FF2B5EF4-FFF2-40B4-BE49-F238E27FC236}">
                <a16:creationId xmlns:a16="http://schemas.microsoft.com/office/drawing/2014/main" id="{C5C9019D-C35D-43F7-BD86-46AECBB7D950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15505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WAN</a:t>
            </a:r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26132" y="6330160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ที่มาภาพ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http://1.bp.blogspot.com/-G_aszbzh6OY/VBG97zgwoiI/AAAAAAAAABs/DXBFAJcFesE/s1600/wan_home1.png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1223876031"/>
              </p:ext>
            </p:extLst>
          </p:nvPr>
        </p:nvGraphicFramePr>
        <p:xfrm>
          <a:off x="4232812" y="1367067"/>
          <a:ext cx="7025758" cy="468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08170" y="4745589"/>
            <a:ext cx="3593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เครือข่ายบริเวณกว้าง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WAN : Wide Area Network)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test: WAN Netwo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3" y="1994771"/>
            <a:ext cx="3825752" cy="27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10">
            <a:extLst>
              <a:ext uri="{FF2B5EF4-FFF2-40B4-BE49-F238E27FC236}">
                <a16:creationId xmlns:a16="http://schemas.microsoft.com/office/drawing/2014/main" id="{C7860BA7-C7AA-4CF4-8C4D-5800ECF3105F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74601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6872</Words>
  <Application>Microsoft Office PowerPoint</Application>
  <PresentationFormat>Widescreen</PresentationFormat>
  <Paragraphs>311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Angsana New</vt:lpstr>
      <vt:lpstr>Arial</vt:lpstr>
      <vt:lpstr>Calibri</vt:lpstr>
      <vt:lpstr>Calibri Light</vt:lpstr>
      <vt:lpstr>Cordia New</vt:lpstr>
      <vt:lpstr>FC Paragraph [Non-commercial] B</vt:lpstr>
      <vt:lpstr>Lucida Grande</vt:lpstr>
      <vt:lpstr>TH Sarabun New</vt:lpstr>
      <vt:lpstr>TH SarabunPSK</vt:lpstr>
      <vt:lpstr>Office Theme</vt:lpstr>
      <vt:lpstr>เทคโนโลยีสารสนเทศและการสื่อสาร</vt:lpstr>
      <vt:lpstr>หัวข้อสำหรับสื่อการสอนชุดที่ 2</vt:lpstr>
      <vt:lpstr>2.1 ระบบเครือข่าย</vt:lpstr>
      <vt:lpstr>2.1 ระบบเครือข่าย</vt:lpstr>
      <vt:lpstr>2.1 ระบบเครือข่าย</vt:lpstr>
      <vt:lpstr>2.1 ระบบเครือข่าย</vt:lpstr>
      <vt:lpstr>2.1.2 ระบบเครือข่าย LAN</vt:lpstr>
      <vt:lpstr>2.1.2 ระบบเครือข่าย MAN</vt:lpstr>
      <vt:lpstr>2.1.2 ระบบเครือข่าย WAN</vt:lpstr>
      <vt:lpstr>2.2 องค์ประกอบของระบบเครือข่าย</vt:lpstr>
      <vt:lpstr>2.2 องค์ประกอบของระบบเครือข่าย</vt:lpstr>
      <vt:lpstr>2.2 องค์ประกอบของระบบเครือข่าย</vt:lpstr>
      <vt:lpstr>2.2 องค์ประกอบของระบบเครือข่าย</vt:lpstr>
      <vt:lpstr>2.2.1 ฮาร์ดแวร์เครือข่าย </vt:lpstr>
      <vt:lpstr>2.2.1 ฮาร์ดแวร์เครือข่าย </vt:lpstr>
      <vt:lpstr>2.2.1 ฮาร์ดแวร์เครือข่าย </vt:lpstr>
      <vt:lpstr>2.2.1 ฮาร์ดแวร์เครือข่าย </vt:lpstr>
      <vt:lpstr>2.2.1 ฮาร์ดแวร์เครือข่าย </vt:lpstr>
      <vt:lpstr>2.2.1 ฮาร์ดแวร์เครือข่าย </vt:lpstr>
      <vt:lpstr>2.2.1 ฮาร์ดแวร์เครือข่าย (ต่อ) </vt:lpstr>
      <vt:lpstr>2.2.2 ซอฟต์แวร์เครือข่าย </vt:lpstr>
      <vt:lpstr>2.3 ระบบเครือข่ายไร้สาย</vt:lpstr>
      <vt:lpstr>2.3.1 มาตรฐาน IEEE </vt:lpstr>
      <vt:lpstr>2.3.2 ลักษณะการเชื่อมต่อเพื่อการใช้งาน</vt:lpstr>
      <vt:lpstr>2.4 ความปลอดภัยของระบบเครือข่าย</vt:lpstr>
      <vt:lpstr>2.4 ความปลอดภัยของระบบเครือข่าย</vt:lpstr>
      <vt:lpstr>2.4 ความปลอดภัยของระบบเครือข่าย</vt:lpstr>
      <vt:lpstr>2.4 ความปลอดภัยของระบบเครือข่าย</vt:lpstr>
      <vt:lpstr>2.5 อินเทอร์เน็ต</vt:lpstr>
      <vt:lpstr>2.5.1 ลักษณะการเชื่อมต่ออินเตอร์เน็ต</vt:lpstr>
      <vt:lpstr>2.5.2 อินเตอร์เน็ตความเร็วสูง ADSL</vt:lpstr>
      <vt:lpstr>2.5.3 อินเตอร์เน็ตไร้สายความเร็วสูง -3G 4G 5G</vt:lpstr>
      <vt:lpstr>2.6 โปรโตคอล</vt:lpstr>
      <vt:lpstr>2.6 โปรโตคอล</vt:lpstr>
      <vt:lpstr>2.6 โปรโตคอล</vt:lpstr>
      <vt:lpstr>2.6 โปรโตคอล</vt:lpstr>
      <vt:lpstr>2.7 www เวิลด์ไวด์เว็บ</vt:lpstr>
      <vt:lpstr>2.7.1 Browser  IE URL Domain</vt:lpstr>
      <vt:lpstr>2.8 เสิร์ชเอนจิน (Search Engines)</vt:lpstr>
      <vt:lpstr>2.8 เสิร์ชเอนจิน (Search Engines)</vt:lpstr>
      <vt:lpstr>2.8 เสิร์ชเอนจิน (Search Engines)</vt:lpstr>
      <vt:lpstr>2.9 สรุป</vt:lpstr>
      <vt:lpstr>2.10 แบบฝึกหัด</vt:lpstr>
      <vt:lpstr>2.11 เอกสารอ้างอิง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DungKo Kurozaki</dc:creator>
  <cp:lastModifiedBy>lenovo</cp:lastModifiedBy>
  <cp:revision>202</cp:revision>
  <dcterms:created xsi:type="dcterms:W3CDTF">2016-11-01T04:08:17Z</dcterms:created>
  <dcterms:modified xsi:type="dcterms:W3CDTF">2022-03-03T06:33:15Z</dcterms:modified>
</cp:coreProperties>
</file>