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59" r:id="rId5"/>
    <p:sldId id="291" r:id="rId6"/>
    <p:sldId id="282" r:id="rId7"/>
    <p:sldId id="283" r:id="rId8"/>
    <p:sldId id="284" r:id="rId9"/>
    <p:sldId id="292" r:id="rId10"/>
    <p:sldId id="285" r:id="rId11"/>
    <p:sldId id="293" r:id="rId12"/>
    <p:sldId id="286" r:id="rId13"/>
    <p:sldId id="287" r:id="rId14"/>
    <p:sldId id="294" r:id="rId15"/>
    <p:sldId id="288" r:id="rId16"/>
    <p:sldId id="295" r:id="rId17"/>
    <p:sldId id="289" r:id="rId18"/>
    <p:sldId id="290" r:id="rId19"/>
    <p:sldId id="267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6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1343" y="2004106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1343" y="451643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27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3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743" y="163288"/>
            <a:ext cx="8948057" cy="8000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771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5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300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6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6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4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7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9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6629" y="234497"/>
            <a:ext cx="9655628" cy="74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891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1674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07FC-82E5-4477-B256-379E237B9A5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737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883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4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7765" y="1929291"/>
            <a:ext cx="10229602" cy="2387600"/>
          </a:xfrm>
        </p:spPr>
        <p:txBody>
          <a:bodyPr>
            <a:normAutofit/>
          </a:bodyPr>
          <a:lstStyle/>
          <a:p>
            <a:r>
              <a:rPr lang="th-TH" sz="5400" dirty="0"/>
              <a:t>การจัดการธุรกิจบริการ ท่องเที่ยวและมัคคุเทศก์</a:t>
            </a:r>
            <a:br>
              <a:rPr lang="th-TH" sz="5400" dirty="0"/>
            </a:br>
            <a:r>
              <a:rPr lang="th-TH" sz="4400" b="0" dirty="0">
                <a:cs typeface="+mn-cs"/>
              </a:rPr>
              <a:t>สื่อการสอนชุดที่</a:t>
            </a:r>
            <a:r>
              <a:rPr lang="en-US" sz="4400" b="0" dirty="0">
                <a:cs typeface="+mn-cs"/>
              </a:rPr>
              <a:t> 7</a:t>
            </a:r>
            <a:r>
              <a:rPr lang="th-TH" sz="4400" b="0" dirty="0">
                <a:cs typeface="+mn-cs"/>
              </a:rPr>
              <a:t> </a:t>
            </a:r>
            <a:r>
              <a:rPr lang="en-US" sz="4800" b="0" dirty="0">
                <a:cs typeface="+mn-cs"/>
              </a:rPr>
              <a:t>	</a:t>
            </a:r>
            <a:br>
              <a:rPr lang="th-TH" sz="4800" b="0" dirty="0">
                <a:cs typeface="+mn-cs"/>
              </a:rPr>
            </a:br>
            <a:r>
              <a:rPr lang="th-TH" sz="4800" b="0" dirty="0">
                <a:cs typeface="+mn-cs"/>
              </a:rPr>
              <a:t>การมุ่งเน้นลูกค้า</a:t>
            </a:r>
            <a:endParaRPr lang="en-US" sz="5400" b="0" dirty="0">
              <a:cs typeface="+mn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32907" y="4857261"/>
            <a:ext cx="9144000" cy="1655762"/>
          </a:xfrm>
        </p:spPr>
        <p:txBody>
          <a:bodyPr/>
          <a:lstStyle/>
          <a:p>
            <a:r>
              <a:rPr lang="th-TH" dirty="0"/>
              <a:t>อ.ดร.สิริพร เขตเจนการ</a:t>
            </a:r>
            <a:br>
              <a:rPr lang="th-TH" dirty="0"/>
            </a:br>
            <a:r>
              <a:rPr lang="th-TH" dirty="0"/>
              <a:t>สาขาวิชาการท่องเที่ยวและการโรงแรม</a:t>
            </a:r>
            <a:br>
              <a:rPr lang="th-TH" dirty="0"/>
            </a:br>
            <a:r>
              <a:rPr lang="th-TH" dirty="0"/>
              <a:t>คณะมนุษยศาสตร์และสังคมศาสตร์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5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</a:t>
            </a:r>
            <a:r>
              <a:rPr lang="th-TH" dirty="0"/>
              <a:t>การสำรวจความพึงพอใจของลูกค้า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เป็นเครื่องมือสำคัญที่ทำให้ได้ข้อมูลย้อนกลับจากลูกค้า ทราบการรับรู้ ความคาดหวังและความพึงพอใจของลูกค้าที่มีต่อการบริการจากมุมมองของลูกค้า รวมทั้งแสดงให้เห็นถึงความสามารถขององค์กร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995724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7.3 </a:t>
            </a:r>
            <a:r>
              <a:rPr lang="th-TH" dirty="0"/>
              <a:t>การสำรวจความพึงพอใจของลูกค้า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กระบวนการสำรวจความพึงพอใจของลูกค้า</a:t>
            </a:r>
          </a:p>
          <a:p>
            <a:pPr lvl="1"/>
            <a:r>
              <a:rPr lang="th-TH" sz="2800" dirty="0"/>
              <a:t>กำหนดวัตถุประสงค์</a:t>
            </a:r>
          </a:p>
          <a:p>
            <a:pPr lvl="1"/>
            <a:r>
              <a:rPr lang="th-TH" sz="2800" dirty="0"/>
              <a:t>ระบุลูกค้าและตลาดเป้าหมาย</a:t>
            </a:r>
          </a:p>
          <a:p>
            <a:pPr lvl="1"/>
            <a:r>
              <a:rPr lang="th-TH" sz="2800" dirty="0"/>
              <a:t>กำหนดวิธีการสำรวจความพึงพอใจของลูกค้า</a:t>
            </a:r>
          </a:p>
          <a:p>
            <a:pPr lvl="1"/>
            <a:r>
              <a:rPr lang="th-TH" sz="2800" dirty="0"/>
              <a:t>เก็บข้อมูลและวิเคราะห์</a:t>
            </a:r>
          </a:p>
          <a:p>
            <a:pPr lvl="1"/>
            <a:r>
              <a:rPr lang="th-TH" sz="2800" dirty="0"/>
              <a:t>แก้ไขปรับปรุง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25244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แหล่งข้อมูลความพึงพอใจของลูกค้า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771118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การวิจัยตลาด </a:t>
            </a:r>
            <a:r>
              <a:rPr lang="en-US" dirty="0"/>
              <a:t>(Market survey)</a:t>
            </a:r>
          </a:p>
          <a:p>
            <a:r>
              <a:rPr lang="th-TH" dirty="0"/>
              <a:t>การสังเกต </a:t>
            </a:r>
            <a:r>
              <a:rPr lang="en-US" dirty="0"/>
              <a:t>(Observations)</a:t>
            </a:r>
          </a:p>
          <a:p>
            <a:r>
              <a:rPr lang="th-TH" dirty="0"/>
              <a:t>การติดต่อกับลูกค้าโดยตรง </a:t>
            </a:r>
            <a:r>
              <a:rPr lang="en-US" dirty="0"/>
              <a:t>(Direct customer contact)</a:t>
            </a:r>
          </a:p>
          <a:p>
            <a:r>
              <a:rPr lang="th-TH" dirty="0"/>
              <a:t>การรับฟัง</a:t>
            </a:r>
            <a:r>
              <a:rPr lang="th-TH" dirty="0" err="1"/>
              <a:t>คว</a:t>
            </a:r>
            <a:r>
              <a:rPr lang="th-TH" dirty="0"/>
              <a:t>วามคิดเห็นจากลูกค้าเฉพาะกลุ่ม </a:t>
            </a:r>
            <a:r>
              <a:rPr lang="en-US" dirty="0"/>
              <a:t>(Customer focus group)</a:t>
            </a:r>
          </a:p>
          <a:p>
            <a:r>
              <a:rPr lang="th-TH" dirty="0"/>
              <a:t>การจ้างบุคคลภายนอกแฝงตัวเป็นลูกค้า </a:t>
            </a:r>
            <a:r>
              <a:rPr lang="en-US" dirty="0"/>
              <a:t>(Mystery shopping)</a:t>
            </a:r>
          </a:p>
          <a:p>
            <a:r>
              <a:rPr lang="th-TH" dirty="0"/>
              <a:t>เทคนิคเหตุการณ์สำคัญ </a:t>
            </a:r>
            <a:r>
              <a:rPr lang="en-US" dirty="0"/>
              <a:t>(Critical incident technique)</a:t>
            </a:r>
          </a:p>
          <a:p>
            <a:r>
              <a:rPr lang="th-TH" dirty="0"/>
              <a:t>การวิเคราะห์ข้อร้องเรียนของลูกค้า </a:t>
            </a:r>
            <a:r>
              <a:rPr lang="en-US" dirty="0"/>
              <a:t>(Customer complaint analysis)</a:t>
            </a:r>
          </a:p>
          <a:p>
            <a:r>
              <a:rPr lang="th-TH" dirty="0"/>
              <a:t>การเทียบเคียงสมรรถนะ </a:t>
            </a:r>
            <a:r>
              <a:rPr lang="en-US" dirty="0"/>
              <a:t>(Benchmarking)</a:t>
            </a:r>
          </a:p>
          <a:p>
            <a:r>
              <a:rPr lang="th-TH" dirty="0"/>
              <a:t>ข้อมูลย้อนกลับจากพนักงาน </a:t>
            </a:r>
            <a:r>
              <a:rPr lang="en-US" dirty="0"/>
              <a:t>(employee feedback)</a:t>
            </a:r>
          </a:p>
          <a:p>
            <a:r>
              <a:rPr lang="th-TH" dirty="0"/>
              <a:t>การทำเหมืองข้อมูล </a:t>
            </a:r>
            <a:r>
              <a:rPr lang="en-US" dirty="0"/>
              <a:t>(Data mining)</a:t>
            </a:r>
          </a:p>
          <a:p>
            <a:r>
              <a:rPr lang="th-TH" dirty="0"/>
              <a:t>การวิจัยลูกค้าที่เลิกใช้บริการ</a:t>
            </a:r>
            <a:r>
              <a:rPr lang="en-US" dirty="0"/>
              <a:t> (Lost customer research 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4148976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7.4 </a:t>
            </a:r>
            <a:r>
              <a:rPr lang="th-TH" dirty="0"/>
              <a:t>ความภักดีของลูกค้า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227"/>
            <a:ext cx="10515600" cy="4771118"/>
          </a:xfrm>
        </p:spPr>
        <p:txBody>
          <a:bodyPr>
            <a:normAutofit/>
          </a:bodyPr>
          <a:lstStyle/>
          <a:p>
            <a:r>
              <a:rPr lang="th-TH" sz="3200" dirty="0"/>
              <a:t>เกิดจากคุณภาพการบริการและความพึงพอใจของลูกค้า</a:t>
            </a:r>
          </a:p>
          <a:p>
            <a:r>
              <a:rPr lang="th-TH" sz="3200" dirty="0"/>
              <a:t>เป็นความสมัครใจใช้บริการอีก ซื้อซ้ำ แนะนำปากต่อปาก</a:t>
            </a:r>
          </a:p>
          <a:p>
            <a:r>
              <a:rPr lang="th-TH" sz="3200" dirty="0"/>
              <a:t>มีประโยชน์ในการลดค่าใช้จ่ายในการหาลูกค้าใหม่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65979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7.4 </a:t>
            </a:r>
            <a:r>
              <a:rPr lang="th-TH" dirty="0"/>
              <a:t>ความภักดีของลูกค้า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sz="3200" dirty="0"/>
              <a:t>กำไรที่เกิดจากความภักดีของลูกค้า</a:t>
            </a:r>
          </a:p>
          <a:p>
            <a:pPr lvl="1">
              <a:lnSpc>
                <a:spcPct val="150000"/>
              </a:lnSpc>
            </a:pPr>
            <a:r>
              <a:rPr lang="th-TH" sz="2800" dirty="0"/>
              <a:t>กำไรจากการใช้บริการที่เพิ่มขึ้น </a:t>
            </a:r>
            <a:r>
              <a:rPr lang="en-US" sz="2800" dirty="0"/>
              <a:t>(Profit from increased usage)</a:t>
            </a:r>
          </a:p>
          <a:p>
            <a:pPr lvl="1">
              <a:lnSpc>
                <a:spcPct val="150000"/>
              </a:lnSpc>
            </a:pPr>
            <a:r>
              <a:rPr lang="th-TH" sz="2800" dirty="0"/>
              <a:t>กำไรที่เกิดจากการลดต้นทุนในการดำเนินงาน </a:t>
            </a:r>
            <a:r>
              <a:rPr lang="en-US" sz="2800" dirty="0"/>
              <a:t>(Profit from reduced operating costs)</a:t>
            </a:r>
          </a:p>
          <a:p>
            <a:pPr lvl="1">
              <a:lnSpc>
                <a:spcPct val="150000"/>
              </a:lnSpc>
            </a:pPr>
            <a:r>
              <a:rPr lang="th-TH" sz="2800" dirty="0"/>
              <a:t>กำไรจากการกล่าวอ้าง </a:t>
            </a:r>
            <a:r>
              <a:rPr lang="en-US" sz="2800" dirty="0"/>
              <a:t>(Profit from referenced)</a:t>
            </a:r>
          </a:p>
          <a:p>
            <a:pPr lvl="1">
              <a:lnSpc>
                <a:spcPct val="150000"/>
              </a:lnSpc>
            </a:pPr>
            <a:r>
              <a:rPr lang="th-TH" sz="2800" dirty="0"/>
              <a:t>กำไรจากการตั้งราคาได้สูง </a:t>
            </a:r>
            <a:r>
              <a:rPr lang="en-US" sz="2800" dirty="0"/>
              <a:t>(Profit from price premium)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010715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 </a:t>
            </a:r>
            <a:r>
              <a:rPr lang="th-TH" dirty="0"/>
              <a:t>การเก็บรักษาลูกค้า </a:t>
            </a:r>
            <a:r>
              <a:rPr lang="en-US" dirty="0"/>
              <a:t>(Customer Retention)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การทำให้ลูกค้าเดิมคงอยู่กับการบริการและกลับมาใช้บริการอีก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807427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7.5 </a:t>
            </a:r>
            <a:r>
              <a:rPr lang="th-TH" dirty="0"/>
              <a:t>การเก็บรักษาลูกค้า </a:t>
            </a:r>
            <a:r>
              <a:rPr lang="en-US" dirty="0"/>
              <a:t>(Customer Retention)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กิจกรรมการเก็บรักษาลูกค้า</a:t>
            </a:r>
          </a:p>
          <a:p>
            <a:pPr lvl="1"/>
            <a:r>
              <a:rPr lang="th-TH" dirty="0"/>
              <a:t>การศึกษาความต้องการของลูกค้า</a:t>
            </a:r>
          </a:p>
          <a:p>
            <a:pPr lvl="1"/>
            <a:r>
              <a:rPr lang="th-TH" dirty="0"/>
              <a:t>การกำหนดเป้าหมาย</a:t>
            </a:r>
          </a:p>
          <a:p>
            <a:pPr lvl="1"/>
            <a:r>
              <a:rPr lang="th-TH" dirty="0"/>
              <a:t>การบริหารจัดการ</a:t>
            </a:r>
          </a:p>
          <a:p>
            <a:pPr lvl="1"/>
            <a:r>
              <a:rPr lang="th-TH" dirty="0"/>
              <a:t>การสำรวจความพึงพอใจของลูกค้า</a:t>
            </a:r>
          </a:p>
          <a:p>
            <a:pPr lvl="1"/>
            <a:r>
              <a:rPr lang="th-TH" dirty="0"/>
              <a:t>การปรับปรุงอย่างต่อเนื่อง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064435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7.6 </a:t>
            </a:r>
            <a:r>
              <a:rPr lang="th-TH" dirty="0"/>
              <a:t>การรับประกันการบริการ </a:t>
            </a:r>
            <a:r>
              <a:rPr lang="en-US" dirty="0"/>
              <a:t>(Service Guarantee)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สัญญาอย่างเป็นทางการว่าการบริการจะทำให้ลูกค้าพึงพอใจ</a:t>
            </a:r>
          </a:p>
          <a:p>
            <a:r>
              <a:rPr lang="th-TH" dirty="0"/>
              <a:t>ลูกค้าจะได้รับการชดเชยเมื่อเกิดการส่งมอบการบริการแตกต่างจากมาตรฐานที่กำหนด</a:t>
            </a:r>
          </a:p>
          <a:p>
            <a:r>
              <a:rPr lang="th-TH" dirty="0"/>
              <a:t>การรับประกันการบริการ ต้องพิจารณาตั้งแต่ขั้นตอนดังนี้</a:t>
            </a:r>
          </a:p>
          <a:p>
            <a:pPr lvl="1"/>
            <a:r>
              <a:rPr lang="th-TH" dirty="0"/>
              <a:t>การออกแบบบริการ</a:t>
            </a:r>
          </a:p>
          <a:p>
            <a:pPr lvl="1"/>
            <a:r>
              <a:rPr lang="th-TH" dirty="0"/>
              <a:t>ระบุคุณภาพที่ลูกค้าต้องการ</a:t>
            </a:r>
          </a:p>
          <a:p>
            <a:pPr lvl="1"/>
            <a:r>
              <a:rPr lang="th-TH" dirty="0"/>
              <a:t>และกำหนดมาตรฐานการบริการ</a:t>
            </a:r>
          </a:p>
          <a:p>
            <a:pPr lvl="1"/>
            <a:endParaRPr lang="th-TH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661931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ประโยชน์ของการรับประกันการบริการ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มีบทบาทสำคัญในการจัดการข้อร้องเรียนของลูกค้าและการฟื้นฟูการบริการ </a:t>
            </a:r>
          </a:p>
          <a:p>
            <a:r>
              <a:rPr lang="th-TH" dirty="0"/>
              <a:t>ทำให้มีแนวทางในการจัดการข้อร้องเรียนของลูกค้า</a:t>
            </a:r>
          </a:p>
          <a:p>
            <a:r>
              <a:rPr lang="th-TH" dirty="0"/>
              <a:t>ได้ข้อมูลย้อนกลับจากลูกค้า</a:t>
            </a:r>
          </a:p>
          <a:p>
            <a:r>
              <a:rPr lang="th-TH" dirty="0"/>
              <a:t>ทราบเมื่อเกิดข้อบกพร่อง</a:t>
            </a:r>
          </a:p>
          <a:p>
            <a:r>
              <a:rPr lang="th-TH" dirty="0"/>
              <a:t>เรียนรู้สิ่งที่ต้องปรับปรุง</a:t>
            </a:r>
          </a:p>
          <a:p>
            <a:r>
              <a:rPr lang="th-TH" dirty="0"/>
              <a:t>สร้างความพึงพอใจ</a:t>
            </a:r>
          </a:p>
          <a:p>
            <a:r>
              <a:rPr lang="th-TH" dirty="0"/>
              <a:t>สร้างความน่าเชื่อถือ</a:t>
            </a:r>
          </a:p>
          <a:p>
            <a:r>
              <a:rPr lang="th-TH" dirty="0"/>
              <a:t>เพิ่มส่วนแบ่งการตลาดและความสามารถในการแข่งขัน</a:t>
            </a:r>
          </a:p>
          <a:p>
            <a:r>
              <a:rPr lang="th-TH" dirty="0"/>
              <a:t>มีการปรับปรุงบริการอย่างต่อเนื่อง</a:t>
            </a:r>
          </a:p>
        </p:txBody>
      </p:sp>
    </p:spTree>
    <p:extLst>
      <p:ext uri="{BB962C8B-B14F-4D97-AF65-F5344CB8AC3E}">
        <p14:creationId xmlns:p14="http://schemas.microsoft.com/office/powerpoint/2010/main" val="1202589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ประเภทของการรับประกันการบริการ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824556" cy="4771118"/>
          </a:xfrm>
        </p:spPr>
        <p:txBody>
          <a:bodyPr/>
          <a:lstStyle/>
          <a:p>
            <a:r>
              <a:rPr lang="th-TH" dirty="0"/>
              <a:t>การรับประกันโดยปริยาย </a:t>
            </a:r>
            <a:r>
              <a:rPr lang="en-US" dirty="0"/>
              <a:t>(Implicit guarantee) </a:t>
            </a:r>
            <a:r>
              <a:rPr lang="th-TH" dirty="0"/>
              <a:t>การรับประกันที่ไม่ได้ระบุไว้ชัดเจน แต่ลูกค้ารับรู้ด้วยตนเอง</a:t>
            </a:r>
            <a:endParaRPr lang="en-US" dirty="0"/>
          </a:p>
          <a:p>
            <a:r>
              <a:rPr lang="th-TH" dirty="0"/>
              <a:t>การรับประกันโดยไม่มีเงื่อนไข </a:t>
            </a:r>
            <a:r>
              <a:rPr lang="en-US" dirty="0"/>
              <a:t>(Unconditional guarantee) </a:t>
            </a:r>
            <a:r>
              <a:rPr lang="th-TH" dirty="0"/>
              <a:t>การรับประกันโดยไม่มีเงื่อนไขในการส่งมอบบริการ และไม่มีข้อโต้แย้งกับลูกค้า</a:t>
            </a:r>
            <a:endParaRPr lang="en-US" dirty="0"/>
          </a:p>
          <a:p>
            <a:r>
              <a:rPr lang="th-TH" dirty="0"/>
              <a:t>การรับประกันโดยมีเงื่อนไข </a:t>
            </a:r>
            <a:r>
              <a:rPr lang="en-US" dirty="0"/>
              <a:t>(Conditional guarantee) </a:t>
            </a:r>
            <a:r>
              <a:rPr lang="th-TH" dirty="0"/>
              <a:t>การรับประกันที่ครอบคลุมเฉพาะสิ่งที่กำหนดไว้ </a:t>
            </a:r>
            <a:r>
              <a:rPr lang="en-US" dirty="0"/>
              <a:t>(Specific result guarantee) </a:t>
            </a:r>
            <a:r>
              <a:rPr lang="th-TH" dirty="0"/>
              <a:t>ในการส่งมอบบริการ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86322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9618" y="211917"/>
            <a:ext cx="8948057" cy="800099"/>
          </a:xfrm>
        </p:spPr>
        <p:txBody>
          <a:bodyPr/>
          <a:lstStyle/>
          <a:p>
            <a:r>
              <a:rPr lang="th-TH" b="1" dirty="0"/>
              <a:t>การมุ่งเน้นลูกค้า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การบริการที่มุ่งเน้นลูกค้าต้องให้ความสำคัญกับความต้องการของลูกค้าเป็นหลัก รับฟังความคิดเห็นของลูกค้า ปรับเปลี่ยนการบริการให้ตรงกับความต้องการของลูกค้า เพื่อให้ลูกค้าเกิดความพึงพอใจ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188652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7.7 </a:t>
            </a:r>
            <a:r>
              <a:rPr lang="th-TH" dirty="0"/>
              <a:t>การจัดการข้อร้องเรียนของลูกค้า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เกิดจากการที่ลูกค้าได้รับบรากรที่ไม่เป็นไปตามคาดหวัง เกิดความไม่พึงพอใจ การจัดการข้อร้องเรียนที่มีประสิทธิภาพและประสิทธิผลช่วยสร้างความพึงพอใจและความเชื่อมั่นในการบริการ</a:t>
            </a:r>
          </a:p>
          <a:p>
            <a:pPr marL="0" indent="0">
              <a:buNone/>
            </a:pPr>
            <a:r>
              <a:rPr lang="en-US" dirty="0"/>
              <a:t>7.7.1 </a:t>
            </a:r>
            <a:r>
              <a:rPr lang="th-TH" dirty="0"/>
              <a:t>กระบวนการจัดการข้อร้องเรียนของลูกค้า</a:t>
            </a:r>
          </a:p>
          <a:p>
            <a:pPr marL="0" indent="0">
              <a:buNone/>
            </a:pPr>
            <a:r>
              <a:rPr lang="en-US" dirty="0"/>
              <a:t>7.7.2 </a:t>
            </a:r>
            <a:r>
              <a:rPr lang="th-TH" dirty="0"/>
              <a:t>การวิเคราะห์ปัญหาในการบริการ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899049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143" y="318407"/>
            <a:ext cx="8948057" cy="800099"/>
          </a:xfrm>
        </p:spPr>
        <p:txBody>
          <a:bodyPr>
            <a:normAutofit fontScale="90000"/>
          </a:bodyPr>
          <a:lstStyle/>
          <a:p>
            <a:r>
              <a:rPr lang="en-US" dirty="0"/>
              <a:t>7.7.1 </a:t>
            </a:r>
            <a:r>
              <a:rPr lang="th-TH" dirty="0"/>
              <a:t>กระบวนการจัดการข้อร้องเรียนของลูกค้า</a:t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การสร้างระบบการจัดการเรื่องร้องเรียน</a:t>
            </a:r>
          </a:p>
          <a:p>
            <a:r>
              <a:rPr lang="th-TH" dirty="0"/>
              <a:t>การฝึกอบรมพนักงาน</a:t>
            </a:r>
          </a:p>
          <a:p>
            <a:r>
              <a:rPr lang="th-TH" dirty="0"/>
              <a:t>การรับฟังลูกค้า</a:t>
            </a:r>
          </a:p>
          <a:p>
            <a:r>
              <a:rPr lang="th-TH" dirty="0"/>
              <a:t>การวิเคราะห์</a:t>
            </a:r>
          </a:p>
          <a:p>
            <a:r>
              <a:rPr lang="th-TH" dirty="0"/>
              <a:t>การแก้ไข</a:t>
            </a:r>
          </a:p>
          <a:p>
            <a:r>
              <a:rPr lang="th-TH" dirty="0"/>
              <a:t>การรายงานผล</a:t>
            </a:r>
          </a:p>
          <a:p>
            <a:r>
              <a:rPr lang="th-TH" dirty="0"/>
              <a:t>การติดตามผล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995736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กรณีศึกษา</a:t>
            </a:r>
            <a:r>
              <a:rPr lang="en-US" dirty="0"/>
              <a:t>: </a:t>
            </a:r>
            <a:r>
              <a:rPr lang="th-TH" dirty="0"/>
              <a:t>การสำรวจความพึงพอใจของ</a:t>
            </a:r>
            <a:r>
              <a:rPr lang="en-US" dirty="0"/>
              <a:t> TARP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ลูกค้าที่ร้องเรียนมีเพียง </a:t>
            </a:r>
            <a:r>
              <a:rPr lang="en-US" dirty="0"/>
              <a:t>4% </a:t>
            </a:r>
            <a:r>
              <a:rPr lang="th-TH" dirty="0"/>
              <a:t>ส่วนลูกค้าที่ไม่ร้องเรียนแต่มีปัญหารุนแรงมีมากถึง </a:t>
            </a:r>
            <a:r>
              <a:rPr lang="en-US" dirty="0"/>
              <a:t>25% </a:t>
            </a:r>
          </a:p>
          <a:p>
            <a:r>
              <a:rPr lang="th-TH" dirty="0"/>
              <a:t>ลูกค้าที่พึงพอใจการการแก้ไขข้อร้องเรียนกว่า </a:t>
            </a:r>
            <a:r>
              <a:rPr lang="en-US" dirty="0"/>
              <a:t>50% </a:t>
            </a:r>
            <a:r>
              <a:rPr lang="th-TH" dirty="0"/>
              <a:t>ยังใช้บริการต่อ และบอกต่อไปอีก </a:t>
            </a:r>
            <a:r>
              <a:rPr lang="en-US" dirty="0"/>
              <a:t>5 </a:t>
            </a:r>
            <a:r>
              <a:rPr lang="th-TH" dirty="0"/>
              <a:t>คน ส่วนลูกค้าที่ไม่พึงพอใจจะบอกต่อไป </a:t>
            </a:r>
            <a:r>
              <a:rPr lang="en-US" dirty="0"/>
              <a:t>10-20 </a:t>
            </a:r>
            <a:r>
              <a:rPr lang="th-TH" dirty="0"/>
              <a:t>คน</a:t>
            </a:r>
          </a:p>
          <a:p>
            <a:r>
              <a:rPr lang="th-TH" dirty="0"/>
              <a:t>ลูกค้าที่ร้องเรียนมีแนวโน้มที่จะอยู่กับธุรกิจมากกว่าลูกค้าที่ไม่ร้องเรียน</a:t>
            </a:r>
          </a:p>
          <a:p>
            <a:r>
              <a:rPr lang="th-TH" dirty="0"/>
              <a:t>ลูกค้า </a:t>
            </a:r>
            <a:r>
              <a:rPr lang="en-US" dirty="0"/>
              <a:t>50% </a:t>
            </a:r>
            <a:r>
              <a:rPr lang="th-TH" dirty="0"/>
              <a:t>ร้องเรียนกับพนักงานต้อนรับส่วนหน้า แต่จะส่งต่อไปผู้จัดการหรือสำนักงานใหญ่เพียง </a:t>
            </a:r>
            <a:r>
              <a:rPr lang="en-US" dirty="0"/>
              <a:t>5-10%</a:t>
            </a:r>
          </a:p>
          <a:p>
            <a:r>
              <a:rPr lang="th-TH" dirty="0"/>
              <a:t>สื่อออนไลน์</a:t>
            </a:r>
            <a:r>
              <a:rPr lang="en-US" dirty="0"/>
              <a:t>: </a:t>
            </a:r>
            <a:r>
              <a:rPr lang="th-TH" dirty="0"/>
              <a:t>ลูกค้าที่พึงพอใจ </a:t>
            </a:r>
            <a:r>
              <a:rPr lang="en-US" dirty="0"/>
              <a:t>4% </a:t>
            </a:r>
            <a:r>
              <a:rPr lang="th-TH" dirty="0"/>
              <a:t>ชื่นชมการบริการผ่านการรีวิวออนไลน์ แต่ลูกค้าที่ไม่พึงพอใจจะรีวิวออนไลน์ถึง </a:t>
            </a:r>
            <a:r>
              <a:rPr lang="en-US" dirty="0"/>
              <a:t>15%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74602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768" y="310768"/>
            <a:ext cx="8948057" cy="800099"/>
          </a:xfrm>
        </p:spPr>
        <p:txBody>
          <a:bodyPr>
            <a:normAutofit fontScale="90000"/>
          </a:bodyPr>
          <a:lstStyle/>
          <a:p>
            <a:r>
              <a:rPr lang="en-US" dirty="0"/>
              <a:t>7.7.2 </a:t>
            </a:r>
            <a:r>
              <a:rPr lang="th-TH" dirty="0"/>
              <a:t>การวิเคราะห์ปัญหาในการบริการ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215"/>
            <a:ext cx="10515600" cy="5176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เกิดจากสาเหตุดังนี้</a:t>
            </a:r>
          </a:p>
          <a:p>
            <a:r>
              <a:rPr lang="th-TH" sz="3200" dirty="0"/>
              <a:t>การดำเนินงานของการบริการ</a:t>
            </a:r>
          </a:p>
          <a:p>
            <a:pPr marL="457200" lvl="1" indent="0">
              <a:buNone/>
            </a:pPr>
            <a:r>
              <a:rPr lang="th-TH" sz="2800" dirty="0"/>
              <a:t>การออกแบบ กระบวนการ ความสามารถในการบริการ สิ่งอำนวยความสะดวก</a:t>
            </a:r>
          </a:p>
          <a:p>
            <a:r>
              <a:rPr lang="th-TH" sz="3200" dirty="0"/>
              <a:t>พนักงาน</a:t>
            </a:r>
          </a:p>
          <a:p>
            <a:pPr marL="457200" lvl="1" indent="0">
              <a:buNone/>
            </a:pPr>
            <a:r>
              <a:rPr lang="th-TH" sz="2800" dirty="0"/>
              <a:t>การปฏิบัติต่อลูกค้า ทักษะการทำงาน</a:t>
            </a:r>
          </a:p>
          <a:p>
            <a:r>
              <a:rPr lang="th-TH" sz="3200" dirty="0"/>
              <a:t>ลูกค้า</a:t>
            </a:r>
          </a:p>
          <a:p>
            <a:pPr marL="457200" lvl="1" indent="0">
              <a:buNone/>
            </a:pPr>
            <a:r>
              <a:rPr lang="th-TH" sz="2800" dirty="0"/>
              <a:t>ความต้องการไม่ชัดเจน ไม่สมเหตุสมผล ไม่เตรียมตัวในการใช้บริการ ไม่เข้าใจบทบาทความรับผิดชอบ ไม่ให้ความร่วมมือ ไม่ทำตามกฎระเบียบ ไม่ให้ความสำคัญกับบรรทัดฐานสังคม สร้างปัญหาให้คนอื่น มีความต้องการการดูแลพิเศษ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843458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211917"/>
            <a:ext cx="8948057" cy="800099"/>
          </a:xfrm>
        </p:spPr>
        <p:txBody>
          <a:bodyPr/>
          <a:lstStyle/>
          <a:p>
            <a:r>
              <a:rPr lang="th-TH" dirty="0"/>
              <a:t>ผลจากความล้มเหลวของการบริการ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h-TH" sz="3200" dirty="0"/>
              <a:t>ลูกค้าไม่ร้องเรียนเลย</a:t>
            </a:r>
          </a:p>
          <a:p>
            <a:pPr>
              <a:lnSpc>
                <a:spcPct val="150000"/>
              </a:lnSpc>
            </a:pPr>
            <a:r>
              <a:rPr lang="th-TH" sz="3200" dirty="0"/>
              <a:t>ลูกค้าเปลี่ยนไปใช้บริการอื่น</a:t>
            </a:r>
          </a:p>
          <a:p>
            <a:pPr>
              <a:lnSpc>
                <a:spcPct val="150000"/>
              </a:lnSpc>
            </a:pPr>
            <a:r>
              <a:rPr lang="th-TH" sz="3200" dirty="0"/>
              <a:t>ร้องเรียนไปยังสำนักงานใหญ่ หรือบุคคลที่สาม หน่วยงานที่เกี่ยวข้อง</a:t>
            </a:r>
          </a:p>
          <a:p>
            <a:pPr>
              <a:lnSpc>
                <a:spcPct val="150000"/>
              </a:lnSpc>
            </a:pPr>
            <a:r>
              <a:rPr lang="th-TH" sz="3200" dirty="0"/>
              <a:t>สื่อสารปากต่อปากในแง่ลบ </a:t>
            </a:r>
            <a:r>
              <a:rPr lang="en-US" sz="3200" dirty="0"/>
              <a:t>(Negative word-of-mouth)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74973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7.8 </a:t>
            </a:r>
            <a:r>
              <a:rPr lang="th-TH" dirty="0"/>
              <a:t>การฟื้นฟูการบริการ </a:t>
            </a:r>
            <a:r>
              <a:rPr lang="en-US" dirty="0"/>
              <a:t>(Service recovery)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กิจกรรมของการแก้ไขความผิดพลาด ข้อบกพร่อง หรือความล้มเหลวในการบริการอย่างเป็นระบบ</a:t>
            </a:r>
          </a:p>
          <a:p>
            <a:r>
              <a:rPr lang="th-TH" dirty="0"/>
              <a:t>แก้ไขความไม่พึงพอใจ รักษาลูกค้าไว้</a:t>
            </a:r>
          </a:p>
          <a:p>
            <a:r>
              <a:rPr lang="th-TH" dirty="0"/>
              <a:t>แนวทางฟื้นฟูการบริการ</a:t>
            </a:r>
          </a:p>
          <a:p>
            <a:r>
              <a:rPr lang="th-TH" dirty="0"/>
              <a:t>แนวทางรายกรณี </a:t>
            </a:r>
            <a:r>
              <a:rPr lang="en-US" dirty="0"/>
              <a:t>(The case-by-case approach)</a:t>
            </a:r>
          </a:p>
          <a:p>
            <a:r>
              <a:rPr lang="th-TH" dirty="0"/>
              <a:t>แนวทางการตอบสนองอย่างเป็นระบบ </a:t>
            </a:r>
            <a:r>
              <a:rPr lang="en-US" dirty="0"/>
              <a:t>(The systematic-response approach)</a:t>
            </a:r>
          </a:p>
          <a:p>
            <a:r>
              <a:rPr lang="th-TH" dirty="0"/>
              <a:t>แนวทางการแทรกแซงตั้งแต่เริ่มต้น </a:t>
            </a:r>
            <a:r>
              <a:rPr lang="en-US" dirty="0"/>
              <a:t>(An early intervention approach)</a:t>
            </a:r>
          </a:p>
          <a:p>
            <a:r>
              <a:rPr lang="th-TH" dirty="0"/>
              <a:t>แนวทางสำรอง </a:t>
            </a:r>
            <a:r>
              <a:rPr lang="en-US" dirty="0"/>
              <a:t>(An alternate approach)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776397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อุปสรรคในการฟื้นฟูการบริการ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การไม่รับฟังลูกค้า</a:t>
            </a:r>
          </a:p>
          <a:p>
            <a:r>
              <a:rPr lang="th-TH" dirty="0"/>
              <a:t>การไม่เข้าใจลูกค้า</a:t>
            </a:r>
          </a:p>
          <a:p>
            <a:r>
              <a:rPr lang="th-TH" dirty="0"/>
              <a:t>การไม่ให้เกียรติลูกค้า</a:t>
            </a:r>
          </a:p>
          <a:p>
            <a:r>
              <a:rPr lang="th-TH" dirty="0"/>
              <a:t>สิ่งอำนวยความสะดวกไม่เพียงพอ</a:t>
            </a:r>
          </a:p>
          <a:p>
            <a:r>
              <a:rPr lang="th-TH" dirty="0"/>
              <a:t>ขาดการฝึกอบรมพนักงาน</a:t>
            </a:r>
          </a:p>
          <a:p>
            <a:r>
              <a:rPr lang="th-TH" dirty="0"/>
              <a:t>ความขัดแย้งภายนอก</a:t>
            </a:r>
          </a:p>
          <a:p>
            <a:r>
              <a:rPr lang="th-TH" dirty="0"/>
              <a:t>ความขัดแย้งภายใน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917652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แบบฝึกหัดท้ายบท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จงอธิบายความแตกต่างระหว่างความพึงพอใจของลูกค้าและความภักดีของลูกค้า</a:t>
            </a:r>
          </a:p>
          <a:p>
            <a:r>
              <a:rPr lang="th-TH" dirty="0"/>
              <a:t>จงอธิบายประเด็นที่ใช้ในการวิเคราะห์ปัญหาในการบริการพร้อมยกตัวอย่าง</a:t>
            </a:r>
          </a:p>
          <a:p>
            <a:r>
              <a:rPr lang="th-TH" dirty="0"/>
              <a:t>จงอธิบายสาเหตุที่ทำให้การสร้างความพึงพอใจของลูกค้าล้มเหลว</a:t>
            </a:r>
          </a:p>
          <a:p>
            <a:r>
              <a:rPr lang="th-TH" dirty="0"/>
              <a:t>จงอธิบายการรับประกันโดยไม่มีเงื่อนไข และยกตัวอย่าง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926635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บรรณานุกรม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1658227"/>
            <a:ext cx="10515600" cy="4771118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ศลิษา ภมรสถิตย์. (2564). การจัดการบริการ (</a:t>
            </a:r>
            <a:r>
              <a:rPr lang="en-US" dirty="0"/>
              <a:t>Service Management). </a:t>
            </a:r>
            <a:r>
              <a:rPr lang="th-TH" dirty="0"/>
              <a:t>กรุงเทพฯ: สำนักพิมพ์จุฬาลงกรณ์	มหาวิทยาลัย.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79345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7.1 </a:t>
            </a:r>
            <a:r>
              <a:rPr lang="th-TH" dirty="0"/>
              <a:t>การพบกับลูกค้าในการบริการ</a:t>
            </a:r>
          </a:p>
          <a:p>
            <a:pPr marL="0" indent="0">
              <a:buNone/>
            </a:pPr>
            <a:r>
              <a:rPr lang="en-US" dirty="0"/>
              <a:t>7.2 </a:t>
            </a:r>
            <a:r>
              <a:rPr lang="th-TH" dirty="0"/>
              <a:t>การจัดการความสัมพันธ์กับลูกค้า</a:t>
            </a:r>
          </a:p>
          <a:p>
            <a:pPr marL="0" indent="0">
              <a:buNone/>
            </a:pPr>
            <a:r>
              <a:rPr lang="en-US" dirty="0"/>
              <a:t>7.3 </a:t>
            </a:r>
            <a:r>
              <a:rPr lang="th-TH" dirty="0"/>
              <a:t>ความพึงพอใจของลูกค้า</a:t>
            </a:r>
          </a:p>
          <a:p>
            <a:pPr marL="0" indent="0">
              <a:buNone/>
            </a:pPr>
            <a:r>
              <a:rPr lang="en-US" dirty="0"/>
              <a:t>7.4 </a:t>
            </a:r>
            <a:r>
              <a:rPr lang="th-TH" dirty="0"/>
              <a:t>ความภักดีของลูกค้า</a:t>
            </a:r>
          </a:p>
          <a:p>
            <a:pPr marL="0" indent="0">
              <a:buNone/>
            </a:pPr>
            <a:r>
              <a:rPr lang="en-US" dirty="0"/>
              <a:t>7.5 </a:t>
            </a:r>
            <a:r>
              <a:rPr lang="th-TH" dirty="0"/>
              <a:t>การเก็บรักษาลูกค้า</a:t>
            </a:r>
          </a:p>
          <a:p>
            <a:pPr marL="0" indent="0">
              <a:buNone/>
            </a:pPr>
            <a:r>
              <a:rPr lang="en-US" dirty="0"/>
              <a:t>7.6 </a:t>
            </a:r>
            <a:r>
              <a:rPr lang="th-TH" dirty="0"/>
              <a:t>การรับประกันการบริการ</a:t>
            </a:r>
          </a:p>
          <a:p>
            <a:pPr marL="0" indent="0">
              <a:buNone/>
            </a:pPr>
            <a:r>
              <a:rPr lang="en-US" dirty="0"/>
              <a:t>7.7 </a:t>
            </a:r>
            <a:r>
              <a:rPr lang="th-TH" dirty="0"/>
              <a:t>ข้อตกลงระดับการให้บริการ</a:t>
            </a:r>
          </a:p>
          <a:p>
            <a:pPr marL="0" indent="0">
              <a:buNone/>
            </a:pPr>
            <a:r>
              <a:rPr lang="en-US" dirty="0"/>
              <a:t>7.8 </a:t>
            </a:r>
            <a:r>
              <a:rPr lang="th-TH" dirty="0"/>
              <a:t>การจัดการข้อร้องเรียนของลูกค้า</a:t>
            </a:r>
          </a:p>
          <a:p>
            <a:pPr marL="0" indent="0">
              <a:buNone/>
            </a:pPr>
            <a:r>
              <a:rPr lang="en-US" dirty="0"/>
              <a:t>7.9 </a:t>
            </a:r>
            <a:r>
              <a:rPr lang="th-TH" dirty="0"/>
              <a:t>การฟื้นฟูบริการ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05743" y="163288"/>
            <a:ext cx="8948057" cy="800099"/>
          </a:xfrm>
        </p:spPr>
        <p:txBody>
          <a:bodyPr/>
          <a:lstStyle/>
          <a:p>
            <a:r>
              <a:rPr lang="th-TH" dirty="0"/>
              <a:t>หัวข้อสำหรับสื่อการสอนชุดที่ </a:t>
            </a:r>
            <a:r>
              <a:rPr lang="en-US" dirty="0"/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38682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 </a:t>
            </a:r>
            <a:r>
              <a:rPr lang="th-TH" dirty="0"/>
              <a:t>การพบกับลูกค้าในการบริการ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h-TH" dirty="0"/>
              <a:t>การพบกันในบริการ </a:t>
            </a:r>
            <a:r>
              <a:rPr lang="en-US" dirty="0"/>
              <a:t>(Service encounter) </a:t>
            </a:r>
            <a:r>
              <a:rPr lang="th-TH" dirty="0"/>
              <a:t>เป็นช่วงที่ลูกค้ามีปฏิสัมพันธ์โดยตรงกับผู้ให้บริการ ลูกค้าเกิดประสบการณ์ในการบริการ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16509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 </a:t>
            </a:r>
            <a:r>
              <a:rPr lang="th-TH" dirty="0"/>
              <a:t>การพบกับลูกค้าในการบริการ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การพบกับระหว่างลูกค้าและพนักงานบริการ </a:t>
            </a:r>
            <a:r>
              <a:rPr lang="en-US" dirty="0"/>
              <a:t>(Encounter between customers and service staff) </a:t>
            </a:r>
            <a:r>
              <a:rPr lang="th-TH" dirty="0"/>
              <a:t>เป็นบริการที่มีการติดต่อสูง</a:t>
            </a:r>
            <a:r>
              <a:rPr lang="en-US" dirty="0"/>
              <a:t> (High contact service)</a:t>
            </a:r>
            <a:r>
              <a:rPr lang="th-TH" dirty="0"/>
              <a:t> อาทิ การให้บริการของพนักงานต้อนรับในโรงแรม</a:t>
            </a:r>
            <a:endParaRPr lang="en-US" dirty="0"/>
          </a:p>
          <a:p>
            <a:r>
              <a:rPr lang="th-TH" dirty="0"/>
              <a:t>การพบกันระหว่างลูกค้าและเครื่องมือ </a:t>
            </a:r>
            <a:r>
              <a:rPr lang="en-US" dirty="0"/>
              <a:t>(Encounter between customers and equipment) </a:t>
            </a:r>
            <a:r>
              <a:rPr lang="th-TH" dirty="0"/>
              <a:t>การพบกับลูกค้าผ่านเครื่องมือและเทคโนโลยีในการบริการ การบริการที่มีการติดต่อต่ำ </a:t>
            </a:r>
            <a:r>
              <a:rPr lang="en-US" dirty="0"/>
              <a:t>(Low contact services) </a:t>
            </a:r>
            <a:r>
              <a:rPr lang="th-TH" dirty="0"/>
              <a:t>ลูกค้าควบคุมกระบวนการบริการได้บางส่วน ข้อร้องเรียนน้อยกว่าการบริการที่ติดต่อสูง</a:t>
            </a:r>
            <a:r>
              <a:rPr lang="en-US" dirty="0"/>
              <a:t> </a:t>
            </a:r>
            <a:r>
              <a:rPr lang="th-TH" dirty="0"/>
              <a:t>เช่น ลูกค้าสั่งอาหารผ่านออนไลน์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25207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Moment of Truth (</a:t>
            </a:r>
            <a:r>
              <a:rPr lang="th-TH" dirty="0"/>
              <a:t>ศลิษา ภมรสถิต</a:t>
            </a:r>
            <a:r>
              <a:rPr lang="en-US" dirty="0"/>
              <a:t>, 2564 p.173)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ช่วงเวลาแห่งความเป็นจริงที่ลูกค้าพบกับผู้ให้บริการ เกิดขึ้นขณะบริการ บางขณะเกิดเหตุการณ์สำคัญ </a:t>
            </a:r>
            <a:r>
              <a:rPr lang="en-US" dirty="0"/>
              <a:t>(Critical incident: CT)</a:t>
            </a:r>
            <a:r>
              <a:rPr lang="th-TH" dirty="0"/>
              <a:t> ส่งผลต่อประสบการณ์ของลูกค้าและการรับรู้คุณภาพการบริการ</a:t>
            </a:r>
          </a:p>
          <a:p>
            <a:r>
              <a:rPr lang="th-TH" dirty="0"/>
              <a:t>เหตุการณ์สำคัญเชิงบวก </a:t>
            </a:r>
            <a:r>
              <a:rPr lang="en-US" dirty="0"/>
              <a:t>(Positive critical incident) </a:t>
            </a:r>
            <a:r>
              <a:rPr lang="th-TH" dirty="0"/>
              <a:t>เหตุการณ์ที่ทำให้ลูกค้าพึงพอใจ </a:t>
            </a:r>
            <a:r>
              <a:rPr lang="en-US" dirty="0"/>
              <a:t>(Satisfying CT) </a:t>
            </a:r>
            <a:r>
              <a:rPr lang="th-TH" dirty="0"/>
              <a:t>เช่น การแก้ปัญหาที่เกิดขึ้นระหว่างการบริการอย่างสร้างสรรค์</a:t>
            </a:r>
          </a:p>
          <a:p>
            <a:r>
              <a:rPr lang="th-TH" dirty="0"/>
              <a:t>เหตุการณ์สำคัญเชิงลบ </a:t>
            </a:r>
            <a:r>
              <a:rPr lang="en-US" dirty="0"/>
              <a:t>(Negative critical) </a:t>
            </a:r>
            <a:r>
              <a:rPr lang="th-TH" dirty="0"/>
              <a:t>เหตุการณ์ที่ทำให้ลูกค้าไม่พึงพอใจ เช่น การเพิกเฉยต่อปัญหาที่เกิดขึ้นจากการให้บริการ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55198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แนวทางจัดการเหตุการณ์สำคัญ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การกำหนดแนวปฏิบัติ เช่น ขั้นตอนการปฏิบัติงาน การมอบอำนาจพนักงาน การสื่อสารไปยังทุกฝ่ายที่เกี่ยวข้อง</a:t>
            </a:r>
          </a:p>
          <a:p>
            <a:r>
              <a:rPr lang="th-TH" dirty="0"/>
              <a:t>การวิเคราะห์ โดยใช้เทคนิคเหตุการณ์สำคัญ </a:t>
            </a:r>
            <a:r>
              <a:rPr lang="en-US" dirty="0"/>
              <a:t>(Critical incident techniques: CIT)</a:t>
            </a:r>
            <a:r>
              <a:rPr lang="th-TH" dirty="0"/>
              <a:t> เป็นการรวบรวมข้อมูลและวิเคราะห์ในประเด็นต่าง ๆ เช่น วัน เวลา เหตุการณ์อะไร แก้ไขอย่างไร ลูกค้ารู้สึกอย่างไรกับสิ่งที่เกิดขึ้นและการแก้ปัญหา เป็นต้น</a:t>
            </a:r>
          </a:p>
          <a:p>
            <a:r>
              <a:rPr lang="th-TH" dirty="0"/>
              <a:t>การแก้ไข การสร้างประสบการณ์ที่ดีของลูกค้าในการบริการ ลดสิ่งที่ทำให้ลูกค้าและพนักงานไม่พึงพอใจ การปรับปรุงคุณภาพการบริการ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09061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7.2 </a:t>
            </a:r>
            <a:r>
              <a:rPr lang="th-TH" dirty="0"/>
              <a:t>การจัดการความสัมพันธ์กับลูกค้า </a:t>
            </a:r>
            <a:r>
              <a:rPr lang="en-US" sz="4000" dirty="0"/>
              <a:t>(Customer relationship management: CRM)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ช่วยรักษาฐานลูกค้าเดิม สร้างโอกาสในการเพิ่มลูกค้าใหม่ ความพึงพอใจของลูกค้าเพิ่มขึ้น สร้างความภักดีของลูกค้า บอกกล่าว</a:t>
            </a:r>
            <a:r>
              <a:rPr lang="en-US" dirty="0"/>
              <a:t>-</a:t>
            </a:r>
            <a:r>
              <a:rPr lang="th-TH" dirty="0"/>
              <a:t>บอกต่อในแง่ดี ลดค่าใช้จ่ายทางการตลาด ลดต้นทุนในการหาลูกค้าใหม่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64501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744" y="163288"/>
            <a:ext cx="8843282" cy="800099"/>
          </a:xfrm>
        </p:spPr>
        <p:txBody>
          <a:bodyPr>
            <a:normAutofit fontScale="90000"/>
          </a:bodyPr>
          <a:lstStyle/>
          <a:p>
            <a:r>
              <a:rPr lang="en-US" dirty="0"/>
              <a:t>7.2 </a:t>
            </a:r>
            <a:r>
              <a:rPr lang="th-TH" dirty="0"/>
              <a:t>การจัดการความสัมพันธ์กับลูกค้า </a:t>
            </a:r>
            <a:r>
              <a:rPr lang="en-US" sz="4000" dirty="0"/>
              <a:t>(Customer relationship management: CRM)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227"/>
            <a:ext cx="10515600" cy="4771118"/>
          </a:xfrm>
        </p:spPr>
        <p:txBody>
          <a:bodyPr>
            <a:normAutofit/>
          </a:bodyPr>
          <a:lstStyle/>
          <a:p>
            <a:r>
              <a:rPr lang="th-TH" sz="3200" dirty="0"/>
              <a:t>กิจกรรมการจัดการความสัมพันธ์กับลูกค้า</a:t>
            </a:r>
          </a:p>
          <a:p>
            <a:pPr lvl="1"/>
            <a:r>
              <a:rPr lang="th-TH" sz="2800" dirty="0"/>
              <a:t>การวิเคราะห์ข้อมูลลูกค้า เช่น การประเมินรายได้ค่าบริการของลูกค้า ความถี่ของการใช้บริการ ต้นทุนในการบริการ ความสามารถใน</a:t>
            </a:r>
            <a:r>
              <a:rPr lang="th-TH" sz="2800" dirty="0" err="1"/>
              <a:t>การทำ</a:t>
            </a:r>
            <a:r>
              <a:rPr lang="th-TH" sz="2800" dirty="0"/>
              <a:t>กำไร</a:t>
            </a:r>
          </a:p>
          <a:p>
            <a:pPr lvl="1"/>
            <a:r>
              <a:rPr lang="th-TH" sz="2800" dirty="0"/>
              <a:t>การกำหนดแนวทางในการสร้างความสัมพันธ์กับลูกค้า เช่น การพัฒนาการบริการตามความต้องการของลูกค้า การสร้างความสัมพันธ์กับลูกค้ารายบุคคลและรายกลุ่ม การปรับแต่งบริการ การกำหนดคุณภาพมาตรฐานการบริการ การอำนวยความสะดวกลูกค้า</a:t>
            </a:r>
          </a:p>
          <a:p>
            <a:pPr lvl="1"/>
            <a:r>
              <a:rPr lang="th-TH" sz="2800" dirty="0"/>
              <a:t>การประเมินความพึงพอใจของลูกค้า เช่น การพัฒนาและรักษาความสัมพันธ์กับลูกค้าให้ยั่งยืน การสร้างความภักดีของลูกค้า พิจารณาลูกค้าที่ควรรักษาไว้และการพัฒนาความสัมพันธ์ ต้นทุนในการเก็บรักษาลูกค้า</a:t>
            </a:r>
          </a:p>
          <a:p>
            <a:pPr lvl="1"/>
            <a:r>
              <a:rPr lang="th-TH" sz="2800" dirty="0"/>
              <a:t>การรับฟังเสียงลูกค้า การจัดการข้อร้องเรียนของลูกค้า การปรับปรุงบริการ การฟื้นฟูบริการ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400106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</TotalTime>
  <Words>2614</Words>
  <Application>Microsoft Office PowerPoint</Application>
  <PresentationFormat>Widescreen</PresentationFormat>
  <Paragraphs>181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Corbel</vt:lpstr>
      <vt:lpstr>DilleniaUPC</vt:lpstr>
      <vt:lpstr>Office Theme</vt:lpstr>
      <vt:lpstr>การจัดการธุรกิจบริการ ท่องเที่ยวและมัคคุเทศก์ สื่อการสอนชุดที่ 7   การมุ่งเน้นลูกค้า</vt:lpstr>
      <vt:lpstr>การมุ่งเน้นลูกค้า </vt:lpstr>
      <vt:lpstr>หัวข้อสำหรับสื่อการสอนชุดที่ 7</vt:lpstr>
      <vt:lpstr>7.1 การพบกับลูกค้าในการบริการ</vt:lpstr>
      <vt:lpstr>7.1 การพบกับลูกค้าในการบริการ</vt:lpstr>
      <vt:lpstr>Moment of Truth (ศลิษา ภมรสถิต, 2564 p.173)</vt:lpstr>
      <vt:lpstr>แนวทางจัดการเหตุการณ์สำคัญ</vt:lpstr>
      <vt:lpstr>7.2 การจัดการความสัมพันธ์กับลูกค้า (Customer relationship management: CRM)</vt:lpstr>
      <vt:lpstr>7.2 การจัดการความสัมพันธ์กับลูกค้า (Customer relationship management: CRM)</vt:lpstr>
      <vt:lpstr>7.3 การสำรวจความพึงพอใจของลูกค้า </vt:lpstr>
      <vt:lpstr>7.3 การสำรวจความพึงพอใจของลูกค้า </vt:lpstr>
      <vt:lpstr>แหล่งข้อมูลความพึงพอใจของลูกค้า</vt:lpstr>
      <vt:lpstr>7.4 ความภักดีของลูกค้า</vt:lpstr>
      <vt:lpstr>7.4 ความภักดีของลูกค้า</vt:lpstr>
      <vt:lpstr>7.5 การเก็บรักษาลูกค้า (Customer Retention)</vt:lpstr>
      <vt:lpstr>7.5 การเก็บรักษาลูกค้า (Customer Retention)</vt:lpstr>
      <vt:lpstr>7.6 การรับประกันการบริการ (Service Guarantee)</vt:lpstr>
      <vt:lpstr>ประโยชน์ของการรับประกันการบริการ</vt:lpstr>
      <vt:lpstr>ประเภทของการรับประกันการบริการ</vt:lpstr>
      <vt:lpstr>7.7 การจัดการข้อร้องเรียนของลูกค้า</vt:lpstr>
      <vt:lpstr>7.7.1 กระบวนการจัดการข้อร้องเรียนของลูกค้า </vt:lpstr>
      <vt:lpstr>กรณีศึกษา: การสำรวจความพึงพอใจของ TARP</vt:lpstr>
      <vt:lpstr>7.7.2 การวิเคราะห์ปัญหาในการบริการ </vt:lpstr>
      <vt:lpstr>ผลจากความล้มเหลวของการบริการ</vt:lpstr>
      <vt:lpstr>7.8 การฟื้นฟูการบริการ (Service recovery)</vt:lpstr>
      <vt:lpstr>อุปสรรคในการฟื้นฟูการบริการ</vt:lpstr>
      <vt:lpstr>แบบฝึกหัดท้ายบท</vt:lpstr>
      <vt:lpstr>บรรณานุกรม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DungKo Kurozaki</dc:creator>
  <cp:lastModifiedBy>siriporn</cp:lastModifiedBy>
  <cp:revision>34</cp:revision>
  <dcterms:created xsi:type="dcterms:W3CDTF">2016-11-01T09:26:14Z</dcterms:created>
  <dcterms:modified xsi:type="dcterms:W3CDTF">2022-04-14T15:06:49Z</dcterms:modified>
</cp:coreProperties>
</file>