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94" r:id="rId4"/>
    <p:sldId id="317" r:id="rId5"/>
    <p:sldId id="275" r:id="rId6"/>
    <p:sldId id="305" r:id="rId7"/>
    <p:sldId id="289" r:id="rId8"/>
    <p:sldId id="263" r:id="rId9"/>
    <p:sldId id="315" r:id="rId10"/>
    <p:sldId id="292" r:id="rId11"/>
    <p:sldId id="290" r:id="rId12"/>
    <p:sldId id="304" r:id="rId13"/>
    <p:sldId id="270" r:id="rId14"/>
    <p:sldId id="271" r:id="rId15"/>
    <p:sldId id="272" r:id="rId16"/>
    <p:sldId id="273" r:id="rId17"/>
    <p:sldId id="274" r:id="rId18"/>
    <p:sldId id="265" r:id="rId19"/>
    <p:sldId id="264" r:id="rId20"/>
    <p:sldId id="307" r:id="rId21"/>
    <p:sldId id="311" r:id="rId22"/>
    <p:sldId id="312" r:id="rId23"/>
    <p:sldId id="313" r:id="rId24"/>
    <p:sldId id="314" r:id="rId25"/>
    <p:sldId id="284" r:id="rId26"/>
    <p:sldId id="288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0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83" autoAdjust="0"/>
    <p:restoredTop sz="94660"/>
  </p:normalViewPr>
  <p:slideViewPr>
    <p:cSldViewPr snapToGrid="0">
      <p:cViewPr varScale="1">
        <p:scale>
          <a:sx n="97" d="100"/>
          <a:sy n="97" d="100"/>
        </p:scale>
        <p:origin x="5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91343" y="2004106"/>
            <a:ext cx="9144000" cy="2387600"/>
          </a:xfrm>
        </p:spPr>
        <p:txBody>
          <a:bodyPr anchor="b"/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1343" y="4516439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29277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6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838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5743" y="163288"/>
            <a:ext cx="8948057" cy="8000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0515600" cy="47711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152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>
                <a:solidFill>
                  <a:srgbClr val="300060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4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461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69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94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47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35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96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16629" y="234497"/>
            <a:ext cx="9655628" cy="7452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891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1674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107FC-82E5-4477-B256-379E237B9A51}" type="datetimeFigureOut">
              <a:rPr lang="en-US" smtClean="0"/>
              <a:t>1/5/2022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17378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1883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0AD621-BE70-4243-B28D-08976F5765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140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917765" y="1929291"/>
            <a:ext cx="10229602" cy="2387600"/>
          </a:xfrm>
        </p:spPr>
        <p:txBody>
          <a:bodyPr>
            <a:normAutofit/>
          </a:bodyPr>
          <a:lstStyle/>
          <a:p>
            <a:r>
              <a:rPr lang="th-TH" sz="5400" dirty="0"/>
              <a:t>การจัดการธุรกิจบริการ ท่องเที่ยวและมัคคุเทศก์</a:t>
            </a:r>
            <a:br>
              <a:rPr lang="th-TH" sz="5400" dirty="0"/>
            </a:br>
            <a:r>
              <a:rPr lang="th-TH" sz="4400" b="0" dirty="0">
                <a:cs typeface="+mn-cs"/>
              </a:rPr>
              <a:t>สื่อการสอนชุดที่ </a:t>
            </a:r>
            <a:r>
              <a:rPr lang="en-US" sz="4400" b="0" dirty="0">
                <a:cs typeface="+mn-cs"/>
              </a:rPr>
              <a:t>4</a:t>
            </a:r>
            <a:r>
              <a:rPr lang="en-US" sz="4800" b="0" dirty="0">
                <a:cs typeface="+mn-cs"/>
              </a:rPr>
              <a:t>	</a:t>
            </a:r>
            <a:br>
              <a:rPr lang="th-TH" sz="4800" b="0" dirty="0">
                <a:cs typeface="+mn-cs"/>
              </a:rPr>
            </a:br>
            <a:r>
              <a:rPr lang="th-TH" sz="4800" b="0" dirty="0">
                <a:cs typeface="+mn-cs"/>
              </a:rPr>
              <a:t>คุณภาพการบริการ</a:t>
            </a:r>
            <a:endParaRPr lang="en-US" sz="5400" b="0" dirty="0">
              <a:cs typeface="+mn-cs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532907" y="4857261"/>
            <a:ext cx="9144000" cy="1655762"/>
          </a:xfrm>
        </p:spPr>
        <p:txBody>
          <a:bodyPr/>
          <a:lstStyle/>
          <a:p>
            <a:r>
              <a:rPr lang="th-TH" dirty="0"/>
              <a:t>อ.ดร.สิริพร เขตเจนการ</a:t>
            </a:r>
            <a:br>
              <a:rPr lang="th-TH" dirty="0"/>
            </a:br>
            <a:r>
              <a:rPr lang="th-TH" dirty="0"/>
              <a:t>สาขาวิชาการท่องเที่ยวและการโรงแรม</a:t>
            </a:r>
            <a:br>
              <a:rPr lang="th-TH" dirty="0"/>
            </a:br>
            <a:r>
              <a:rPr lang="th-TH" dirty="0"/>
              <a:t>คณะมนุษยศาสตร์และสังคมศาสตร์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52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389" y="1725873"/>
            <a:ext cx="11400714" cy="47711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dirty="0"/>
              <a:t>กรณี </a:t>
            </a:r>
            <a:r>
              <a:rPr lang="en-US" dirty="0"/>
              <a:t>                                           </a:t>
            </a:r>
            <a:r>
              <a:rPr lang="en-US" sz="3600" b="1" dirty="0"/>
              <a:t>&gt;                            </a:t>
            </a:r>
            <a:r>
              <a:rPr lang="th-TH" sz="2400" dirty="0"/>
              <a:t>ลูกค้าไม่พึงพอใจ ไม่กลับมาใช้บริการ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th-TH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กรณี </a:t>
            </a:r>
            <a:r>
              <a:rPr lang="en-US" dirty="0"/>
              <a:t>                                          </a:t>
            </a:r>
            <a:r>
              <a:rPr lang="en-US" sz="3600" b="1" dirty="0"/>
              <a:t>=                             </a:t>
            </a:r>
            <a:r>
              <a:rPr lang="en-US" dirty="0"/>
              <a:t>  </a:t>
            </a:r>
            <a:r>
              <a:rPr lang="th-TH" sz="2400" dirty="0"/>
              <a:t>ลูกค้าพึงพอใจ ตามมาตรฐานที่คาดหวัง</a:t>
            </a:r>
            <a:endParaRPr lang="en-US" sz="2400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กรณี </a:t>
            </a:r>
            <a:r>
              <a:rPr lang="en-US" dirty="0"/>
              <a:t>                                         </a:t>
            </a:r>
            <a:r>
              <a:rPr lang="en-US" sz="3600" b="1" dirty="0"/>
              <a:t>&lt;</a:t>
            </a:r>
            <a:r>
              <a:rPr lang="en-US" dirty="0"/>
              <a:t>                                                </a:t>
            </a:r>
            <a:r>
              <a:rPr lang="th-TH" sz="2400" dirty="0"/>
              <a:t>ลูกค้าเกิดความพึงพอใจระดับสูงสุด ได้รับประสบการณ์   </a:t>
            </a:r>
            <a:br>
              <a:rPr lang="th-TH" sz="2400" dirty="0"/>
            </a:br>
            <a:r>
              <a:rPr lang="th-TH" sz="2400" dirty="0"/>
              <a:t>                                                                                 การบริการทีเกินความคาดหมาย เกิดความภักดีต่อธุรกิจ เกิดการซื้อซ้ำ</a:t>
            </a: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4.3 </a:t>
            </a:r>
            <a:r>
              <a:rPr lang="th-TH" b="1" dirty="0"/>
              <a:t>การกำหนดคุณภาพการบริการ </a:t>
            </a:r>
            <a:r>
              <a:rPr lang="en-US" b="1" dirty="0"/>
              <a:t>(</a:t>
            </a:r>
            <a:r>
              <a:rPr lang="th-TH" b="1" dirty="0"/>
              <a:t>ต่อ</a:t>
            </a:r>
            <a:r>
              <a:rPr lang="en-US" b="1" dirty="0"/>
              <a:t>)</a:t>
            </a:r>
          </a:p>
        </p:txBody>
      </p:sp>
      <p:sp>
        <p:nvSpPr>
          <p:cNvPr id="7" name="Oval 6"/>
          <p:cNvSpPr/>
          <p:nvPr/>
        </p:nvSpPr>
        <p:spPr>
          <a:xfrm>
            <a:off x="2405743" y="2764129"/>
            <a:ext cx="2253921" cy="71025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Expectation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5214826" y="1602665"/>
            <a:ext cx="2423565" cy="71025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Experience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405743" y="1592949"/>
            <a:ext cx="2253921" cy="71025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Expectation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214826" y="2782438"/>
            <a:ext cx="2423565" cy="71025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Experience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2313778" y="3881744"/>
            <a:ext cx="2253921" cy="71025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Expectation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5214825" y="3868170"/>
            <a:ext cx="2423565" cy="71025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Experience</a:t>
            </a:r>
            <a:endParaRPr lang="th-TH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094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4.4 </a:t>
            </a:r>
            <a:r>
              <a:rPr lang="th-TH" b="1" dirty="0"/>
              <a:t>การสร้างคุณภาพในแต่ละช่วงบริการ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227"/>
            <a:ext cx="10515600" cy="4771118"/>
          </a:xfrm>
        </p:spPr>
        <p:txBody>
          <a:bodyPr/>
          <a:lstStyle/>
          <a:p>
            <a:r>
              <a:rPr lang="th-TH" dirty="0"/>
              <a:t>ก่อนการให้บริการ</a:t>
            </a:r>
          </a:p>
          <a:p>
            <a:r>
              <a:rPr lang="th-TH" dirty="0"/>
              <a:t>ระหว่างการให้บริการ </a:t>
            </a:r>
            <a:r>
              <a:rPr lang="en-US" dirty="0"/>
              <a:t>Moment of Truth</a:t>
            </a:r>
            <a:endParaRPr lang="th-TH" dirty="0"/>
          </a:p>
          <a:p>
            <a:pPr lvl="1"/>
            <a:r>
              <a:rPr lang="th-TH" dirty="0"/>
              <a:t>ประทับใจ </a:t>
            </a:r>
            <a:r>
              <a:rPr lang="en-US" dirty="0"/>
              <a:t>(Positive MOT)</a:t>
            </a:r>
          </a:p>
          <a:p>
            <a:pPr lvl="1"/>
            <a:r>
              <a:rPr lang="th-TH" dirty="0"/>
              <a:t>ไม่ประทับใจ </a:t>
            </a:r>
            <a:r>
              <a:rPr lang="en-US" dirty="0"/>
              <a:t>(Negative MOT)</a:t>
            </a:r>
            <a:endParaRPr lang="th-TH" dirty="0"/>
          </a:p>
          <a:p>
            <a:r>
              <a:rPr lang="th-TH" dirty="0"/>
              <a:t>หลังการให้บริการ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787533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Moment of Truth (</a:t>
            </a:r>
            <a:r>
              <a:rPr lang="th-TH" b="1" dirty="0"/>
              <a:t>ศลิษา ภมรสถิต</a:t>
            </a:r>
            <a:r>
              <a:rPr lang="en-US" b="1" dirty="0"/>
              <a:t>, 2564 p.173)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ช่วงเวลาแห่งความเป็นจริงที่ลูกค้าพบกับผู้ให้บริการ เกิดขึ้นขณะบริการ บางขณะเกิดเหตุการณ์สำคัญ </a:t>
            </a:r>
            <a:r>
              <a:rPr lang="en-US" dirty="0"/>
              <a:t>(Critical incident: CT)</a:t>
            </a:r>
            <a:r>
              <a:rPr lang="th-TH" dirty="0"/>
              <a:t> ส่งผลต่อประสบการณ์ของลูกค้าและการรับรู้คุณภาพการบริการ</a:t>
            </a:r>
          </a:p>
          <a:p>
            <a:r>
              <a:rPr lang="th-TH" dirty="0"/>
              <a:t>เหตุการณ์สำคัญเชิงบวก </a:t>
            </a:r>
            <a:r>
              <a:rPr lang="en-US" dirty="0"/>
              <a:t>(Positive critical incident) </a:t>
            </a:r>
            <a:r>
              <a:rPr lang="th-TH" dirty="0"/>
              <a:t>เหตุการณ์ที่ทำให้ลูกค้าพึงพอใจ </a:t>
            </a:r>
            <a:r>
              <a:rPr lang="en-US" dirty="0"/>
              <a:t>(Satisfying CT) </a:t>
            </a:r>
            <a:r>
              <a:rPr lang="th-TH" dirty="0"/>
              <a:t>เช่น การแก้ปัญหาที่เกิดขึ้นระหว่างการบริการอย่างสร้างสรรค์</a:t>
            </a:r>
          </a:p>
          <a:p>
            <a:r>
              <a:rPr lang="th-TH" dirty="0"/>
              <a:t>เหตุการณ์สำคัญเชิงลบ </a:t>
            </a:r>
            <a:r>
              <a:rPr lang="en-US" dirty="0"/>
              <a:t>(Negative critical incident) </a:t>
            </a:r>
            <a:r>
              <a:rPr lang="th-TH" dirty="0"/>
              <a:t>เหตุการณ์ที่ทำให้ลูกค้าไม่พึงพอใจ เช่น การเพิกเฉยต่อปัญหาที่เกิดขึ้นจากการให้บริการ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887167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4.5 </a:t>
            </a:r>
            <a:r>
              <a:rPr lang="th-TH" b="1" dirty="0"/>
              <a:t>มิติ </a:t>
            </a:r>
            <a:r>
              <a:rPr lang="en-US" b="1" dirty="0"/>
              <a:t>(</a:t>
            </a:r>
            <a:r>
              <a:rPr lang="th-TH" b="1" dirty="0"/>
              <a:t>องค์ประกอบ</a:t>
            </a:r>
            <a:r>
              <a:rPr lang="en-US" b="1" dirty="0"/>
              <a:t>)</a:t>
            </a:r>
            <a:r>
              <a:rPr lang="th-TH" b="1" dirty="0"/>
              <a:t> คุณภาพการบริการ </a:t>
            </a:r>
            <a:r>
              <a:rPr lang="en-US" b="1" dirty="0"/>
              <a:t>SERVQUAL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68425"/>
            <a:ext cx="11098876" cy="47711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SERVQUAL Model (Parasuraman et al., 1988) </a:t>
            </a:r>
            <a:r>
              <a:rPr lang="th-TH" dirty="0"/>
              <a:t>เครื่องมือประเมินคุณภาพการบริการ วัดความคาดหวังและการรับรู้ของลูกค้าที่มีต่อการบริการ ในมิติ หรือองค์ประกอบดังนี้</a:t>
            </a:r>
          </a:p>
          <a:p>
            <a:pPr marL="0" indent="0">
              <a:buNone/>
            </a:pPr>
            <a:endParaRPr lang="th-TH" dirty="0"/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สิ่งที่มีตัวตน </a:t>
            </a:r>
            <a:r>
              <a:rPr lang="en-US" dirty="0"/>
              <a:t>(Tangibles) </a:t>
            </a:r>
            <a:r>
              <a:rPr lang="th-TH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ความน่าเชื่อถือ </a:t>
            </a:r>
            <a:r>
              <a:rPr lang="en-US" dirty="0"/>
              <a:t>(Reliability)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การตอบสนอง </a:t>
            </a:r>
            <a:r>
              <a:rPr lang="en-US" dirty="0"/>
              <a:t>(Responsiveness)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การรับประกัน </a:t>
            </a:r>
            <a:r>
              <a:rPr lang="en-US" dirty="0"/>
              <a:t>(Assurance)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การเอาใจใส่ </a:t>
            </a:r>
            <a:r>
              <a:rPr lang="en-US" dirty="0"/>
              <a:t>(Empathy)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9730516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619" y="467066"/>
            <a:ext cx="8724999" cy="800099"/>
          </a:xfrm>
        </p:spPr>
        <p:txBody>
          <a:bodyPr>
            <a:noAutofit/>
          </a:bodyPr>
          <a:lstStyle/>
          <a:p>
            <a:r>
              <a:rPr lang="en-US" sz="3600" b="1" dirty="0"/>
              <a:t>1. </a:t>
            </a:r>
            <a:r>
              <a:rPr lang="th-TH" sz="3600" b="1" dirty="0"/>
              <a:t>สิ่งที่มีตัวตน (</a:t>
            </a:r>
            <a:r>
              <a:rPr lang="en-US" sz="3600" b="1" dirty="0"/>
              <a:t>Tangibles)</a:t>
            </a:r>
            <a:br>
              <a:rPr lang="th-TH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4825" y="1493116"/>
            <a:ext cx="10515600" cy="4771118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องค์ประกอบด้านกายภาพ (</a:t>
            </a:r>
            <a:r>
              <a:rPr lang="en-US" dirty="0"/>
              <a:t>Physical elements) </a:t>
            </a:r>
            <a:r>
              <a:rPr lang="th-TH" dirty="0"/>
              <a:t>ในการบริการ</a:t>
            </a:r>
          </a:p>
          <a:p>
            <a:r>
              <a:rPr lang="th-TH" dirty="0"/>
              <a:t>สิ่งอำนวยความสะดวก </a:t>
            </a:r>
            <a:r>
              <a:rPr lang="en-US" dirty="0"/>
              <a:t>(Facilities) </a:t>
            </a:r>
            <a:r>
              <a:rPr lang="th-TH" dirty="0"/>
              <a:t>เช่น อาคาร การตกแต่ง เครื่องมือ เครื่องจักร เทคโนโลยีในการบริการ</a:t>
            </a:r>
          </a:p>
          <a:p>
            <a:r>
              <a:rPr lang="th-TH" dirty="0"/>
              <a:t>สินค้าอำนวยความสะดวก </a:t>
            </a:r>
            <a:r>
              <a:rPr lang="en-US" dirty="0"/>
              <a:t>(Facilitating goods) </a:t>
            </a:r>
            <a:r>
              <a:rPr lang="th-TH" dirty="0"/>
              <a:t>เช่น บัตรสมาชิก</a:t>
            </a:r>
          </a:p>
          <a:p>
            <a:r>
              <a:rPr lang="th-TH" dirty="0"/>
              <a:t>พนักงาน </a:t>
            </a:r>
            <a:r>
              <a:rPr lang="en-US" dirty="0"/>
              <a:t>(Staff) </a:t>
            </a:r>
            <a:r>
              <a:rPr lang="th-TH" dirty="0"/>
              <a:t>บุคลิกภาพ การแต่งกาย การแสดงออกทางสีหน้าท่าทาง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5965521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3808" y="365806"/>
            <a:ext cx="8948057" cy="8000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2. </a:t>
            </a:r>
            <a:r>
              <a:rPr lang="th-TH" b="1" dirty="0"/>
              <a:t>ความน่าเชื่อถือ </a:t>
            </a:r>
            <a:r>
              <a:rPr lang="en-US" b="1" dirty="0"/>
              <a:t>(Reliability) 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h-TH" dirty="0"/>
              <a:t>การพิจารณาความน่าเชื่อถือของการบริการ</a:t>
            </a:r>
          </a:p>
          <a:p>
            <a:r>
              <a:rPr lang="th-TH" dirty="0"/>
              <a:t>การปฏิบัติที่ถูกต้อง </a:t>
            </a:r>
            <a:r>
              <a:rPr lang="en-US" dirty="0"/>
              <a:t>(Accurate performance)</a:t>
            </a:r>
            <a:r>
              <a:rPr lang="th-TH" dirty="0"/>
              <a:t> การส่งมอบการบริการที่ถูกต้อง การไม่พบข้อบกพร่องในการบริการ</a:t>
            </a:r>
          </a:p>
          <a:p>
            <a:r>
              <a:rPr lang="th-TH" dirty="0"/>
              <a:t>ความเชื่อถือได้ </a:t>
            </a:r>
            <a:r>
              <a:rPr lang="en-US" dirty="0"/>
              <a:t>(Dependable)</a:t>
            </a:r>
            <a:r>
              <a:rPr lang="th-TH" dirty="0"/>
              <a:t> การส่งมอบบริการภายในเวลาที่กำหนด ความสม่ำเสมอของการบริการ</a:t>
            </a:r>
          </a:p>
          <a:p>
            <a:endParaRPr lang="th-TH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5292276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557" y="356819"/>
            <a:ext cx="8948057" cy="8000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3. </a:t>
            </a:r>
            <a:r>
              <a:rPr lang="th-TH" b="1" dirty="0"/>
              <a:t>การตอบสนอง </a:t>
            </a:r>
            <a:r>
              <a:rPr lang="en-US" b="1" dirty="0"/>
              <a:t>(Responsiveness)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262" y="1658227"/>
            <a:ext cx="10515600" cy="4771118"/>
          </a:xfrm>
        </p:spPr>
        <p:txBody>
          <a:bodyPr/>
          <a:lstStyle/>
          <a:p>
            <a:r>
              <a:rPr lang="th-TH" dirty="0"/>
              <a:t>ความเต็มใจ </a:t>
            </a:r>
            <a:r>
              <a:rPr lang="en-US" dirty="0"/>
              <a:t>(Willingness) </a:t>
            </a:r>
            <a:r>
              <a:rPr lang="th-TH" dirty="0"/>
              <a:t>เช่น ความเต็มใจในการช่วยเหลือลูกค้า การจัดการข้อร้องเรียนของลูกค้าด้วยความเต็มใจ</a:t>
            </a:r>
          </a:p>
          <a:p>
            <a:r>
              <a:rPr lang="th-TH" dirty="0"/>
              <a:t>ความรวดเร็ว </a:t>
            </a:r>
            <a:r>
              <a:rPr lang="en-US" dirty="0"/>
              <a:t>(Promptness)</a:t>
            </a:r>
            <a:r>
              <a:rPr lang="th-TH" dirty="0"/>
              <a:t> เช่น ความรวดเร็วในการส่งมอบการบริการ ความสามารถในการแก้ไขปัญหาอย่างรวดเร็ว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0292565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245" y="365806"/>
            <a:ext cx="8948057" cy="8000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4.</a:t>
            </a:r>
            <a:r>
              <a:rPr lang="th-TH" b="1" dirty="0"/>
              <a:t> การรับประกัน </a:t>
            </a:r>
            <a:r>
              <a:rPr lang="en-US" b="1" dirty="0"/>
              <a:t>(Assurance)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702" y="1658227"/>
            <a:ext cx="10515600" cy="4771118"/>
          </a:xfrm>
        </p:spPr>
        <p:txBody>
          <a:bodyPr/>
          <a:lstStyle/>
          <a:p>
            <a:r>
              <a:rPr lang="th-TH" dirty="0"/>
              <a:t>ความรู้ </a:t>
            </a:r>
            <a:r>
              <a:rPr lang="en-US" dirty="0"/>
              <a:t>(knowledge) </a:t>
            </a:r>
            <a:r>
              <a:rPr lang="th-TH" dirty="0"/>
              <a:t>เช่น ความรู้ของพนักงานในด้านต่าง ๆ เช่น เทคนิคการปฏิบัติงาน เทคโนโลยีในการบริการ</a:t>
            </a:r>
          </a:p>
          <a:p>
            <a:r>
              <a:rPr lang="th-TH" dirty="0"/>
              <a:t>สมรรถนะ </a:t>
            </a:r>
            <a:r>
              <a:rPr lang="en-US" dirty="0"/>
              <a:t>(Competence)</a:t>
            </a:r>
            <a:r>
              <a:rPr lang="th-TH" dirty="0"/>
              <a:t> เช่น ทักษะการปฏิบัติงาน ความสามารถของพนักงาน</a:t>
            </a:r>
          </a:p>
          <a:p>
            <a:r>
              <a:rPr lang="th-TH" dirty="0"/>
              <a:t>ความน่าเชื่อถือ </a:t>
            </a:r>
            <a:r>
              <a:rPr lang="en-US" dirty="0"/>
              <a:t>(Credibility) </a:t>
            </a:r>
            <a:r>
              <a:rPr lang="th-TH" dirty="0"/>
              <a:t>เช่น </a:t>
            </a:r>
            <a:r>
              <a:rPr lang="th-TH" dirty="0" err="1"/>
              <a:t>การทำ</a:t>
            </a:r>
            <a:r>
              <a:rPr lang="th-TH" dirty="0"/>
              <a:t>ตามสัญญาที่ให้ไว้กับลูกค้า การสร้างความเชื่อมั่นในการบริการ</a:t>
            </a:r>
          </a:p>
          <a:p>
            <a:r>
              <a:rPr lang="th-TH" dirty="0"/>
              <a:t>มารยาท </a:t>
            </a:r>
            <a:r>
              <a:rPr lang="en-US" dirty="0"/>
              <a:t>(Courtesy) </a:t>
            </a:r>
            <a:r>
              <a:rPr lang="th-TH" dirty="0"/>
              <a:t>เช่น การปฏิบัติต่อลูกค้า การให้ความสำคัญกับลูกค้า</a:t>
            </a:r>
          </a:p>
          <a:p>
            <a:r>
              <a:rPr lang="th-TH" dirty="0"/>
              <a:t>ความปลอดภัย </a:t>
            </a:r>
            <a:r>
              <a:rPr lang="en-US" dirty="0"/>
              <a:t>(Security) </a:t>
            </a:r>
            <a:r>
              <a:rPr lang="th-TH" dirty="0"/>
              <a:t>เช่น ความปลอดภัยในการใช้บริการ การรักษาข้อมูลของลูกค้า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0084864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30434" y="365806"/>
            <a:ext cx="8948057" cy="8000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5. </a:t>
            </a:r>
            <a:r>
              <a:rPr lang="th-TH" b="1" dirty="0"/>
              <a:t>การเอาใจใส่ </a:t>
            </a:r>
            <a:r>
              <a:rPr lang="en-US" b="1" dirty="0"/>
              <a:t>(Empathy)</a:t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2891" y="1658227"/>
            <a:ext cx="10515600" cy="4771118"/>
          </a:xfrm>
        </p:spPr>
        <p:txBody>
          <a:bodyPr/>
          <a:lstStyle/>
          <a:p>
            <a:r>
              <a:rPr lang="th-TH" dirty="0"/>
              <a:t>การเอาใจใส่ </a:t>
            </a:r>
            <a:r>
              <a:rPr lang="en-US" dirty="0"/>
              <a:t>(Caring) </a:t>
            </a:r>
            <a:r>
              <a:rPr lang="th-TH" dirty="0"/>
              <a:t>เช่น ความใส่ใจลูกค้า ความอบอุ่น ความเป็นมิตร</a:t>
            </a:r>
          </a:p>
          <a:p>
            <a:r>
              <a:rPr lang="th-TH" dirty="0"/>
              <a:t>การเข้าถึง เช่น ความสะดวกในการเข้าถึงบริการ เวลาในการบริการที่สะดวกกับลูกค้า</a:t>
            </a:r>
          </a:p>
          <a:p>
            <a:r>
              <a:rPr lang="th-TH" dirty="0"/>
              <a:t>การสื่อสาร เช่น การรับฟังลูกค้า ความชัดเจน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3435935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4.6 Service Quality Gap Model (Parasuraman et al., 1985)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153" y="1658227"/>
            <a:ext cx="5304905" cy="4771118"/>
          </a:xfrm>
        </p:spPr>
        <p:txBody>
          <a:bodyPr/>
          <a:lstStyle/>
          <a:p>
            <a:pPr marL="0" indent="0">
              <a:buNone/>
            </a:pPr>
            <a:r>
              <a:rPr lang="th-TH" dirty="0"/>
              <a:t>ในการวิเคราะห์คุณภาพการบริการสามารถใช้ตัวแบบช่องว่าง </a:t>
            </a:r>
            <a:r>
              <a:rPr lang="en-US" dirty="0"/>
              <a:t>(Service Quality Gap model) </a:t>
            </a:r>
            <a:r>
              <a:rPr lang="th-TH" dirty="0"/>
              <a:t>ที่ระบุช่องว่างจากปัญหาที่เกิดจากจากการบริการแต่ละกระบวนการ</a:t>
            </a:r>
          </a:p>
          <a:p>
            <a:pPr marL="0" indent="0">
              <a:buNone/>
            </a:pPr>
            <a:r>
              <a:rPr lang="en-US" dirty="0"/>
              <a:t>Gap1: The knowledge gap</a:t>
            </a:r>
          </a:p>
          <a:p>
            <a:pPr marL="0" indent="0">
              <a:buNone/>
            </a:pPr>
            <a:r>
              <a:rPr lang="en-US" dirty="0"/>
              <a:t>Gap2: The standard gap</a:t>
            </a:r>
          </a:p>
          <a:p>
            <a:pPr marL="0" indent="0">
              <a:buNone/>
            </a:pPr>
            <a:r>
              <a:rPr lang="en-US" dirty="0"/>
              <a:t>Gap 3: The delivery gap</a:t>
            </a:r>
          </a:p>
          <a:p>
            <a:pPr marL="0" indent="0">
              <a:buNone/>
            </a:pPr>
            <a:r>
              <a:rPr lang="en-US" dirty="0"/>
              <a:t>Gap 4: The communication gap</a:t>
            </a:r>
          </a:p>
          <a:p>
            <a:pPr marL="0" indent="0">
              <a:buNone/>
            </a:pPr>
            <a:r>
              <a:rPr lang="en-US" dirty="0"/>
              <a:t>Gap 5: The service quality gap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  <p:pic>
        <p:nvPicPr>
          <p:cNvPr id="2050" name="Picture 2" descr="Gap Model of Service Quality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0173" y="1704761"/>
            <a:ext cx="5590511" cy="41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728483" y="6097979"/>
            <a:ext cx="3882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https://www.hrdsthailand.com/2021/06/07/gapmodelofservice/</a:t>
            </a:r>
            <a:endParaRPr lang="th-TH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97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6388" y="1658227"/>
            <a:ext cx="10515600" cy="477111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4.1 </a:t>
            </a:r>
            <a:r>
              <a:rPr lang="th-TH" dirty="0"/>
              <a:t>คุณภาพการบริการ (</a:t>
            </a:r>
            <a:r>
              <a:rPr lang="en-US" dirty="0"/>
              <a:t>Service Quality)</a:t>
            </a:r>
            <a:endParaRPr lang="th-TH" dirty="0"/>
          </a:p>
          <a:p>
            <a:pPr marL="0" indent="0">
              <a:buNone/>
            </a:pPr>
            <a:r>
              <a:rPr lang="en-US" dirty="0"/>
              <a:t>4.2 </a:t>
            </a:r>
            <a:r>
              <a:rPr lang="th-TH" dirty="0"/>
              <a:t>ความสำคัญของคุณภาพการบริการ</a:t>
            </a:r>
          </a:p>
          <a:p>
            <a:pPr marL="0" indent="0">
              <a:buNone/>
            </a:pPr>
            <a:r>
              <a:rPr lang="en-US" dirty="0"/>
              <a:t>4.3 </a:t>
            </a:r>
            <a:r>
              <a:rPr lang="th-TH" dirty="0"/>
              <a:t>การกำหนดคุณภาพบริการ</a:t>
            </a:r>
          </a:p>
          <a:p>
            <a:pPr marL="0" indent="0">
              <a:buNone/>
            </a:pPr>
            <a:r>
              <a:rPr lang="en-US" dirty="0"/>
              <a:t>4.4 </a:t>
            </a:r>
            <a:r>
              <a:rPr lang="th-TH" dirty="0"/>
              <a:t>การสร้างคุณภาพในแต่ละช่วงบริการ</a:t>
            </a:r>
          </a:p>
          <a:p>
            <a:pPr marL="0" indent="0">
              <a:buNone/>
            </a:pPr>
            <a:r>
              <a:rPr lang="en-US" dirty="0"/>
              <a:t>4.5 </a:t>
            </a:r>
            <a:r>
              <a:rPr lang="th-TH" dirty="0"/>
              <a:t>มิติของคุณภาพบริการ</a:t>
            </a:r>
          </a:p>
          <a:p>
            <a:pPr marL="0" indent="0">
              <a:buNone/>
            </a:pPr>
            <a:r>
              <a:rPr lang="en-US" dirty="0"/>
              <a:t>4.6 </a:t>
            </a:r>
            <a:r>
              <a:rPr lang="th-TH" dirty="0"/>
              <a:t>แบบจำลองช่องว่างคุณภาพบริการ </a:t>
            </a:r>
            <a:r>
              <a:rPr lang="en-US" dirty="0"/>
              <a:t>(Service Quality Gap Model)</a:t>
            </a:r>
            <a:endParaRPr lang="th-TH" dirty="0"/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846318" y="211917"/>
            <a:ext cx="7386649" cy="800099"/>
          </a:xfrm>
        </p:spPr>
        <p:txBody>
          <a:bodyPr/>
          <a:lstStyle/>
          <a:p>
            <a:r>
              <a:rPr lang="th-TH" b="1" dirty="0"/>
              <a:t>หัวข้อสำหรับสื่อการสอนชุดที่ </a:t>
            </a:r>
            <a:r>
              <a:rPr lang="en-US" b="1" dirty="0"/>
              <a:t>4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3868292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245" y="255558"/>
            <a:ext cx="8948057" cy="800099"/>
          </a:xfrm>
        </p:spPr>
        <p:txBody>
          <a:bodyPr/>
          <a:lstStyle/>
          <a:p>
            <a:r>
              <a:rPr lang="en-US" b="1" dirty="0"/>
              <a:t> Gap 1: The knowledge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266" y="2191191"/>
            <a:ext cx="3958244" cy="38687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Gap 1: </a:t>
            </a:r>
            <a:r>
              <a:rPr lang="th-TH" dirty="0"/>
              <a:t>ช่องว่างของความรู้ </a:t>
            </a:r>
            <a:r>
              <a:rPr lang="en-US" dirty="0"/>
              <a:t>(The knowledge gap) </a:t>
            </a:r>
            <a:r>
              <a:rPr lang="th-TH" dirty="0"/>
              <a:t>ความแตกต่างระหว่างความคาดหวังของลูกค้า </a:t>
            </a:r>
            <a:r>
              <a:rPr lang="en-US" dirty="0"/>
              <a:t>(Customer expectation) </a:t>
            </a:r>
            <a:r>
              <a:rPr lang="th-TH" dirty="0"/>
              <a:t>กับการรับรู้ของผู้บริหาร </a:t>
            </a:r>
            <a:r>
              <a:rPr lang="en-US" dirty="0"/>
              <a:t>(Management perceptions) </a:t>
            </a:r>
            <a:r>
              <a:rPr lang="th-TH" dirty="0"/>
              <a:t>เป็นช่องว่างของการวิจัยตลาด </a:t>
            </a:r>
            <a:r>
              <a:rPr lang="en-US" dirty="0"/>
              <a:t>(Market research gap) </a:t>
            </a:r>
            <a:r>
              <a:rPr lang="th-TH" dirty="0"/>
              <a:t>แก้ไขโดยปรับปรุงการวิจัยตลาดเพื่อทำความเข้าใจในสิ่งที่ลูกค้าคาดหวัง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  <p:pic>
        <p:nvPicPr>
          <p:cNvPr id="5" name="Picture 2" descr="HRDS (Thailand) Ltd. » Gap Model of Service Quality  กับการพัฒนาคุณภาพบริการขององค์กรให้เป็นเลิศ และการนำไปประยุกต์ใช้ให้เกิด  Omotenashi ในองค์ก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653" y="1816926"/>
            <a:ext cx="5335229" cy="432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06870" y="6248452"/>
            <a:ext cx="3882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https://www.hrdsthailand.com/2021/06/07/gapmodelofservice/</a:t>
            </a:r>
            <a:endParaRPr lang="th-TH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06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245" y="255558"/>
            <a:ext cx="8948057" cy="800099"/>
          </a:xfrm>
        </p:spPr>
        <p:txBody>
          <a:bodyPr/>
          <a:lstStyle/>
          <a:p>
            <a:r>
              <a:rPr lang="en-US" b="1" dirty="0"/>
              <a:t> Gap 2: The standard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266" y="2191191"/>
            <a:ext cx="3958244" cy="38687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Gap 2: </a:t>
            </a:r>
            <a:r>
              <a:rPr lang="th-TH" dirty="0"/>
              <a:t>ช่องว่างของมาตรฐาน (</a:t>
            </a:r>
            <a:r>
              <a:rPr lang="en-US" dirty="0"/>
              <a:t>The standard gap) </a:t>
            </a:r>
            <a:r>
              <a:rPr lang="th-TH" dirty="0"/>
              <a:t>ความแตกต่างระหว่างการรับรู้ของผู้บริหารกับข้อกำหนดคุณภาพบริการ (</a:t>
            </a:r>
            <a:r>
              <a:rPr lang="en-US" dirty="0"/>
              <a:t>Service quality specifications) </a:t>
            </a:r>
            <a:r>
              <a:rPr lang="th-TH" dirty="0"/>
              <a:t>เป็นช่องว่างของการออกแบบ (</a:t>
            </a:r>
            <a:r>
              <a:rPr lang="en-US" dirty="0"/>
              <a:t>Design gap) </a:t>
            </a:r>
            <a:r>
              <a:rPr lang="th-TH" dirty="0"/>
              <a:t>แก้ไขโดยการออกแบบการบริการให้มีมาตรฐาน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  <p:pic>
        <p:nvPicPr>
          <p:cNvPr id="5" name="Picture 2" descr="HRDS (Thailand) Ltd. » Gap Model of Service Quality  กับการพัฒนาคุณภาพบริการขององค์กรให้เป็นเลิศ และการนำไปประยุกต์ใช้ให้เกิด  Omotenashi ในองค์ก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653" y="1816926"/>
            <a:ext cx="5335229" cy="432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06870" y="6248452"/>
            <a:ext cx="3882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https://www.hrdsthailand.com/2021/06/07/gapmodelofservice/</a:t>
            </a:r>
            <a:endParaRPr lang="th-TH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9121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2245" y="255558"/>
            <a:ext cx="8948057" cy="800099"/>
          </a:xfrm>
        </p:spPr>
        <p:txBody>
          <a:bodyPr/>
          <a:lstStyle/>
          <a:p>
            <a:r>
              <a:rPr lang="en-US" b="1" dirty="0"/>
              <a:t> Gap 3: The delivery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266" y="2191191"/>
            <a:ext cx="3958244" cy="38687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Gap 3: </a:t>
            </a:r>
            <a:r>
              <a:rPr lang="th-TH" dirty="0"/>
              <a:t>ช่องว่างของการส่งมอบ (</a:t>
            </a:r>
            <a:r>
              <a:rPr lang="en-US" dirty="0"/>
              <a:t>The delivery gap) </a:t>
            </a:r>
            <a:r>
              <a:rPr lang="th-TH" dirty="0"/>
              <a:t>ความแตกต่างระหว่างข้อกำหนดคุณภาพการบริการกับการส่งมอบบริการจริง (</a:t>
            </a:r>
            <a:r>
              <a:rPr lang="en-US" dirty="0"/>
              <a:t>Service actual delivered) </a:t>
            </a:r>
            <a:r>
              <a:rPr lang="th-TH" dirty="0"/>
              <a:t>เป็นช่องว่างของความสอดคล้อง (</a:t>
            </a:r>
            <a:r>
              <a:rPr lang="en-US" dirty="0"/>
              <a:t>Conformance gap) </a:t>
            </a:r>
            <a:r>
              <a:rPr lang="th-TH" dirty="0"/>
              <a:t>แก้ไขโดยการจัดการทรัพยากรให้เหมาะสมเพื่อให้การบริการเป็นไปตามข้อกำหนด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  <p:pic>
        <p:nvPicPr>
          <p:cNvPr id="5" name="Picture 2" descr="HRDS (Thailand) Ltd. » Gap Model of Service Quality  กับการพัฒนาคุณภาพบริการขององค์กรให้เป็นเลิศ และการนำไปประยุกต์ใช้ให้เกิด  Omotenashi ในองค์ก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653" y="1816926"/>
            <a:ext cx="5335229" cy="432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06870" y="6248452"/>
            <a:ext cx="3882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https://www.hrdsthailand.com/2021/06/07/gapmodelofservice/</a:t>
            </a:r>
            <a:endParaRPr lang="th-TH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023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121" y="211917"/>
            <a:ext cx="8948057" cy="800099"/>
          </a:xfrm>
        </p:spPr>
        <p:txBody>
          <a:bodyPr/>
          <a:lstStyle/>
          <a:p>
            <a:r>
              <a:rPr lang="en-US" b="1" dirty="0"/>
              <a:t> Gap 4: The communication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6266" y="2191191"/>
            <a:ext cx="3958244" cy="3868787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Gap 4: </a:t>
            </a:r>
            <a:r>
              <a:rPr lang="th-TH" dirty="0"/>
              <a:t>ช่องว่างการสื่อสาร (</a:t>
            </a:r>
            <a:r>
              <a:rPr lang="en-US" dirty="0"/>
              <a:t>The communication gap) </a:t>
            </a:r>
            <a:r>
              <a:rPr lang="th-TH" dirty="0"/>
              <a:t>ความแตกต่างระหว่างส่งมอบบริการจริงกับการสื่อสาร แก้ไขโดยปรับปรุงการดำเนินงานเพื่อให้การบริการเป็นไปตามที่สื่อสารไว้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  <p:pic>
        <p:nvPicPr>
          <p:cNvPr id="5" name="Picture 2" descr="HRDS (Thailand) Ltd. » Gap Model of Service Quality  กับการพัฒนาคุณภาพบริการขององค์กรให้เป็นเลิศ และการนำไปประยุกต์ใช้ให้เกิด  Omotenashi ในองค์ก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653" y="1816926"/>
            <a:ext cx="5335229" cy="432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06870" y="6248452"/>
            <a:ext cx="3882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https://www.hrdsthailand.com/2021/06/07/gapmodelofservice/</a:t>
            </a:r>
            <a:endParaRPr lang="th-TH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2450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121" y="211917"/>
            <a:ext cx="8948057" cy="800099"/>
          </a:xfrm>
        </p:spPr>
        <p:txBody>
          <a:bodyPr/>
          <a:lstStyle/>
          <a:p>
            <a:r>
              <a:rPr lang="en-US" b="1" dirty="0"/>
              <a:t> Gap 5: The service quality gap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255" y="1816926"/>
            <a:ext cx="4636496" cy="38687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Gap 5: </a:t>
            </a:r>
            <a:r>
              <a:rPr lang="th-TH" dirty="0"/>
              <a:t>ช่องว่างของคุณภาพการบริการ (</a:t>
            </a:r>
            <a:r>
              <a:rPr lang="en-US" dirty="0"/>
              <a:t>The service quality gap) </a:t>
            </a:r>
            <a:r>
              <a:rPr lang="th-TH" dirty="0"/>
              <a:t>ความแตกต่างระหว่างการรับรู้ หรือประสบการณ์จากการใช้บริการของลูกค้า (</a:t>
            </a:r>
            <a:r>
              <a:rPr lang="en-US" dirty="0"/>
              <a:t>Customer perception/ Experience) </a:t>
            </a:r>
            <a:r>
              <a:rPr lang="th-TH" dirty="0"/>
              <a:t>กับการคาดหวังของลูกค้า (</a:t>
            </a:r>
            <a:r>
              <a:rPr lang="en-US" dirty="0"/>
              <a:t>Customer expectation) </a:t>
            </a:r>
            <a:r>
              <a:rPr lang="th-TH" dirty="0"/>
              <a:t>เป็นช่องว่างที่มีความสำคัญมากที่สุด</a:t>
            </a:r>
          </a:p>
          <a:p>
            <a:pPr marL="0" indent="0">
              <a:buNone/>
            </a:pPr>
            <a:endParaRPr lang="th-TH" dirty="0"/>
          </a:p>
          <a:p>
            <a:pPr marL="0" indent="0">
              <a:buNone/>
            </a:pPr>
            <a:r>
              <a:rPr lang="en-US" dirty="0"/>
              <a:t>(</a:t>
            </a:r>
            <a:r>
              <a:rPr lang="th-TH" dirty="0"/>
              <a:t>ความแตกต่าง ระหว่าง ความคาดหวัง กับ ประสบการณ์ที่ลูกค้าได้รับ</a:t>
            </a:r>
            <a:r>
              <a:rPr lang="en-US" dirty="0"/>
              <a:t>)</a:t>
            </a:r>
            <a:endParaRPr lang="th-TH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  <p:pic>
        <p:nvPicPr>
          <p:cNvPr id="5" name="Picture 2" descr="HRDS (Thailand) Ltd. » Gap Model of Service Quality  กับการพัฒนาคุณภาพบริการขององค์กรให้เป็นเลิศ และการนำไปประยุกต์ใช้ให้เกิด  Omotenashi ในองค์กร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0653" y="1816926"/>
            <a:ext cx="5335229" cy="43226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6406870" y="6248452"/>
            <a:ext cx="388279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Source: https://www.hrdsthailand.com/2021/06/07/gapmodelofservice/</a:t>
            </a:r>
            <a:endParaRPr lang="th-TH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3342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/>
              <a:t>แบบฝึกหัดท้ายบท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58227"/>
            <a:ext cx="10515600" cy="477111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th-TH" dirty="0"/>
              <a:t>จงอธิบายสมการคุณภาพการบริการ พร้อมยกตัวอย่าง 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ผลจากสมการคุณภาพการบริการ ทั้ง </a:t>
            </a:r>
            <a:r>
              <a:rPr lang="en-US" dirty="0"/>
              <a:t>3 </a:t>
            </a:r>
            <a:r>
              <a:rPr lang="th-TH" dirty="0"/>
              <a:t>สมการ ก่อให้เกิดผลกระทบต่อธุรกิจอย่างไรบ้าง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การประเมินคุณภาพการบริการมีมิติใดบ้าง จงอธิบายและยกตัวอย่าง</a:t>
            </a:r>
          </a:p>
          <a:p>
            <a:pPr marL="514350" indent="-514350">
              <a:buFont typeface="+mj-lt"/>
              <a:buAutoNum type="arabicPeriod"/>
            </a:pPr>
            <a:r>
              <a:rPr lang="th-TH" dirty="0"/>
              <a:t>จงยกตัวอย่างบริการที่เน้นมิติคุณภาพที่เน้นความถูกต้อง 3 ประเภท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Gap Model 5 </a:t>
            </a:r>
            <a:r>
              <a:rPr lang="th-TH" dirty="0"/>
              <a:t>ช่องมีอะไรบ้าง จงอธิบายและยกตัวอย่าง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6633900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7141" y="211917"/>
            <a:ext cx="6904512" cy="800099"/>
          </a:xfrm>
        </p:spPr>
        <p:txBody>
          <a:bodyPr/>
          <a:lstStyle/>
          <a:p>
            <a:r>
              <a:rPr lang="th-TH" b="1" dirty="0"/>
              <a:t>บรรณานุกรม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451" y="1750811"/>
            <a:ext cx="10515600" cy="2970819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ชัยสมพล ชาวประเสริฐ. (2546). </a:t>
            </a:r>
            <a:r>
              <a:rPr lang="th-TH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การตลาดบริการ</a:t>
            </a:r>
            <a:r>
              <a:rPr lang="th-TH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.กรุงเทพฯ: ซีเอ็ดยู</a:t>
            </a:r>
            <a:r>
              <a:rPr lang="th-TH" dirty="0" err="1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เคชั่น</a:t>
            </a:r>
            <a:r>
              <a:rPr lang="en-US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.</a:t>
            </a:r>
            <a:endParaRPr lang="th-TH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pPr marL="0" indent="0">
              <a:buNone/>
            </a:pPr>
            <a:r>
              <a:rPr lang="th-TH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ศลิษา ภมร</a:t>
            </a:r>
            <a:r>
              <a:rPr lang="th-TH" dirty="0" err="1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สถิตย์</a:t>
            </a:r>
            <a:r>
              <a:rPr lang="th-TH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. (</a:t>
            </a:r>
            <a:r>
              <a:rPr lang="en-US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2564). </a:t>
            </a:r>
            <a:r>
              <a:rPr lang="th-TH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การจัดการบริการ (</a:t>
            </a:r>
            <a:r>
              <a:rPr lang="en-US" b="1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Service Management)</a:t>
            </a:r>
            <a:r>
              <a:rPr lang="en-US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. </a:t>
            </a:r>
            <a:r>
              <a:rPr lang="th-TH" dirty="0">
                <a:latin typeface="TH Sarabun New" panose="020B0500040200020003" pitchFamily="34" charset="-34"/>
                <a:ea typeface="Calibri" panose="020F0502020204030204" pitchFamily="34" charset="0"/>
                <a:cs typeface="TH Sarabun New" panose="020B0500040200020003" pitchFamily="34" charset="-34"/>
              </a:rPr>
              <a:t>กรุงเทพฯ: สำนักพิมพ์จุฬาลงกรณ์       	มหาวิทยาลัย.</a:t>
            </a:r>
            <a:endParaRPr lang="en-US" dirty="0">
              <a:latin typeface="TH Sarabun New" panose="020B0500040200020003" pitchFamily="34" charset="-34"/>
              <a:ea typeface="Calibri" panose="020F0502020204030204" pitchFamily="34" charset="0"/>
              <a:cs typeface="TH Sarabun New" panose="020B0500040200020003" pitchFamily="34" charset="-34"/>
            </a:endParaRPr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429007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/>
          <p:cNvSpPr/>
          <p:nvPr/>
        </p:nvSpPr>
        <p:spPr>
          <a:xfrm>
            <a:off x="756458" y="2443943"/>
            <a:ext cx="11022676" cy="265176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1327" y="2518757"/>
            <a:ext cx="10515600" cy="2319250"/>
          </a:xfrm>
          <a:noFill/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th-TH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h-TH" dirty="0">
                <a:solidFill>
                  <a:schemeClr val="tx1"/>
                </a:solidFill>
              </a:rPr>
              <a:t>	ปัจจุบันการแข่งขันของธุรกิจมีความรุนแรงมากและเปลี่ยนแปลงไปอย่างรวดเร็ว ดังนั้น ธุรกิจที่จะอยู่รอดได้ต้องเป็นธุรกิจที่มีคุณค่าในสายตาของลูกค้า ดังนั้น ธุรกิจต้องส่งมอบบริการที่มีคุณภาพ และลูกค้าต้องเกิดความรับรู้ว่าสามารถตอบสนองความต้องการของลูกค้าได้ (ชัยสมพล ชาวประเสริฐ, 2546)</a:t>
            </a:r>
          </a:p>
          <a:p>
            <a:endParaRPr lang="th-TH" dirty="0">
              <a:solidFill>
                <a:schemeClr val="tx1"/>
              </a:solidFill>
            </a:endParaRPr>
          </a:p>
          <a:p>
            <a:endParaRPr lang="th-TH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55178" y="741750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89931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18158" y="1207085"/>
            <a:ext cx="6172200" cy="1325563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Prompt Medium" panose="00000600000000000000" pitchFamily="2" charset="-34"/>
                <a:cs typeface="Prompt Medium" panose="00000600000000000000" pitchFamily="2" charset="-34"/>
              </a:rPr>
              <a:t>Who Defines Quality?</a:t>
            </a:r>
            <a:endParaRPr lang="th-TH" sz="3200" b="1" dirty="0">
              <a:latin typeface="Prompt Medium" panose="00000600000000000000" pitchFamily="2" charset="-34"/>
              <a:cs typeface="Prompt Medium" panose="00000600000000000000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5863" y="3009230"/>
            <a:ext cx="5386137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Prompt Medium" panose="00000600000000000000" pitchFamily="2" charset="-34"/>
                <a:cs typeface="Prompt Medium" panose="00000600000000000000" pitchFamily="2" charset="-34"/>
              </a:rPr>
              <a:t>In the hospitality field, </a:t>
            </a:r>
            <a:br>
              <a:rPr lang="en-US" sz="2400" dirty="0">
                <a:latin typeface="Prompt Medium" panose="00000600000000000000" pitchFamily="2" charset="-34"/>
                <a:cs typeface="Prompt Medium" panose="00000600000000000000" pitchFamily="2" charset="-34"/>
              </a:rPr>
            </a:br>
            <a:r>
              <a:rPr lang="en-US" sz="2400" dirty="0">
                <a:latin typeface="Prompt Medium" panose="00000600000000000000" pitchFamily="2" charset="-34"/>
                <a:cs typeface="Prompt Medium" panose="00000600000000000000" pitchFamily="2" charset="-34"/>
              </a:rPr>
              <a:t>only the guest can define quality.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86" y="1462815"/>
            <a:ext cx="6150114" cy="47294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8286" y="5792143"/>
            <a:ext cx="6096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>
                <a:solidFill>
                  <a:schemeClr val="bg2">
                    <a:lumMod val="75000"/>
                  </a:schemeClr>
                </a:solidFill>
              </a:rPr>
              <a:t>https://www.sapkoenchev.com/index.php/applicants/vacancies/river-passenger-ships-vacancies-special-vacancies/sr.-waitress/-hostess-with-japanese</a:t>
            </a:r>
            <a:endParaRPr lang="th-TH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55178" y="741750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95615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4.1 </a:t>
            </a:r>
            <a:r>
              <a:rPr lang="th-TH" b="1" dirty="0"/>
              <a:t>คุณภาพการบริการ </a:t>
            </a:r>
            <a:r>
              <a:rPr lang="en-US" b="1" dirty="0"/>
              <a:t>(Service Quality)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073" y="1534680"/>
            <a:ext cx="10515600" cy="4771118"/>
          </a:xfrm>
        </p:spPr>
        <p:txBody>
          <a:bodyPr/>
          <a:lstStyle/>
          <a:p>
            <a:r>
              <a:rPr lang="th-TH" dirty="0"/>
              <a:t>คุณภาพคือการพิจารณาคุณลักษณะปกติและพิเศษของสินค้าหรือบริการที่สามารถตอบสนองความต้องการของลูกค้า</a:t>
            </a:r>
          </a:p>
          <a:p>
            <a:endParaRPr lang="th-TH" dirty="0"/>
          </a:p>
          <a:p>
            <a:r>
              <a:rPr lang="th-TH" dirty="0"/>
              <a:t>การวัดคุณภาพของการบริการมีความซับซ้อนกว่าการวัดคุณภาพสินค้า เนื่องจากการผลิตและการบริการเกิดขึ้นพร้อมกัน และมีปัจจัยด้านอารมณ์ของลูกค้าเข้ามาเกี่ยวข้องมากกว่า </a:t>
            </a:r>
            <a:r>
              <a:rPr lang="en-US" dirty="0"/>
              <a:t>(</a:t>
            </a:r>
            <a:r>
              <a:rPr lang="th-TH" dirty="0"/>
              <a:t>ศลิษา ภมรสถิต</a:t>
            </a:r>
            <a:r>
              <a:rPr lang="en-US" dirty="0"/>
              <a:t>, 2564)</a:t>
            </a:r>
            <a:endParaRPr lang="th-TH" dirty="0"/>
          </a:p>
          <a:p>
            <a:endParaRPr lang="th-TH" dirty="0"/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3722802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4.1 </a:t>
            </a:r>
            <a:r>
              <a:rPr lang="th-TH" b="1" dirty="0"/>
              <a:t>คุณภาพการบริการ </a:t>
            </a:r>
            <a:r>
              <a:rPr lang="en-US" b="1" dirty="0"/>
              <a:t>(Service Quality) (</a:t>
            </a:r>
            <a:r>
              <a:rPr lang="th-TH" b="1" dirty="0"/>
              <a:t>ต่อ</a:t>
            </a:r>
            <a:r>
              <a:rPr lang="en-US" b="1" dirty="0"/>
              <a:t>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0745"/>
            <a:ext cx="10515600" cy="4771118"/>
          </a:xfrm>
        </p:spPr>
        <p:txBody>
          <a:bodyPr/>
          <a:lstStyle/>
          <a:p>
            <a:r>
              <a:rPr lang="th-TH" dirty="0"/>
              <a:t>คุณภาพการบริการหมายถึงการบริการที่ดีเลิศ ตรงกับความต้องการหรือเกินความต้องการของลูกค้า จนทำให้ลูกค้าเกิดความพึงพอใจ และเกิดความจงรักภักดี </a:t>
            </a:r>
            <a:r>
              <a:rPr lang="en-US" dirty="0"/>
              <a:t>(Customer Loyalty)</a:t>
            </a:r>
            <a:r>
              <a:rPr lang="th-TH" dirty="0"/>
              <a:t> </a:t>
            </a:r>
            <a:r>
              <a:rPr lang="en-US" dirty="0"/>
              <a:t>(</a:t>
            </a:r>
            <a:r>
              <a:rPr lang="th-TH" dirty="0"/>
              <a:t>ชัยสมพล ชาวประเสริฐ</a:t>
            </a:r>
            <a:r>
              <a:rPr lang="en-US" dirty="0"/>
              <a:t>, 2546) </a:t>
            </a:r>
            <a:r>
              <a:rPr lang="th-TH" dirty="0"/>
              <a:t>การซื้อซ้ำ </a:t>
            </a:r>
            <a:r>
              <a:rPr lang="en-US" dirty="0"/>
              <a:t>(Repurchase) </a:t>
            </a:r>
          </a:p>
          <a:p>
            <a:pPr lvl="1"/>
            <a:r>
              <a:rPr lang="th-TH" dirty="0"/>
              <a:t>บริการที่ดีเลิศตรงกับความต้องการ หมายถึง สิ่งที่ลูกค้าต้องการหรือคาดหวังได้รับการตอบสนอง</a:t>
            </a:r>
          </a:p>
          <a:p>
            <a:pPr lvl="1"/>
            <a:r>
              <a:rPr lang="th-TH" dirty="0"/>
              <a:t>บริการที่เกินความต้องการของลูกค้า หมายถึง สิ่งที่ลูกค้าต้องการหรือคาดหวังไว้ได้รับการตอบสนองอย่างเต็มที่ เกินความคาดหมาย ทำให้ลูกค้ารู้สึกว่าการบริการนั้นเป็นบริการที่วิเศษมาก ประทับใจ คุ้มค่าแก่การเลือกใช้บริการ และคุ้มค่าเงิน</a:t>
            </a:r>
          </a:p>
          <a:p>
            <a:endParaRPr lang="th-TH" dirty="0"/>
          </a:p>
          <a:p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2365319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4.2 </a:t>
            </a:r>
            <a:r>
              <a:rPr lang="th-TH" b="1" dirty="0"/>
              <a:t>ความสำคัญของคุณภาพการบริการ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/>
              <a:t>เชิงคุณภาพ</a:t>
            </a:r>
          </a:p>
          <a:p>
            <a:pPr lvl="1"/>
            <a:r>
              <a:rPr lang="th-TH" dirty="0"/>
              <a:t>สร้างความพึงพอใจและความภักดีให้ลูกค้า</a:t>
            </a:r>
          </a:p>
          <a:p>
            <a:pPr lvl="1"/>
            <a:r>
              <a:rPr lang="th-TH" dirty="0"/>
              <a:t>ส่งผลต่อการสร้างภาพลักษณ์ของธุรกิจ</a:t>
            </a:r>
          </a:p>
          <a:p>
            <a:pPr lvl="1"/>
            <a:r>
              <a:rPr lang="th-TH" dirty="0"/>
              <a:t>ส่งผลต่อการตัดสินใจใช้บริการ</a:t>
            </a:r>
          </a:p>
          <a:p>
            <a:pPr lvl="1"/>
            <a:r>
              <a:rPr lang="th-TH" dirty="0"/>
              <a:t>เป็นกลยุทธ์ถาวรแทนส่วนประสมทางการตลาด</a:t>
            </a:r>
          </a:p>
          <a:p>
            <a:pPr lvl="1"/>
            <a:r>
              <a:rPr lang="th-TH" dirty="0"/>
              <a:t>สร้างความแตกต่างอย่างยั่งยืน และความได้เปรียบในเชิงการแข่งขัน</a:t>
            </a:r>
          </a:p>
          <a:p>
            <a:r>
              <a:rPr lang="th-TH" dirty="0"/>
              <a:t>เชิงปริมาณ</a:t>
            </a:r>
          </a:p>
          <a:p>
            <a:pPr lvl="1"/>
            <a:r>
              <a:rPr lang="th-TH" dirty="0"/>
              <a:t>ลดค่าใช้จ่ายในการแก้ไขข้อผิดพลาด</a:t>
            </a:r>
          </a:p>
          <a:p>
            <a:pPr lvl="1"/>
            <a:r>
              <a:rPr lang="th-TH" dirty="0"/>
              <a:t>เพิ่มรายได้และส่วนแบ่งตลาดให้ธุรกิจ</a:t>
            </a:r>
          </a:p>
          <a:p>
            <a:pPr lvl="1"/>
            <a:endParaRPr lang="th-TH" dirty="0"/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2650865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4.3 </a:t>
            </a:r>
            <a:r>
              <a:rPr lang="th-TH" b="1" dirty="0"/>
              <a:t>การกำหนดคุณภาพการบริการ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1922" y="1079765"/>
            <a:ext cx="10515600" cy="47711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th-TH" dirty="0"/>
          </a:p>
          <a:p>
            <a:r>
              <a:rPr lang="th-TH" dirty="0"/>
              <a:t>คุณภาพการบริการขึ้นอยู่กับการรับรู้และความคาดหวังของลูกค้า การให้บริการที่สูงกว่าความคาดหวังของลูกค้าจะทำให้เกิดการบริการที่มีคุณภาพ และทำให้ลูกค้าพึงพอใจ</a:t>
            </a:r>
          </a:p>
          <a:p>
            <a:pPr marL="0" indent="0">
              <a:buNone/>
            </a:pPr>
            <a:r>
              <a:rPr lang="en-US" dirty="0"/>
              <a:t>		                                   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            	     	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th-TH" dirty="0"/>
              <a:t>			คุณภาพการบริการ </a:t>
            </a:r>
            <a:r>
              <a:rPr lang="en-US" dirty="0"/>
              <a:t>= </a:t>
            </a:r>
            <a:r>
              <a:rPr lang="th-TH" dirty="0"/>
              <a:t>ความคาดหวัง </a:t>
            </a:r>
            <a:r>
              <a:rPr lang="en-US" dirty="0"/>
              <a:t>– </a:t>
            </a:r>
            <a:r>
              <a:rPr lang="th-TH" dirty="0"/>
              <a:t>ประสบการณ์การใช้บริการ</a:t>
            </a:r>
          </a:p>
          <a:p>
            <a:r>
              <a:rPr lang="th-TH" dirty="0"/>
              <a:t>ลูกค้าได้ข้อมูล </a:t>
            </a:r>
            <a:r>
              <a:rPr lang="en-US" dirty="0"/>
              <a:t>(Pr., Ads, WOM)</a:t>
            </a:r>
            <a:r>
              <a:rPr lang="th-TH" dirty="0"/>
              <a:t> ของธุรกิจบริการ ก่อนที่จะมาใช้บริการ ทำให้ลูกค้าเกิดมโนภาพ นำไปสู่ความคาดหวัง </a:t>
            </a:r>
            <a:r>
              <a:rPr lang="en-US" dirty="0"/>
              <a:t>(Expectation: Ep) </a:t>
            </a:r>
            <a:r>
              <a:rPr lang="th-TH" dirty="0"/>
              <a:t>และเมื่อมาใช้บริการแล้ว ลูกค้าจะสัมผัสประสบการณ์จริง </a:t>
            </a:r>
            <a:r>
              <a:rPr lang="en-US" dirty="0"/>
              <a:t>(Experience: Ex)</a:t>
            </a:r>
            <a:r>
              <a:rPr lang="th-TH" dirty="0"/>
              <a:t> </a:t>
            </a:r>
            <a:br>
              <a:rPr lang="th-TH" dirty="0"/>
            </a:br>
            <a:r>
              <a:rPr lang="th-TH" dirty="0"/>
              <a:t>ลูกค้าจึงนำมโนภาพมาเปรียบเทียบกับประสบการณ์จริง </a:t>
            </a:r>
            <a:r>
              <a:rPr lang="en-US" dirty="0"/>
              <a:t>(</a:t>
            </a:r>
            <a:r>
              <a:rPr lang="en-US" dirty="0" err="1"/>
              <a:t>Zeithaml</a:t>
            </a:r>
            <a:r>
              <a:rPr lang="en-US" dirty="0"/>
              <a:t> &amp; Bitner, 1996 </a:t>
            </a:r>
            <a:r>
              <a:rPr lang="th-TH" dirty="0"/>
              <a:t>อ้างถึงใน ชัยสมพล ชาวประเสริฐ</a:t>
            </a:r>
            <a:r>
              <a:rPr lang="en-US" dirty="0"/>
              <a:t>, 2546)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  <p:sp>
        <p:nvSpPr>
          <p:cNvPr id="5" name="Oval 4"/>
          <p:cNvSpPr/>
          <p:nvPr/>
        </p:nvSpPr>
        <p:spPr>
          <a:xfrm>
            <a:off x="1013095" y="2848747"/>
            <a:ext cx="3032105" cy="710258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Service Quality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650594" y="2848747"/>
            <a:ext cx="2757711" cy="710258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Expectation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999210" y="2827517"/>
            <a:ext cx="2413914" cy="710258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/>
                </a:solidFill>
              </a:rPr>
              <a:t>Experience</a:t>
            </a:r>
            <a:endParaRPr lang="th-TH" sz="3200" b="1" dirty="0">
              <a:solidFill>
                <a:schemeClr val="tx1"/>
              </a:solidFill>
            </a:endParaRPr>
          </a:p>
        </p:txBody>
      </p:sp>
      <p:sp>
        <p:nvSpPr>
          <p:cNvPr id="8" name="Equals 7"/>
          <p:cNvSpPr/>
          <p:nvPr/>
        </p:nvSpPr>
        <p:spPr>
          <a:xfrm>
            <a:off x="4236373" y="3026311"/>
            <a:ext cx="279308" cy="35513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9" name="Minus Sign 8"/>
          <p:cNvSpPr/>
          <p:nvPr/>
        </p:nvSpPr>
        <p:spPr>
          <a:xfrm>
            <a:off x="7571972" y="2988372"/>
            <a:ext cx="263571" cy="388548"/>
          </a:xfrm>
          <a:prstGeom prst="mathMinus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74525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4357" y="1150937"/>
            <a:ext cx="4961021" cy="1325563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Prompt Medium" panose="00000600000000000000" pitchFamily="2" charset="-34"/>
                <a:cs typeface="Prompt Medium" panose="00000600000000000000" pitchFamily="2" charset="-34"/>
              </a:rPr>
              <a:t>Expectations</a:t>
            </a:r>
            <a:endParaRPr lang="th-TH" sz="3600" b="1" dirty="0">
              <a:latin typeface="Prompt Medium" panose="00000600000000000000" pitchFamily="2" charset="-34"/>
              <a:cs typeface="Prompt Medium" panose="00000600000000000000" pitchFamily="2" charset="-3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189" y="1716504"/>
            <a:ext cx="5025189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400" dirty="0">
                <a:latin typeface="Prompt Medium" panose="00000600000000000000" pitchFamily="2" charset="-34"/>
                <a:cs typeface="Prompt Medium" panose="00000600000000000000" pitchFamily="2" charset="-34"/>
              </a:rPr>
              <a:t>come from…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Prompt Medium" panose="00000600000000000000" pitchFamily="2" charset="-34"/>
                <a:cs typeface="Prompt Medium" panose="00000600000000000000" pitchFamily="2" charset="-34"/>
              </a:rPr>
              <a:t>Price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Prompt Medium" panose="00000600000000000000" pitchFamily="2" charset="-34"/>
                <a:cs typeface="Prompt Medium" panose="00000600000000000000" pitchFamily="2" charset="-34"/>
              </a:rPr>
              <a:t>Past experiences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Prompt Medium" panose="00000600000000000000" pitchFamily="2" charset="-34"/>
                <a:cs typeface="Prompt Medium" panose="00000600000000000000" pitchFamily="2" charset="-34"/>
              </a:rPr>
              <a:t>Other user experiences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Prompt Medium" panose="00000600000000000000" pitchFamily="2" charset="-34"/>
                <a:cs typeface="Prompt Medium" panose="00000600000000000000" pitchFamily="2" charset="-34"/>
              </a:rPr>
              <a:t>Organization information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latin typeface="Prompt Medium" panose="00000600000000000000" pitchFamily="2" charset="-34"/>
                <a:cs typeface="Prompt Medium" panose="00000600000000000000" pitchFamily="2" charset="-34"/>
              </a:rPr>
              <a:t>Organization reputation</a:t>
            </a:r>
          </a:p>
          <a:p>
            <a:pPr>
              <a:lnSpc>
                <a:spcPct val="150000"/>
              </a:lnSpc>
            </a:pPr>
            <a:endParaRPr lang="en-US" sz="2400" dirty="0">
              <a:latin typeface="Prompt Medium" panose="00000600000000000000" pitchFamily="2" charset="-34"/>
              <a:cs typeface="Prompt Medium" panose="00000600000000000000" pitchFamily="2" charset="-34"/>
            </a:endParaRPr>
          </a:p>
          <a:p>
            <a:pPr>
              <a:lnSpc>
                <a:spcPct val="150000"/>
              </a:lnSpc>
            </a:pPr>
            <a:endParaRPr lang="th-TH" sz="2400" dirty="0">
              <a:latin typeface="Prompt Medium" panose="00000600000000000000" pitchFamily="2" charset="-34"/>
              <a:cs typeface="Prompt Medium" panose="00000600000000000000" pitchFamily="2" charset="-34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9" r="4414"/>
          <a:stretch/>
        </p:blipFill>
        <p:spPr>
          <a:xfrm>
            <a:off x="114300" y="1716504"/>
            <a:ext cx="6135036" cy="42084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14300" y="564799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https://www.hotelnewsresource.com/article92281.html</a:t>
            </a:r>
            <a:endParaRPr lang="th-TH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489388" y="200288"/>
            <a:ext cx="4385755" cy="800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/>
              <a:t>Expectation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38058" y="858128"/>
            <a:ext cx="6253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400" i="1" dirty="0">
                <a:solidFill>
                  <a:schemeClr val="bg1"/>
                </a:solidFill>
              </a:rPr>
              <a:t>หากพบว่ามีการคัดลอกผลงานจากที่ใด ๆ โดยไม่มีการอ้างอิงในสื่อการสอนนี้ ข้าพเจ้า นางสาว สิริพร เขตเจนการ ขอรับผิดชอบแต่เพียงผู้เดียว</a:t>
            </a:r>
          </a:p>
        </p:txBody>
      </p:sp>
    </p:spTree>
    <p:extLst>
      <p:ext uri="{BB962C8B-B14F-4D97-AF65-F5344CB8AC3E}">
        <p14:creationId xmlns:p14="http://schemas.microsoft.com/office/powerpoint/2010/main" val="1993778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tandard_siriporn">
      <a:majorFont>
        <a:latin typeface="Cordia New"/>
        <a:ea typeface=""/>
        <a:cs typeface="DilleniaUPC"/>
      </a:majorFont>
      <a:minorFont>
        <a:latin typeface="Cordia New"/>
        <a:ea typeface=""/>
        <a:cs typeface="DilleniaUP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6750</TotalTime>
  <Words>2351</Words>
  <Application>Microsoft Office PowerPoint</Application>
  <PresentationFormat>Widescreen</PresentationFormat>
  <Paragraphs>164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Cordia New</vt:lpstr>
      <vt:lpstr>DilleniaUPC</vt:lpstr>
      <vt:lpstr>Prompt Medium</vt:lpstr>
      <vt:lpstr>TH Sarabun New</vt:lpstr>
      <vt:lpstr>Office Theme</vt:lpstr>
      <vt:lpstr>การจัดการธุรกิจบริการ ท่องเที่ยวและมัคคุเทศก์ สื่อการสอนชุดที่ 4  คุณภาพการบริการ</vt:lpstr>
      <vt:lpstr>หัวข้อสำหรับสื่อการสอนชุดที่ 4 </vt:lpstr>
      <vt:lpstr>PowerPoint Presentation</vt:lpstr>
      <vt:lpstr>Who Defines Quality?</vt:lpstr>
      <vt:lpstr>4.1 คุณภาพการบริการ (Service Quality)</vt:lpstr>
      <vt:lpstr>4.1 คุณภาพการบริการ (Service Quality) (ต่อ)</vt:lpstr>
      <vt:lpstr>4.2 ความสำคัญของคุณภาพการบริการ</vt:lpstr>
      <vt:lpstr>4.3 การกำหนดคุณภาพการบริการ</vt:lpstr>
      <vt:lpstr>Expectations</vt:lpstr>
      <vt:lpstr>4.3 การกำหนดคุณภาพการบริการ (ต่อ)</vt:lpstr>
      <vt:lpstr>4.4 การสร้างคุณภาพในแต่ละช่วงบริการ</vt:lpstr>
      <vt:lpstr>Moment of Truth (ศลิษา ภมรสถิต, 2564 p.173)</vt:lpstr>
      <vt:lpstr>4.5 มิติ (องค์ประกอบ) คุณภาพการบริการ SERVQUAL</vt:lpstr>
      <vt:lpstr>1. สิ่งที่มีตัวตน (Tangibles) </vt:lpstr>
      <vt:lpstr>2. ความน่าเชื่อถือ (Reliability)  </vt:lpstr>
      <vt:lpstr>3. การตอบสนอง (Responsiveness) </vt:lpstr>
      <vt:lpstr>4. การรับประกัน (Assurance) </vt:lpstr>
      <vt:lpstr>5. การเอาใจใส่ (Empathy) </vt:lpstr>
      <vt:lpstr>4.6 Service Quality Gap Model (Parasuraman et al., 1985)</vt:lpstr>
      <vt:lpstr> Gap 1: The knowledge gap</vt:lpstr>
      <vt:lpstr> Gap 2: The standard gap</vt:lpstr>
      <vt:lpstr> Gap 3: The delivery gap</vt:lpstr>
      <vt:lpstr> Gap 4: The communication gap</vt:lpstr>
      <vt:lpstr> Gap 5: The service quality gap</vt:lpstr>
      <vt:lpstr>แบบฝึกหัดท้ายบท</vt:lpstr>
      <vt:lpstr>บรรณานุกรม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DungKo Kurozaki</dc:creator>
  <cp:lastModifiedBy>Siriporn K.</cp:lastModifiedBy>
  <cp:revision>82</cp:revision>
  <dcterms:created xsi:type="dcterms:W3CDTF">2016-11-01T09:26:14Z</dcterms:created>
  <dcterms:modified xsi:type="dcterms:W3CDTF">2022-01-05T08:03:06Z</dcterms:modified>
</cp:coreProperties>
</file>