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32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102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8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097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043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656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604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238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77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782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59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EDEE-9F93-4F53-8BE6-19C58E295078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0659-3FA3-46CC-85DB-ABA30BC10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61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25157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th-TH" sz="7200" b="1" dirty="0">
                <a:ea typeface="Calibri"/>
                <a:cs typeface="Cordia New"/>
              </a:rPr>
              <a:t>การสอดเข้าแก้หน้า</a:t>
            </a:r>
            <a:br>
              <a:rPr lang="en-US" sz="7200" dirty="0">
                <a:ea typeface="Calibri"/>
                <a:cs typeface="Cordia New"/>
              </a:rPr>
            </a:br>
            <a:endParaRPr lang="th-TH" sz="72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105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lvl="0" algn="thaiDist">
              <a:lnSpc>
                <a:spcPct val="115000"/>
              </a:lnSpc>
              <a:buFont typeface="+mj-cs"/>
              <a:buAutoNum type="thaiNumParenBoth"/>
            </a:pPr>
            <a:r>
              <a:rPr lang="th-TH" dirty="0">
                <a:ea typeface="Calibri"/>
              </a:rPr>
              <a:t>เขียนระบุข้อความว่า สอดเข้าแก้หน้าลงบนตั๋วเงิน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หรือบนใบประจำต่อ</a:t>
            </a:r>
          </a:p>
          <a:p>
            <a:pPr lvl="0" algn="thaiDist">
              <a:lnSpc>
                <a:spcPct val="115000"/>
              </a:lnSpc>
              <a:buFont typeface="+mj-cs"/>
              <a:buAutoNum type="thaiNumParenBoth"/>
            </a:pPr>
            <a:r>
              <a:rPr lang="th-TH" u="sng" dirty="0">
                <a:ea typeface="Calibri"/>
              </a:rPr>
              <a:t>ลงลายมือ</a:t>
            </a:r>
            <a:r>
              <a:rPr lang="th-TH" dirty="0">
                <a:ea typeface="Calibri"/>
              </a:rPr>
              <a:t>ชื่อผู้สอดเข้ารับรองเพื่อแก้หน้า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(กฎหมายมิได้กำหนดว่าด้านหน้าหรือหลัง)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cs"/>
              <a:buAutoNum type="thaiNumParenBoth"/>
            </a:pPr>
            <a:r>
              <a:rPr lang="th-TH" dirty="0">
                <a:ea typeface="Calibri"/>
              </a:rPr>
              <a:t>ระบุว่าจะ แก้หน้าใคร ถ้าไม่ระบุถือว่าแก้หน้าผู้สั่งจ่าย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buNone/>
            </a:pPr>
            <a:r>
              <a:rPr lang="th-TH" dirty="0">
                <a:ea typeface="Calibri"/>
              </a:rPr>
              <a:t>(๔) ผู้สอดเข้ารับรองแก้หน้าต้องแจ้งไปยังผู้ซึ่งถูกแก้หน้าโดยไม่ชักช้า(มาตรา ๙๕๐ วรรคท้าย)</a:t>
            </a:r>
          </a:p>
          <a:p>
            <a:pPr marL="0" indent="0" algn="thaiDist">
              <a:buNone/>
            </a:pPr>
            <a:r>
              <a:rPr lang="th-TH" dirty="0">
                <a:ea typeface="Calibri"/>
              </a:rPr>
              <a:t>	อย่างไรก็ตาม มาตรานี้เป็นเพียงวิธีปฏิบัติ ไม่มีบทลงโทษไว้ว่า ถ้าหากผู้สอดเข้าแก้หน้าไม่บอกกล่าวไปยังผู้ถูกแก้หน้าจะมีผลอย่างไร ดังนั้นแม้ไม่บอกกล่าว ก็ไม่เป็นเหตุให้เสียสิทธิ์ที่จะไล่เบี้ยคืนจากผู้ถูกแก้หน้า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1"/>
            </a:solidFill>
            <a:prstDash val="dash"/>
          </a:ln>
        </p:spPr>
        <p:txBody>
          <a:bodyPr/>
          <a:lstStyle/>
          <a:p>
            <a:r>
              <a:rPr lang="th-TH" b="1" dirty="0">
                <a:effectLst/>
                <a:ea typeface="Calibri"/>
                <a:cs typeface="Cordia New"/>
              </a:rPr>
              <a:t>ผลของการรับรองเพื่อแก้หน้า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lvl="0" algn="thaiDist">
              <a:lnSpc>
                <a:spcPct val="115000"/>
              </a:lnSpc>
              <a:buFont typeface="+mj-cs"/>
              <a:buAutoNum type="thaiNumParenBoth"/>
            </a:pPr>
            <a:r>
              <a:rPr lang="th-TH" b="1" dirty="0">
                <a:ea typeface="Calibri"/>
              </a:rPr>
              <a:t> ผลต่อตัวผู้ทรง 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buSzPts val="1600"/>
              <a:buFont typeface="Cordia New"/>
              <a:buChar char="-"/>
            </a:pPr>
            <a:r>
              <a:rPr lang="th-TH" dirty="0">
                <a:ea typeface="Calibri"/>
              </a:rPr>
              <a:t>ผู้ทรงที่ยอมรับการสอดเข้ารับรองเพื่อแก้หน้า</a:t>
            </a:r>
            <a:r>
              <a:rPr lang="th-TH" b="1" dirty="0">
                <a:ea typeface="Calibri"/>
              </a:rPr>
              <a:t> </a:t>
            </a:r>
            <a:r>
              <a:rPr lang="th-TH" dirty="0">
                <a:ea typeface="Calibri"/>
              </a:rPr>
              <a:t>ย่อมสิ้นสิทธิไล่เบี้ยก่อนกำหนด และต้องรอให้ตั๋วถึงกำหนด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แต่ระหว่างนั้นตั๋วยังคงสามารถโอนต่อไปได้เรื่อย ๆ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SzPts val="1600"/>
              <a:buFont typeface="Cordia New"/>
              <a:buChar char="-"/>
            </a:pPr>
            <a:r>
              <a:rPr lang="th-TH" dirty="0">
                <a:ea typeface="Calibri"/>
              </a:rPr>
              <a:t>ผู้ทรงต้องยื่นตั๋วให้ผู้รับรองด้วยการสอดเข้าแก้หน้าใช้เงิน 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ถ้ายื่นแล้วเขาไม่ใช้เงินให้ก็ต้องทำคำคัดค้านด้วย ถ้าไม่ทำคำคัดค้าน หรือไม่ยื่นให้ผู้รับรองด้วยการสอดเข้าแก้หน้าใช้เงินเลย ผลก็เป็นดังที่ มาตรา ๙๕๕ วรรคท้าย บัญญัติ คือ คู่สัญญาผู้ที่มีคนสอดเข้ามารับรองแก้หน้าให้ รวมถึงผู้ที่สลักหลังต่อจากผู้นั้น ก็หลุดพ้นความรับผิด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lvl="0" indent="0" algn="thaiDist">
              <a:lnSpc>
                <a:spcPct val="115000"/>
              </a:lnSpc>
              <a:spcBef>
                <a:spcPts val="600"/>
              </a:spcBef>
              <a:buNone/>
            </a:pPr>
            <a:r>
              <a:rPr lang="th-TH" b="1" dirty="0">
                <a:ea typeface="Calibri"/>
              </a:rPr>
              <a:t>๒) ผลต่อตัวผู้รับรองด้วยสอดเข้าแก้หน้า</a:t>
            </a:r>
            <a:endParaRPr lang="en-US" sz="2000" dirty="0">
              <a:ea typeface="Calibri"/>
              <a:cs typeface="Cordia New"/>
            </a:endParaRPr>
          </a:p>
          <a:p>
            <a:pPr algn="thaiDist"/>
            <a:r>
              <a:rPr lang="th-TH" dirty="0">
                <a:ea typeface="Calibri"/>
              </a:rPr>
              <a:t>ผู้รับรองด้วยการสอดเข้าแก้หน้า เมื่อลงลายมือชื่อในการสอดมารับรองแล้ว ต้องรับผิดเช่นเดียวกับคนที่ถูกแก้หน้า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คือ รับผิดต่อผู้ทรงรวมถึงรับผิดต่อผู้สลักหลังต่อจากบุคคลที่ถูกแก้หน้า(มาตรา ๙๕๓) เพราะคนเหล่านั้นอยู่ในฐานะเจ้าหนี้ของคนที่ตนสอดมาแก้หน้าให้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และเมื่อรับผิดเหมือนคนที่ตนแก้หน้าให้ จึงมีสิทธิยกข้อต่อสู้ของผู้ที่ถูกแก้หน้าขึ้นต่อสู้ผู้ทรงได้ ซึ่งแตกต่างจากผู้รับอาว</a:t>
            </a:r>
            <a:r>
              <a:rPr lang="th-TH" dirty="0" err="1">
                <a:ea typeface="Calibri"/>
              </a:rPr>
              <a:t>ัล</a:t>
            </a:r>
            <a:r>
              <a:rPr lang="th-TH" dirty="0">
                <a:ea typeface="Calibri"/>
              </a:rPr>
              <a:t> ที่มีมาตรา ๙๔๐ วรรคสอง กำหนดความรับผิดของผู้รับอาว</a:t>
            </a:r>
            <a:r>
              <a:rPr lang="th-TH" dirty="0" err="1">
                <a:ea typeface="Calibri"/>
              </a:rPr>
              <a:t>ัล</a:t>
            </a:r>
            <a:r>
              <a:rPr lang="th-TH" dirty="0">
                <a:ea typeface="Calibri"/>
              </a:rPr>
              <a:t>ยิ่งไปกว่าบุคคลที่เขาอาว</a:t>
            </a:r>
            <a:r>
              <a:rPr lang="th-TH" dirty="0" err="1">
                <a:ea typeface="Calibri"/>
              </a:rPr>
              <a:t>ัล</a:t>
            </a:r>
            <a:endParaRPr lang="th-TH" dirty="0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ln>
            <a:solidFill>
              <a:schemeClr val="accent1"/>
            </a:solidFill>
            <a:prstDash val="dash"/>
          </a:ln>
        </p:spPr>
        <p:txBody>
          <a:bodyPr/>
          <a:lstStyle/>
          <a:p>
            <a:r>
              <a:rPr lang="th-TH" b="1" dirty="0">
                <a:effectLst/>
                <a:ea typeface="Calibri"/>
                <a:cs typeface="Cordia New"/>
              </a:rPr>
              <a:t>ผลของการรับรองเพื่อแก้หน้า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</a:pPr>
            <a:r>
              <a:rPr lang="th-TH" sz="3600" b="1" dirty="0">
                <a:solidFill>
                  <a:prstClr val="black"/>
                </a:solidFill>
                <a:ea typeface="Calibri"/>
                <a:cs typeface="Cordia New"/>
              </a:rPr>
              <a:t>๒) ผลต่อตัวผู้รับรองด้วยสอดเข้าแก้หน้า</a:t>
            </a:r>
            <a:r>
              <a:rPr lang="th-TH" sz="3600" dirty="0">
                <a:solidFill>
                  <a:prstClr val="black"/>
                </a:solidFill>
                <a:ea typeface="Calibri"/>
                <a:cs typeface="Cordia New"/>
              </a:rPr>
              <a:t> </a:t>
            </a:r>
            <a:r>
              <a:rPr lang="th-TH" sz="2000" dirty="0">
                <a:solidFill>
                  <a:prstClr val="black"/>
                </a:solidFill>
                <a:ea typeface="Calibri"/>
                <a:cs typeface="Cordia New"/>
              </a:rPr>
              <a:t>(ต่อ)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>
                <a:ea typeface="Calibri"/>
              </a:rPr>
              <a:t>เมื่อผู้รับรองโดยสอดเข้าแก้หน้า ได้ใช้เงินแก่ผู้ทรง หรือผู้สลักหลังต่อจากคนที่ตนเข้าแก้หน้าไป ย่อมมีสิทธิไล่เบี้ยลูกหนี้แห่งตั๋วเงิน(รวมถึงบุคคลที่ตนเข้าแก้หน้าให้) แต่</a:t>
            </a:r>
            <a:r>
              <a:rPr lang="th-TH" dirty="0">
                <a:highlight>
                  <a:srgbClr val="FFFF00"/>
                </a:highlight>
                <a:ea typeface="Calibri"/>
              </a:rPr>
              <a:t>ผู้สอดเข้ารับรองแก้หน้าจะสลักหลังตั๋วต่อไปไม่ได้</a:t>
            </a:r>
            <a:r>
              <a:rPr lang="th-TH" dirty="0">
                <a:ea typeface="Calibri"/>
              </a:rPr>
              <a:t>(มาตรา ๙๕๘) และจะไล่เบี้ยคู่สัญญาที่สลักหลังต่อจากบุคคลที่เขาสอดแก้หน้ามิได้ เพราะเขาเหล่านั้นเป็นเจ้าหนี้ของบุคคลที่เขาสอดเข้าแก้หน้า (มาตรา ๙๕๘ วรรคสอง บัญญัติให้ผู้สลักหลังต่อจากบุคคลที่มีผู้เข้าแก้หน้าให้หลุดพ้นความรับผิด เมื่อมีการใช้เงินแทนไปแล้ว)</a:t>
            </a:r>
            <a:endParaRPr lang="en-US" dirty="0">
              <a:ea typeface="Calibri"/>
            </a:endParaRPr>
          </a:p>
          <a:p>
            <a:pPr marL="0" indent="0" algn="thaiDist">
              <a:buNone/>
            </a:pPr>
            <a:r>
              <a:rPr lang="en-US" dirty="0"/>
              <a:t>Note :</a:t>
            </a:r>
            <a:r>
              <a:rPr lang="th-TH" dirty="0"/>
              <a:t> </a:t>
            </a:r>
            <a:r>
              <a:rPr lang="th-TH" dirty="0">
                <a:ea typeface="Calibri"/>
              </a:rPr>
              <a:t>อนึ่ง กรณีที่ผู้ทรงมิได้ยื่นตั๋วให้ผู้รับรองยามประสงค์ก่อน แต่ทำคำคัดค้านเลย ไม่มีกฎหมายบัญญัติว่าการไม่ยื่นให้รับรองดังกล่าวทำให้ผู้ใดหลุดพ้น เช่นกรณีของการไม่ยื่นให้ผู้ใช้เงินยามประสงค์ใช้เงิน ที่มีมาตรา ๙๕๕ วรรคสองบัญญัติเอาไว้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53536" cy="1440160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/>
              <a:t>           จ</a:t>
            </a:r>
            <a:br>
              <a:rPr lang="en-US" dirty="0"/>
            </a:br>
            <a:r>
              <a:rPr lang="th-TH" dirty="0"/>
              <a:t>อ                   ร		๑	๒         ๓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th-TH" dirty="0"/>
              <a:t>๔</a:t>
            </a:r>
            <a:r>
              <a:rPr lang="th-TH" sz="2700" dirty="0"/>
              <a:t>(สอดแก้หน้า ๑)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>
            <a:normAutofit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อ สั่ง จ จ่ายเงินแก่ ร ต่อมา ร โอนตั๋วให้แก่ ๑ และมีการโอนต่อไปจนถึง ๓ เมื่อ ๓ เอาตั๋วไปยื่นให้ จ รับรอง ปรากฏว่า จ ปฏิเสธการจ่ายเงิน เช่นนี้ ๓ ทำคำคัดค้าน </a:t>
            </a:r>
            <a:endParaRPr lang="th-TH" sz="2000" dirty="0">
              <a:ea typeface="Calibri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solidFill>
                  <a:srgbClr val="000000"/>
                </a:solidFill>
                <a:ea typeface="Calibri"/>
              </a:rPr>
              <a:t>ถ้า ๔ สอดเข้ามารับรองเพื่อแก้หน้า ๑ ผลคือ</a:t>
            </a:r>
            <a:endParaRPr lang="en-US" sz="2000" dirty="0">
              <a:ea typeface="Calibri"/>
            </a:endParaRPr>
          </a:p>
          <a:p>
            <a:pPr lvl="0" algn="thaiDist">
              <a:lnSpc>
                <a:spcPct val="115000"/>
              </a:lnSpc>
              <a:buFont typeface="Cordia New"/>
              <a:buChar char="-"/>
            </a:pPr>
            <a:r>
              <a:rPr lang="th-TH" dirty="0">
                <a:ea typeface="Calibri"/>
              </a:rPr>
              <a:t>ถ้า ๓ ผู้ทรง ตกลงรับการแก้หน้านั้น ๓ ต้องรอให้ตั๋วถึงกำหนดชำระก่อน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Cordia New"/>
              <a:buChar char="-"/>
            </a:pPr>
            <a:r>
              <a:rPr lang="th-TH" dirty="0">
                <a:ea typeface="Calibri"/>
              </a:rPr>
              <a:t>๔ ต้องรับผิดต่อ ๓ ผู้ทรง และ ๒ ผู้สลักหลังต่อจาก ๑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Cordia New"/>
              <a:buChar char="-"/>
            </a:pPr>
            <a:r>
              <a:rPr lang="th-TH" dirty="0">
                <a:ea typeface="Calibri"/>
              </a:rPr>
              <a:t>ความรับผิดของ ๔ เป็นเช่นเดียวกับ ๑</a:t>
            </a:r>
            <a:endParaRPr lang="en-US" sz="20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th-TH" dirty="0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1475656" y="62068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2339752" y="62068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3275856" y="1124744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5076056" y="11247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6084168" y="11247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4860032" y="13407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>
            <a:solidFill>
              <a:schemeClr val="accent1"/>
            </a:solidFill>
            <a:prstDash val="dashDot"/>
          </a:ln>
        </p:spPr>
        <p:txBody>
          <a:bodyPr>
            <a:normAutofit fontScale="77500" lnSpcReduction="20000"/>
          </a:bodyPr>
          <a:lstStyle/>
          <a:p>
            <a:pPr marL="450215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เมื่อตั๋วถึงกำหนดชำระ </a:t>
            </a:r>
            <a:r>
              <a:rPr lang="en-US" b="1" dirty="0">
                <a:ea typeface="Calibri"/>
              </a:rPr>
              <a:t>: </a:t>
            </a:r>
            <a:r>
              <a:rPr lang="th-TH" dirty="0">
                <a:solidFill>
                  <a:prstClr val="black"/>
                </a:solidFill>
                <a:ea typeface="Calibri"/>
              </a:rPr>
              <a:t>ผู้ทรงต้องยื่นตั๋วให้ ๔ ใช้เงิน 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Cordia New"/>
              <a:buChar char="-"/>
            </a:pPr>
            <a:r>
              <a:rPr lang="th-TH" dirty="0">
                <a:ea typeface="Calibri"/>
              </a:rPr>
              <a:t>ถ้าไม่ยื่น หรือไม่ทำคำคัดค้านการที่ ๔ ไม่ใช้เงิน ผลคือ ๑ และ ๒ หลุดพ้นความรับผิด ตามมาตรา ๙๕๕ วรรคสอง (เหมือนกรณีที่มีการระบุผู้จะใช้เงินยามประสงค์ไว้)</a:t>
            </a:r>
          </a:p>
          <a:p>
            <a:pPr lvl="0" algn="thaiDist">
              <a:lnSpc>
                <a:spcPct val="115000"/>
              </a:lnSpc>
              <a:buFont typeface="Cordia New"/>
              <a:buChar char="-"/>
            </a:pPr>
            <a:r>
              <a:rPr lang="th-TH" dirty="0">
                <a:ea typeface="Calibri"/>
                <a:cs typeface="+mj-cs"/>
              </a:rPr>
              <a:t>แต่ถ้ายื่นตั๋วให้ ๔ ใช้เงิน และ ๔ ได้ใช้เงินให้ผู้ทรงไป ผลคือ </a:t>
            </a:r>
          </a:p>
          <a:p>
            <a:pPr marL="0" lvl="0" indent="0" algn="thaiDist">
              <a:lnSpc>
                <a:spcPct val="115000"/>
              </a:lnSpc>
              <a:buNone/>
            </a:pPr>
            <a:r>
              <a:rPr lang="th-TH" dirty="0">
                <a:ea typeface="Calibri"/>
                <a:cs typeface="+mj-cs"/>
              </a:rPr>
              <a:t>	(๑) นาย ๒ ซึ่งเป็นผู้สลักหลังต่อจาก นาย ๑ (ผู้ที่มีคนสอดเข้ารับรองแก้หน้าให้) หลุดพ้นความรับผิด ตามที่ ๙๕๘ วรรคสอง บัญญัติ </a:t>
            </a:r>
          </a:p>
          <a:p>
            <a:pPr marL="0" lvl="0" indent="0" algn="thaiDist">
              <a:lnSpc>
                <a:spcPct val="115000"/>
              </a:lnSpc>
              <a:buNone/>
            </a:pPr>
            <a:r>
              <a:rPr lang="th-TH" dirty="0">
                <a:ea typeface="Calibri"/>
                <a:cs typeface="+mj-cs"/>
              </a:rPr>
              <a:t>	(๒) นาย ๔ เข้ารับช่วงสิทธิของนาย ๓ ผู้ทรง ในการฟ้องไล่เบี้ยเอากับ นาย ๑ บุคคลที่ตนเข้ารับแก้หน้าให้ / ไล่เบี้ยเอากับนาย อ หรือ ร ซึ่งเป็นคู่สัญญาที่ต้องรับผิดต่อนาย ๑ ที่ นาย ๔ เข้ารับรองเพื่อแก้หน้าให้ ตามที่มาตรา ๙๕๘ วรรคหนึ่ง บัญญัติไว้</a:t>
            </a:r>
            <a:endParaRPr lang="en-US" dirty="0">
              <a:ea typeface="Calibri"/>
              <a:cs typeface="+mj-cs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97552" cy="1642194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/>
              <a:t>           จ</a:t>
            </a:r>
            <a:br>
              <a:rPr lang="en-US" dirty="0"/>
            </a:br>
            <a:r>
              <a:rPr lang="th-TH" dirty="0"/>
              <a:t>อ                   ร		๑	    ๒            ๓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th-TH" dirty="0"/>
              <a:t>๔</a:t>
            </a:r>
            <a:r>
              <a:rPr lang="th-TH" sz="2700" dirty="0"/>
              <a:t>(สอดแก้หน้า ๑)</a:t>
            </a: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1187624" y="764704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2195736" y="764704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3059832" y="126876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4932040" y="12687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6228184" y="12687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4716016" y="141277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effectLst/>
                <a:ea typeface="Calibri"/>
                <a:cs typeface="Cordia New"/>
              </a:rPr>
              <a:t>การใช้เงินเพื่อแก้หน้า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marL="0" indent="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th-TH" b="1" dirty="0">
                <a:solidFill>
                  <a:srgbClr val="000000"/>
                </a:solidFill>
                <a:ea typeface="Calibri"/>
              </a:rPr>
              <a:t>มาตรา ๙๕๔</a:t>
            </a:r>
            <a:r>
              <a:rPr lang="th-TH" dirty="0">
                <a:ea typeface="Calibri"/>
              </a:rPr>
              <a:t> อันการใช้เงินเพื่อแก้หน้าย่อมมีได้ในบรรดากรณีซึ่งผู้ทรงมีสิทธิไล่เบี้ยเมื่อตั๋วเงินถึงกำหนด หรือก่อนถึงกำหนด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การใช้เงินนั้น ท่านว่าอย่างช้าที่สุดต้องทำในวันรุ่งขึ้นแต่วันท้ายแห่งกำหนดเวลาซึ่งจำกัดอนุญาตไว้ให้ทำคำคัดค้านการไม่ใช้เงิน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th-TH" b="1" dirty="0">
                <a:solidFill>
                  <a:srgbClr val="000000"/>
                </a:solidFill>
                <a:latin typeface="MS Sans Serif"/>
                <a:ea typeface="Calibri"/>
              </a:rPr>
              <a:t>มาตรา</a:t>
            </a:r>
            <a:r>
              <a:rPr lang="th-TH" dirty="0">
                <a:solidFill>
                  <a:srgbClr val="000000"/>
                </a:solidFill>
                <a:ea typeface="Calibri"/>
              </a:rPr>
              <a:t> </a:t>
            </a:r>
            <a:r>
              <a:rPr lang="th-TH" b="1" dirty="0">
                <a:solidFill>
                  <a:srgbClr val="000000"/>
                </a:solidFill>
                <a:ea typeface="Calibri"/>
              </a:rPr>
              <a:t>๙๕๕</a:t>
            </a:r>
            <a:r>
              <a:rPr lang="th-TH" dirty="0">
                <a:solidFill>
                  <a:srgbClr val="000000"/>
                </a:solidFill>
                <a:ea typeface="Calibri"/>
              </a:rPr>
              <a:t> ถ้าตั๋วแลกเงินได้รับรองเพื่อแก้หน้าแล้วก็ดี หรือได้ มีตัวบุคคลระบุว่าเป็นผู้จะใช้เงินยามประสงค์แล้วก็ดี ผู้ทรงต้องยื่นตั๋ว เงินนั้นต่อบุคคลนั้น ๆ ณ สถานที่ใช้เงิน และถ้าจำเป็นก็ต้องจัดการทำ คำคัดค้านการไม่ใช้เงิน</a:t>
            </a:r>
            <a:r>
              <a:rPr lang="th-TH" u="sng" dirty="0">
                <a:solidFill>
                  <a:srgbClr val="000000"/>
                </a:solidFill>
                <a:ea typeface="Calibri"/>
              </a:rPr>
              <a:t>อย่างช้าที่สุดในวันรุ่งขึ้น</a:t>
            </a:r>
            <a:r>
              <a:rPr lang="th-TH" dirty="0">
                <a:solidFill>
                  <a:srgbClr val="000000"/>
                </a:solidFill>
                <a:ea typeface="Calibri"/>
              </a:rPr>
              <a:t>แต่วันท้ายแห่งกำหนด เวลาอันจำกัดไว้ เพื่อทำคำคัดค้าน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0510" indent="-228600"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ea typeface="Calibri"/>
                <a:cs typeface="Cordia New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การสอดเข้าแก้หน้าเพื่อใช้เงินนั้น มีได้ทั้งกรณีที่ผู้ทรงมีสิทธิไล่เบี้ยได้ก่อนกำหนด และไล่เบี้ยได้เมื่อถึงกำหนด กล่าวคือ กรณีที่ผู้จ่ายปฏิเสธไม่รับรองกรณีหนึ่ง และกรณีที่ผู้รับรองไม่จ่ายกรณีหนึ่ง</a:t>
            </a:r>
          </a:p>
          <a:p>
            <a:pPr marL="0" indent="0">
              <a:buNone/>
            </a:pPr>
            <a:r>
              <a:rPr lang="th-TH" b="1" dirty="0">
                <a:ea typeface="Calibri"/>
              </a:rPr>
              <a:t>วิธีการใช้เงินเพื่อแก้หน้า แยกพิจารณาได้ ๒ กรณี</a:t>
            </a:r>
            <a:endParaRPr lang="en-US" sz="2000" b="1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600"/>
              </a:spcAft>
              <a:buFont typeface="+mj-cs"/>
              <a:buAutoNum type="thaiNumParenR"/>
            </a:pPr>
            <a:r>
              <a:rPr lang="th-TH" dirty="0">
                <a:ea typeface="Calibri"/>
              </a:rPr>
              <a:t>กรณีระบุผู้ใช้เงินยามประสงค์ไว้</a:t>
            </a:r>
          </a:p>
          <a:p>
            <a:pPr lvl="0" algn="thaiDist">
              <a:lnSpc>
                <a:spcPct val="115000"/>
              </a:lnSpc>
              <a:spcAft>
                <a:spcPts val="600"/>
              </a:spcAft>
              <a:buFont typeface="+mj-cs"/>
              <a:buAutoNum type="thaiNumParenR"/>
            </a:pPr>
            <a:r>
              <a:rPr lang="th-TH" dirty="0">
                <a:ea typeface="Calibri"/>
              </a:rPr>
              <a:t> </a:t>
            </a:r>
            <a:r>
              <a:rPr lang="th-TH" dirty="0">
                <a:solidFill>
                  <a:prstClr val="black"/>
                </a:solidFill>
                <a:ea typeface="Calibri"/>
              </a:rPr>
              <a:t>กรณีไม่ระบุผู้ใช้เงินยามประสงค์ไว้</a:t>
            </a:r>
          </a:p>
          <a:p>
            <a:pPr marL="0" lvl="0" indent="0" algn="thaiDist">
              <a:lnSpc>
                <a:spcPct val="115000"/>
              </a:lnSpc>
              <a:spcAft>
                <a:spcPts val="600"/>
              </a:spcAft>
              <a:buNone/>
            </a:pPr>
            <a:endParaRPr lang="th-TH" dirty="0">
              <a:ea typeface="Calibri"/>
            </a:endParaRPr>
          </a:p>
          <a:p>
            <a:pPr lvl="0" algn="thaiDist">
              <a:lnSpc>
                <a:spcPct val="115000"/>
              </a:lnSpc>
              <a:spcAft>
                <a:spcPts val="600"/>
              </a:spcAft>
              <a:buFont typeface="+mj-cs"/>
              <a:buAutoNum type="thaiNumParenR"/>
            </a:pP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cs"/>
              <a:buAutoNum type="thaiNumParenR"/>
            </a:pPr>
            <a:r>
              <a:rPr lang="th-TH" b="1" dirty="0">
                <a:ea typeface="Calibri"/>
                <a:cs typeface="Cordia New"/>
              </a:rPr>
              <a:t>กรณีระบุผู้ใช้เงินยามประสงค์ไว้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thaiDist"/>
            <a:r>
              <a:rPr lang="th-TH" dirty="0"/>
              <a:t>ถ้าผู้สั่งจ่าย หรือผู้สลักหลังคนใด ระบุว่ามีผู้จะใช้เงินยามประสงค์ไว้</a:t>
            </a:r>
          </a:p>
          <a:p>
            <a:pPr algn="thaiDist"/>
            <a:r>
              <a:rPr lang="th-TH" dirty="0"/>
              <a:t>เมื่อตั๋วขาดความน่าเชื่อถือแล้ว(เมื่อผู้รับรอง หรือผู้จ่ายปฏิเสธไม่จ่ายเงิน)  </a:t>
            </a:r>
          </a:p>
          <a:p>
            <a:pPr algn="thaiDist"/>
            <a:r>
              <a:rPr lang="th-TH" dirty="0"/>
              <a:t>ผู้ทรงจะยังไม่มีสิทธิไล่เบี้ยทันที แต่ผู้ทรงจะต้องนำตั๋วไปให้ผู้ใช้เงินยามประสงค์ใช้เงิน ณ สถานที่ใช้เงินก่อน</a:t>
            </a:r>
          </a:p>
          <a:p>
            <a:pPr algn="thaiDist"/>
            <a:r>
              <a:rPr lang="th-TH" dirty="0"/>
              <a:t>เมื่อผู้ใช้เงินยามประสงค์บอกปัดแล้ว ผู้ทรงจึงมีสิทธิทำคำคัดค้านแล้วฟ้องไล่เบี้ย ภายใน ๔ วันนับแต่วันที่ผู้จ่ายปฏิเสธใช้เงิน ดังที่บัญญัติไว้ในมาตรา ๙๕๕ วรรคหนึ่ง </a:t>
            </a:r>
            <a:endParaRPr lang="en-US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ea typeface="Calibri"/>
              </a:rPr>
              <a:t>การทำคำคัดค้าน กรณีผู้ใช้เงินยามประสงค์ไม่ใช้เงิน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4641379"/>
          </a:xfrm>
        </p:spPr>
        <p:txBody>
          <a:bodyPr>
            <a:normAutofit fontScale="92500"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- ผู้ทรงมีเวลาทำคำคัดค้านเพิ่มอีก ๑ วัน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solidFill>
                  <a:srgbClr val="000000"/>
                </a:solidFill>
                <a:ea typeface="Calibri"/>
              </a:rPr>
              <a:t>- ปกติเมื่อผู้จ่ายปฏิเสธใช้เงิน ผู้ทรงต้องคัดค้านใน ๓ วันนับแต่วันที่ผู้จ่ายไม่ใช้เงิน 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solidFill>
                  <a:srgbClr val="000000"/>
                </a:solidFill>
                <a:ea typeface="Calibri"/>
              </a:rPr>
              <a:t>- แต่มาตรา ๙๕๕ บัญญัติให้ทำคำคัดค้านการไม่ใช้เงิน</a:t>
            </a:r>
            <a:r>
              <a:rPr lang="th-TH" u="sng" dirty="0">
                <a:solidFill>
                  <a:srgbClr val="000000"/>
                </a:solidFill>
                <a:ea typeface="Calibri"/>
              </a:rPr>
              <a:t>อย่างช้าที่สุดในวันรุ่งขึ้นนับแต่วันท้ายแห่งกำหนด</a:t>
            </a:r>
            <a:r>
              <a:rPr lang="th-TH" dirty="0">
                <a:solidFill>
                  <a:srgbClr val="000000"/>
                </a:solidFill>
                <a:ea typeface="Calibri"/>
              </a:rPr>
              <a:t> หมายความว่า ในกรณีมีการระบุผู้ใช้เงินยามประสงค์ไว้ ผู้ทรงยังไม่ต้องทำคำคัดค้านทันที แต่เมื่อผู้จ่ายปฏิเสธการใช้เงินแล้ว ผู้ทรงต้องไปยื่นตั๋วแก่ผู้ใช้เงินยามประสงค์ เมื่อผู้ใช้เงินยามประสงค์ปฏิเสธ ผู้ทรงจึงค่อยทำคำคัดค้านก็ไม่สาย แต่ระยะเวลาทำคำคัดค้านให้เพิ่มไปอีก ๑ วันนับแต่วันสุดท้ายที่อาจคัดค้านได้ในกรณีปกติ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ความหมาย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000" dirty="0">
                <a:ea typeface="Calibri"/>
              </a:rPr>
              <a:t>การสอดเข้าแก้หน้า หมายถึง การที่มีบุคคลภายนอก หรือคู่สัญญาเดิมสอดเข้ามารับรอง หรือเข้ามาใช้เงินให้ตามตั๋ว เพ</a:t>
            </a:r>
            <a:r>
              <a:rPr lang="th-TH" sz="4000" dirty="0" err="1">
                <a:ea typeface="Calibri"/>
              </a:rPr>
              <a:t>ื่</a:t>
            </a:r>
            <a:r>
              <a:rPr lang="th-TH" sz="4000" dirty="0">
                <a:ea typeface="Calibri"/>
              </a:rPr>
              <a:t>อมิให้คู่สัญญาในตั๋วถูกฟ้องไล่เบี้ย เมื่อตั๋วนั้นขาดความน่าเชื่อถือแล้ว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652179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rgbClr val="000000"/>
                </a:solidFill>
                <a:ea typeface="Calibri"/>
              </a:rPr>
              <a:t>ข้อสังเกต</a:t>
            </a:r>
            <a:r>
              <a:rPr lang="th-TH" dirty="0">
                <a:solidFill>
                  <a:srgbClr val="000000"/>
                </a:solidFill>
                <a:ea typeface="Calibri"/>
              </a:rPr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000000"/>
                </a:solidFill>
                <a:ea typeface="Calibri"/>
              </a:rPr>
              <a:t>กฎหมายมิได้บัญญัติว่า ผู้ใช้เงินเพื่อแก้หน้าจะต้องลงลายมือชื่อในตั๋วเงิน เช่นที่ผู้รับรองเพื่อแก้หน้าต้องลงลายมือชื่อ เพราะเหตุว่า ผู้ใช้เงินเพื่อแก้หน้า ถ้าได้ใช้เงินให้ไปแล้วก็หมดความผูกพัน กฎหมายจึงมิได้บังคับให้ผู้ใช้เงินเพื่อแก้หน้าต้องลงลายมือ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๒) กรณีไม่ระบุผู้ใช้เงินยามประสงค์ไว้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pPr algn="thaiDist"/>
            <a:r>
              <a:rPr lang="th-TH" sz="3100" dirty="0"/>
              <a:t>ถ้าผู้สั่งจ่าย หรือผู้สลักหลังคนใดมิได้ระบุตัวผู้ใช้เงินยามประสงค์เอาไว้แต่ปรากฏว่ามีผู้สอดเข้ามาใช้เงินเพื่อแก้หน้า โดยอาจเกิดจากการติดต่อกับผู้ทรงโดยตรงว่า ตนประสงค์จะแก้หน้าแทนบุคคลใด ในกรณีเช่นนี้ กฎหมายมิได้กำหนดเอาไว้ว่าผู้ทรงมีสิทธิปฏิเสธการเสนอใช้เงินเพื่อแก้หน้า ดังนั้นผู้ทรงจึงจำต้องรับการใช้เงินเพื่อแก้หน้านั้น หาไม่แล้วหากผู้ทรงปฏิเสธ ผู้ทรงย่อมสิ้นสิทธิไล่เบี้ยเอาแก่บุคคลทั้งหลายซึ่งพอจะหลุดพ้นจากความรับผิดเพราะการใช้เงินนั้น ดังที่บัญญัติไว้ใน มาตรา ๙๕๖ วรรคสอง</a:t>
            </a:r>
          </a:p>
          <a:p>
            <a:pPr algn="thaiDist"/>
            <a:endParaRPr lang="th-TH" sz="1300" dirty="0"/>
          </a:p>
          <a:p>
            <a:pPr marL="0" indent="0" algn="thaiDist">
              <a:buNone/>
            </a:pPr>
            <a:r>
              <a:rPr lang="th-TH" b="1" dirty="0"/>
              <a:t>มาตรา ๙๕๖ </a:t>
            </a:r>
            <a:r>
              <a:rPr lang="th-TH" dirty="0"/>
              <a:t>การใช้เงินเพื่อแก้หน้านั้น ใช้เพื่อคู่สัญญาฝ่ายใดต้องใช้จงเต็มจำนวนอันคู่สัญญาฝ่ายนั้นจะต้องใช้ เว้นแต่ค่าชักส่วนลดดั่งบัญญัติไว้ในมาตรา ๙๖๘(๔)</a:t>
            </a:r>
          </a:p>
          <a:p>
            <a:pPr marL="0" indent="0">
              <a:buNone/>
            </a:pPr>
            <a:r>
              <a:rPr lang="th-TH" dirty="0"/>
              <a:t>                   ผู้ทรงคนใดบอกปัดไม่ยอมรับเงินอันเขาใช้ให้ ท่านว่าผู้ทรงคนนั้นย่อมเสียสิทธิในอันจะไล่เบี้ยเอาแก่บุคคลทั้งหลายเหล่านั้นซึ่งพอที่จะได้หลุดพ้นจากความรับผิดเพราะการใช้เงินนั้น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ข้อสังเกต </a:t>
            </a:r>
            <a:r>
              <a:rPr lang="en-US" dirty="0"/>
              <a:t>:</a:t>
            </a:r>
            <a:r>
              <a:rPr lang="th-TH" dirty="0"/>
              <a:t>ผู้ที่พอจะหลุดพ้นจากการใช้เงิน คือ ผู้ที่สลักหลังต่อจากผู้ที่ถูกแก้หน้า (มาตรา ๙๕๘ วรรคสอง)</a:t>
            </a:r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      </a:t>
            </a:r>
            <a:r>
              <a:rPr lang="th-TH" dirty="0"/>
              <a:t>จ</a:t>
            </a:r>
            <a:br>
              <a:rPr lang="en-US" dirty="0"/>
            </a:br>
            <a:r>
              <a:rPr lang="th-TH" dirty="0"/>
              <a:t>      ส                    ร           ๑              ๒              ๓</a:t>
            </a:r>
            <a:r>
              <a:rPr lang="en-US" dirty="0"/>
              <a:t>         </a:t>
            </a:r>
            <a:r>
              <a:rPr lang="th-TH" dirty="0"/>
              <a:t>๔</a:t>
            </a:r>
            <a:br>
              <a:rPr lang="en-US" dirty="0"/>
            </a:br>
            <a:r>
              <a:rPr lang="en-US" dirty="0"/>
              <a:t>                              A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16832"/>
            <a:ext cx="7859216" cy="4209331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กรณี </a:t>
            </a:r>
            <a:r>
              <a:rPr lang="en-US" dirty="0"/>
              <a:t>0 </a:t>
            </a:r>
            <a:r>
              <a:rPr lang="th-TH" dirty="0"/>
              <a:t>ถ้า </a:t>
            </a:r>
            <a:r>
              <a:rPr lang="en-US" dirty="0"/>
              <a:t>4 </a:t>
            </a:r>
            <a:r>
              <a:rPr lang="th-TH" dirty="0"/>
              <a:t>ผู้ทรง ไม่เคยยื่นตั๋วให้ จ รับรองมาก่อน ต่อมาตั๋วถึงกำหนด </a:t>
            </a:r>
            <a:r>
              <a:rPr lang="en-US" dirty="0"/>
              <a:t>4 </a:t>
            </a:r>
            <a:r>
              <a:rPr lang="th-TH" dirty="0"/>
              <a:t>ผู้ทรงต้องนำตั๋วไปยื่นให้ จ ใช้เงิน ถ้า จ </a:t>
            </a:r>
            <a:r>
              <a:rPr lang="th-TH" dirty="0" err="1"/>
              <a:t>ปฎิ</a:t>
            </a:r>
            <a:r>
              <a:rPr lang="th-TH" dirty="0"/>
              <a:t>เสธ ตั๋วถือว่าขาดความน่าเชื่อถือ เพราะเขาไม่ใช้เงิน </a:t>
            </a:r>
            <a:r>
              <a:rPr lang="en-US" dirty="0"/>
              <a:t>4 </a:t>
            </a:r>
            <a:r>
              <a:rPr lang="th-TH" dirty="0"/>
              <a:t>ผู้ทรงต้องทำคำคัดค้าน แต่ถ้าปรากฏว่า </a:t>
            </a:r>
            <a:r>
              <a:rPr lang="en-US" dirty="0"/>
              <a:t>A </a:t>
            </a:r>
            <a:r>
              <a:rPr lang="th-TH" dirty="0"/>
              <a:t>เสนอตัวใช้เงินเพื่อแก้หน้า </a:t>
            </a:r>
            <a:r>
              <a:rPr lang="en-US" dirty="0"/>
              <a:t>4 </a:t>
            </a:r>
            <a:r>
              <a:rPr lang="th-TH" dirty="0"/>
              <a:t>ไม่มีสิทธิปฏิเสธ ถ้า </a:t>
            </a:r>
            <a:r>
              <a:rPr lang="en-US" dirty="0"/>
              <a:t>4 </a:t>
            </a:r>
            <a:r>
              <a:rPr lang="th-TH" dirty="0"/>
              <a:t>ปฏิเสธ ผมเป็นตามมาตรา </a:t>
            </a:r>
            <a:r>
              <a:rPr lang="en-US" dirty="0"/>
              <a:t>956 </a:t>
            </a:r>
            <a:r>
              <a:rPr lang="th-TH" dirty="0"/>
              <a:t>วรรคสอง คือ </a:t>
            </a:r>
            <a:r>
              <a:rPr lang="en-US" dirty="0"/>
              <a:t>2,3 </a:t>
            </a:r>
            <a:r>
              <a:rPr lang="th-TH" dirty="0"/>
              <a:t>หลุดพ้น</a:t>
            </a:r>
          </a:p>
          <a:p>
            <a:pPr marL="0" indent="0" algn="thaiDist">
              <a:buNone/>
            </a:pPr>
            <a:r>
              <a:rPr lang="th-TH" dirty="0"/>
              <a:t>กรณีที่ </a:t>
            </a:r>
            <a:r>
              <a:rPr lang="en-US" dirty="0"/>
              <a:t>1 </a:t>
            </a:r>
            <a:r>
              <a:rPr lang="th-TH" dirty="0"/>
              <a:t>ตั๋วถึงกำหนด หาก </a:t>
            </a:r>
            <a:r>
              <a:rPr lang="en-US" dirty="0"/>
              <a:t>4 </a:t>
            </a:r>
            <a:r>
              <a:rPr lang="th-TH" dirty="0"/>
              <a:t>ผู้ทรงไม่นำตั๋วไปยื่นให้ </a:t>
            </a:r>
            <a:r>
              <a:rPr lang="en-US" dirty="0"/>
              <a:t>A </a:t>
            </a:r>
            <a:r>
              <a:rPr lang="th-TH" dirty="0"/>
              <a:t>ผู้สอดเข้าแก้หน้าเพื่อรับใช้เงินให้ ผลคือ </a:t>
            </a:r>
            <a:r>
              <a:rPr lang="en-US" dirty="0"/>
              <a:t>4 </a:t>
            </a:r>
            <a:r>
              <a:rPr lang="th-TH" dirty="0"/>
              <a:t>ผู้ทรงเสียสิทธิไล่เบี้ย เอากับ </a:t>
            </a:r>
            <a:r>
              <a:rPr lang="en-US" dirty="0"/>
              <a:t>1 2 3 </a:t>
            </a:r>
            <a:r>
              <a:rPr lang="th-TH" dirty="0"/>
              <a:t>ตามมาตรา </a:t>
            </a:r>
            <a:r>
              <a:rPr lang="en-US" dirty="0"/>
              <a:t>955 </a:t>
            </a:r>
            <a:r>
              <a:rPr lang="th-TH" dirty="0"/>
              <a:t>วรรคสอง</a:t>
            </a:r>
          </a:p>
          <a:p>
            <a:pPr marL="0" indent="0" algn="thaiDist">
              <a:buNone/>
            </a:pPr>
            <a:r>
              <a:rPr lang="th-TH" dirty="0"/>
              <a:t>กรณีที่ </a:t>
            </a:r>
            <a:r>
              <a:rPr lang="en-US" dirty="0"/>
              <a:t>2 </a:t>
            </a:r>
            <a:r>
              <a:rPr lang="th-TH" dirty="0"/>
              <a:t>ตั๋วถึงกำหนด หาก </a:t>
            </a:r>
            <a:r>
              <a:rPr lang="en-US" dirty="0"/>
              <a:t>4 </a:t>
            </a:r>
            <a:r>
              <a:rPr lang="th-TH" dirty="0"/>
              <a:t>ผู้ทรง ยื่นตั๋วเรียกให้ </a:t>
            </a:r>
            <a:r>
              <a:rPr lang="en-US" dirty="0"/>
              <a:t>A </a:t>
            </a:r>
            <a:r>
              <a:rPr lang="th-TH" dirty="0"/>
              <a:t>ใช้เงิน แล้ว </a:t>
            </a:r>
            <a:r>
              <a:rPr lang="en-US" dirty="0"/>
              <a:t>A </a:t>
            </a:r>
            <a:r>
              <a:rPr lang="th-TH" dirty="0"/>
              <a:t>ใช้เงินให้ </a:t>
            </a:r>
            <a:r>
              <a:rPr lang="en-US" dirty="0"/>
              <a:t>4 </a:t>
            </a:r>
            <a:r>
              <a:rPr lang="th-TH" dirty="0"/>
              <a:t>ไป ผลคือ </a:t>
            </a:r>
            <a:r>
              <a:rPr lang="en-US" dirty="0"/>
              <a:t>2,3 </a:t>
            </a:r>
            <a:r>
              <a:rPr lang="th-TH" dirty="0"/>
              <a:t>หลุดพ้นความรับผิดเพราะมีการใช้เงินแล้วตามมาตรา </a:t>
            </a:r>
            <a:r>
              <a:rPr lang="en-US" dirty="0"/>
              <a:t>958 </a:t>
            </a:r>
            <a:r>
              <a:rPr lang="th-TH" dirty="0"/>
              <a:t>วรรคสอง</a:t>
            </a:r>
          </a:p>
          <a:p>
            <a:pPr marL="0" indent="0" algn="thaiDist">
              <a:buNone/>
            </a:pPr>
            <a:r>
              <a:rPr lang="th-TH" dirty="0"/>
              <a:t>กรณี </a:t>
            </a:r>
            <a:r>
              <a:rPr lang="en-US" dirty="0"/>
              <a:t>3 </a:t>
            </a:r>
            <a:r>
              <a:rPr lang="th-TH" dirty="0"/>
              <a:t>ตั๋วถึงกำหนด หาก </a:t>
            </a:r>
            <a:r>
              <a:rPr lang="en-US" dirty="0"/>
              <a:t>4 </a:t>
            </a:r>
            <a:r>
              <a:rPr lang="th-TH" dirty="0" err="1"/>
              <a:t>ปฎิ</a:t>
            </a:r>
            <a:r>
              <a:rPr lang="th-TH" dirty="0"/>
              <a:t>เสธ ไม่ยอมรับเงินจาก </a:t>
            </a:r>
            <a:r>
              <a:rPr lang="en-US" dirty="0"/>
              <a:t>A </a:t>
            </a:r>
            <a:r>
              <a:rPr lang="th-TH" dirty="0"/>
              <a:t>ผลคือ </a:t>
            </a:r>
            <a:r>
              <a:rPr lang="en-US" dirty="0"/>
              <a:t>4 </a:t>
            </a:r>
            <a:r>
              <a:rPr lang="th-TH" dirty="0"/>
              <a:t>ผู้ทรงเสียสิทธิไล่เบี้ยเอากับ </a:t>
            </a:r>
            <a:r>
              <a:rPr lang="en-US" dirty="0"/>
              <a:t>2,3 </a:t>
            </a:r>
            <a:r>
              <a:rPr lang="th-TH" dirty="0"/>
              <a:t>ซึ่งพอที่จะหลุดพ้นจากการใช้เงินเพื่อแก้หน้า ตามมาตรา </a:t>
            </a:r>
            <a:r>
              <a:rPr lang="en-US" dirty="0"/>
              <a:t>956 </a:t>
            </a:r>
            <a:r>
              <a:rPr lang="th-TH" dirty="0"/>
              <a:t>วรรคสอง</a:t>
            </a: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 flipV="1">
            <a:off x="1475656" y="6206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2196973" y="624435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3203848" y="11247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4355976" y="11247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5724128" y="11247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>
            <a:extLst>
              <a:ext uri="{FF2B5EF4-FFF2-40B4-BE49-F238E27FC236}">
                <a16:creationId xmlns:a16="http://schemas.microsoft.com/office/drawing/2014/main" id="{75B26324-AA22-46F0-861F-288B8954F9F7}"/>
              </a:ext>
            </a:extLst>
          </p:cNvPr>
          <p:cNvCxnSpPr/>
          <p:nvPr/>
        </p:nvCxnSpPr>
        <p:spPr>
          <a:xfrm>
            <a:off x="7092280" y="11247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thaiDist"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ผลของการไม่นำตั๋วไปยื่นให้ผู้จะใช้เงินยามประสงค์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มาตรา</a:t>
            </a:r>
            <a:r>
              <a:rPr lang="en-US" b="1" dirty="0">
                <a:effectLst/>
                <a:latin typeface="Cordia New"/>
                <a:ea typeface="Calibri"/>
                <a:cs typeface="Cordia New"/>
              </a:rPr>
              <a:t>955 </a:t>
            </a:r>
            <a:r>
              <a:rPr lang="th-TH" b="1" dirty="0">
                <a:latin typeface="Cordia New"/>
                <a:ea typeface="Calibri"/>
              </a:rPr>
              <a:t>วรรคสอง</a:t>
            </a:r>
            <a:endParaRPr lang="en-US" sz="2000" b="1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dirty="0">
                <a:ea typeface="Calibri"/>
              </a:rPr>
              <a:t>	ถ้าไม่คัดค้านภายในกำหนดเวลานั้น ท่านว่าคู่สัญญาฝ่ายที่ได้ระบุตัวผู้ใช้เงินยามประสงค์ หรือคู่สัญญาฝ่ายซึ่งได้มีผู้รับรองตั๋วเงินให้แล้วนั้น กับทั้งบรรดาผู้สลักหลังในภายหลังย่อมเป็นอันหลุดพ้นจากความรับผิด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b="1" dirty="0">
                <a:ea typeface="Calibri"/>
              </a:rPr>
              <a:t>อธิบาย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solidFill>
                  <a:srgbClr val="000000"/>
                </a:solidFill>
                <a:ea typeface="Calibri"/>
              </a:rPr>
              <a:t>ถ้าไม่คัดค้านภายในกำหนดเวลานั้น ท่านว่า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Clr>
                <a:srgbClr val="000000"/>
              </a:buClr>
              <a:buFont typeface="+mj-cs"/>
              <a:buAutoNum type="thaiNumParenBoth"/>
            </a:pPr>
            <a:r>
              <a:rPr lang="th-TH" dirty="0">
                <a:solidFill>
                  <a:srgbClr val="000000"/>
                </a:solidFill>
                <a:ea typeface="Calibri"/>
              </a:rPr>
              <a:t>คู่สัญญาฝ่ายที่ได้ระบุ ตัว</a:t>
            </a:r>
            <a:r>
              <a:rPr lang="th-TH" u="sng" dirty="0">
                <a:solidFill>
                  <a:srgbClr val="000000"/>
                </a:solidFill>
                <a:ea typeface="Calibri"/>
              </a:rPr>
              <a:t>ผู้ใช้เงิน</a:t>
            </a:r>
            <a:r>
              <a:rPr lang="th-TH" dirty="0">
                <a:solidFill>
                  <a:srgbClr val="000000"/>
                </a:solidFill>
                <a:ea typeface="Calibri"/>
              </a:rPr>
              <a:t>ยามประสงค์</a:t>
            </a:r>
            <a:r>
              <a:rPr lang="th-TH" dirty="0">
                <a:ea typeface="Calibri"/>
              </a:rPr>
              <a:t> หรือ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buClr>
                <a:srgbClr val="000000"/>
              </a:buClr>
              <a:buFont typeface="+mj-cs"/>
              <a:buAutoNum type="thaiNumParenBoth"/>
            </a:pPr>
            <a:r>
              <a:rPr lang="th-TH" dirty="0">
                <a:solidFill>
                  <a:srgbClr val="000000"/>
                </a:solidFill>
                <a:ea typeface="Calibri"/>
              </a:rPr>
              <a:t>คู่สัญญาฝ่ายซึ่งได้มีผู้รับรองตั๋วเงินให้                               ย่อมหลุดพ้นความรับผิด</a:t>
            </a:r>
            <a:endParaRPr lang="en-US" dirty="0"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buClr>
                <a:srgbClr val="000000"/>
              </a:buClr>
              <a:buNone/>
            </a:pPr>
            <a:r>
              <a:rPr lang="th-TH" dirty="0">
                <a:solidFill>
                  <a:srgbClr val="000000"/>
                </a:solidFill>
                <a:ea typeface="Calibri"/>
              </a:rPr>
              <a:t>(๓) บรรดาผู้สลักหลังต่อจากผู้ที่ระบุผู้ใช้เงินยามประสงค์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5" name="วงเล็บปีกกาขวา 4"/>
          <p:cNvSpPr/>
          <p:nvPr/>
        </p:nvSpPr>
        <p:spPr>
          <a:xfrm>
            <a:off x="5580112" y="4725144"/>
            <a:ext cx="43204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u="sng" dirty="0">
                <a:latin typeface="Cordia New"/>
                <a:ea typeface="Calibri"/>
                <a:cs typeface="Cordia New"/>
              </a:rPr>
              <a:t>ตัวอย่าง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effectLst/>
                <a:latin typeface="Cordia New"/>
                <a:ea typeface="Calibri"/>
                <a:cs typeface="Cordia New"/>
              </a:rPr>
              <a:t>1</a:t>
            </a:r>
            <a:r>
              <a:rPr lang="th-TH" dirty="0">
                <a:latin typeface="Cordia New"/>
                <a:ea typeface="Calibri"/>
              </a:rPr>
              <a:t> สลักหลังให้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2</a:t>
            </a:r>
            <a:r>
              <a:rPr lang="th-TH" dirty="0">
                <a:latin typeface="Cordia New"/>
                <a:ea typeface="Calibri"/>
              </a:rPr>
              <a:t> และโอนต่อไปจนถึง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5 </a:t>
            </a:r>
            <a:r>
              <a:rPr lang="th-TH" dirty="0">
                <a:latin typeface="Cordia New"/>
                <a:ea typeface="Calibri"/>
              </a:rPr>
              <a:t>โดย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3</a:t>
            </a:r>
            <a:r>
              <a:rPr lang="th-TH" dirty="0">
                <a:latin typeface="Cordia New"/>
                <a:ea typeface="Calibri"/>
              </a:rPr>
              <a:t> ระบุให้แดงเป็นผู้ใช้เงินยามประสงค์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latin typeface="Cordia New"/>
                <a:ea typeface="Calibri"/>
              </a:rPr>
              <a:t>ถ้าปรากฏว่า จ ผู้จ่ายปฏิเสธการจ่ายเงิน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5</a:t>
            </a:r>
            <a:r>
              <a:rPr lang="th-TH" dirty="0">
                <a:latin typeface="Cordia New"/>
                <a:ea typeface="Calibri"/>
              </a:rPr>
              <a:t> ผู้ทรงต้องนำตั๋วไปยื่นให้แดงใช้เงิน 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latin typeface="Cordia New"/>
                <a:ea typeface="Calibri"/>
              </a:rPr>
              <a:t>ถ้า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5</a:t>
            </a:r>
            <a:r>
              <a:rPr lang="th-TH" dirty="0">
                <a:latin typeface="Cordia New"/>
                <a:ea typeface="Calibri"/>
              </a:rPr>
              <a:t> ไม่ยื่นให้แดงใช้เงิน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3 </a:t>
            </a:r>
            <a:r>
              <a:rPr lang="th-TH" dirty="0">
                <a:latin typeface="Cordia New"/>
                <a:ea typeface="Calibri"/>
              </a:rPr>
              <a:t>และ </a:t>
            </a:r>
            <a:r>
              <a:rPr lang="en-US" dirty="0">
                <a:effectLst/>
                <a:latin typeface="Cordia New"/>
                <a:ea typeface="Calibri"/>
                <a:cs typeface="Cordia New"/>
              </a:rPr>
              <a:t>4</a:t>
            </a:r>
            <a:r>
              <a:rPr lang="th-TH" dirty="0">
                <a:latin typeface="Cordia New"/>
                <a:ea typeface="Calibri"/>
              </a:rPr>
              <a:t> ย่อมหลุดพ้นความรับผิด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   </a:t>
            </a:r>
            <a:r>
              <a:rPr lang="th-TH" dirty="0"/>
              <a:t>จ</a:t>
            </a:r>
            <a:br>
              <a:rPr lang="en-US" dirty="0"/>
            </a:br>
            <a:r>
              <a:rPr lang="th-TH" dirty="0"/>
              <a:t>      ส 		๑              ๒               ๓</a:t>
            </a:r>
            <a:r>
              <a:rPr lang="en-US" dirty="0"/>
              <a:t>          </a:t>
            </a:r>
            <a:r>
              <a:rPr lang="th-TH" dirty="0"/>
              <a:t>๔               ๕</a:t>
            </a:r>
            <a:br>
              <a:rPr lang="en-US" dirty="0"/>
            </a:br>
            <a:r>
              <a:rPr lang="th-TH" dirty="0"/>
              <a:t>                                                      แดง</a:t>
            </a: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1403648" y="83671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1979712" y="83671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2699792" y="134076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4211960" y="134076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5652120" y="134076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7164288" y="134076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ระยะเวลาที่ผู้แก้หน้าต้องใช้เงินแทน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th-TH" dirty="0">
                <a:ea typeface="Calibri"/>
              </a:rPr>
              <a:t>การใช้เงินเพื่อแก้หน้าอาจเกิดขึ้นได้เมื่อถึงกำหนด หรืออาจเกิดก่อนถึงกำหนด  ก็ได้ ดังที่บัญญัติไว้ในมาตรา ๙๕๔ วรรคแรก กล่าวคือ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+mj-cs"/>
              <a:buAutoNum type="thaiNumParenR"/>
            </a:pPr>
            <a:r>
              <a:rPr lang="th-TH" dirty="0">
                <a:ea typeface="Calibri"/>
              </a:rPr>
              <a:t>กรณีผู้ทรงยื่นตั๋วให้ผู้จ่าย หรือผู้รับรองในวันเวลาที่ตั๋วนั้นถึงกำหนด แต่ผู้จ่ายหรือผู้รับรองปฏิเสธที่จะใช้เงินตามตั๋ว ผู้ใช้เงินเพื่อแก้หน้าต้องสอดเข้าจ่ายเงินให้ผู้ทรงอย่างช้าที่สุดในวันรุ่งขึ้นนับแต่วันท้ายสุดแห่งกำหนดเวลาซึ่งจำกัดอนุญาตไว้ให้ทำคำคัดค้านการไม่ใช้เงิน ตามมาตรา ๙๕๔ วรรคสอง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+mj-cs"/>
              <a:buAutoNum type="thaiNumParenR"/>
            </a:pPr>
            <a:r>
              <a:rPr lang="th-TH" dirty="0">
                <a:ea typeface="Calibri"/>
              </a:rPr>
              <a:t>กรณีผู้ทรงมีสิทธิไล่เบี้ยก่อนกำหนด เพราะ การที่ก่อนหน้ามีการยื่นให้รับรองแล้วผู้จ่ายไม่รับรอง หรือผู้จ่ายล้มละลาย หรือผู้สั่งจ่ายตั๋วประเภทไม่ต้องรับรองได้ล้มละลาย 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th-TH" b="1" dirty="0">
                <a:ea typeface="Calibri"/>
              </a:rPr>
              <a:t>ข้อสังเกต</a:t>
            </a:r>
            <a:r>
              <a:rPr lang="th-TH" dirty="0">
                <a:ea typeface="Calibri"/>
              </a:rPr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dirty="0">
                <a:ea typeface="Calibri"/>
              </a:rPr>
              <a:t>มาตรา ๙๕๔ วรรคสอง บัญญัติว่า “การใช้เงินนั้น ท่านว่าอย่างช้าที่สุดต้องทำในวันรุ่งขึ้น แต่วันท้ายแห่งกำหนดเวลาซึ่งจำกัดอนุญาตไว้ให้ทำคำคัดค้านการไม่ใช้เงิน คือ ผู้สอดเข้าแก้หน้า ต้องใช้เงินใน ๔ วันนับแต่วันที่ถึงกำหนดและมีการปฏิเสธการจ่ายเงิน ไม่ได้กล่าวเอาไว้ชัดแจ้งว่า กรณีผู้ทรงใช้สิทธิฟ้องไล่เบี้ยก่อนกำหนดแล้ว ผู้ใช้เงินเพื่อแก้หน้าจะต้องใช้เงินภายในเวลาใด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จำนวนเงินที่ต้องรับผิด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๙๕๖ การใช้เงินเพื่อแก้หน้านั้น ใช้เพื่อคู่สัญญาฝ่ายใด ต้องใช้จงเต็มจำนวนอันคู่สัญญาฝ่ายนั้นจะต้องใช้ เว้นแต่ค่าชักส่วนลดดั่งบัญญัติไว้ในมาตรา ๙๖๘ (๔)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ผู้ทรงคนใดบอกปัดไม่ยอมรับเงินอันเขาใช้ให้ ท่านว่าผู้ทรงคนนั้นย่อมเสียสิทธิในอันจะไล่เบี้ยเอาแก่บุคคลทั้งหลายเหล่านั้นซึ่งพอที่จะได้หลุดพ้นจากความรับผิดเพราะการใช้เงินนั้น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h-TH" b="1" dirty="0">
                <a:ea typeface="Calibri"/>
              </a:rPr>
              <a:t> 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th-TH" b="1" dirty="0">
                <a:ea typeface="Calibri"/>
                <a:cs typeface="Cordia New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040560"/>
          </a:xfrm>
        </p:spPr>
        <p:txBody>
          <a:bodyPr>
            <a:normAutofit fontScale="92500" lnSpcReduction="20000"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</a:rPr>
              <a:t>ผู้</a:t>
            </a:r>
            <a:r>
              <a:rPr lang="th-TH" sz="3800" dirty="0">
                <a:ea typeface="Calibri"/>
              </a:rPr>
              <a:t>แก้หน้า ต้องรับผิดเท่ากับจำนวนเงินที่บุคคลซึ่งตนเข้าแก้หน้าต้องรับผิด เพื่อต้นเงิน ดอกเบี้ยที่กำหนดในตั๋ว ดอกเบี้ยระหว่างผิดนัด ค่าใช้จ่ายในการทำคำคัดค้าน ค่าใช้จ่ายในการส่งคำบอกกล่าว เว้นแต่ค่าชักส่วนลด อนึ่ง การใช้เงินเพื่อแก้หน้า ผู้ทรงจะได้รับชำระหนี้น้อยกว่าการที่ผู้ทรงฟ้องไล่เบี้ยตามปกติ เนื่องจากผู้ทรงจะไม่ได้รับชำระค่าหักส่วนลด ร้อยละ ๑/๖ ตามมาตรา ๙๖๘(๔) ทั้งนี้น่าจะเพราะ กฎหมายมองว่า ผู้สอดเข้าแก้หน้า เสนอตัวเข้ามารับผิดแทนผู้อื่น เดิมที่อาจไม่ใช่เป็นลูกหนี้แห่งตั๋ว ดังนั้นจึงไม่ควรต้องรับผิดในเงินค่าชักส่วนลดนี้</a:t>
            </a:r>
            <a:endParaRPr lang="en-US" sz="38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ผลของการใช้เงินเพื่อแก้หน้า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72608"/>
          </a:xfrm>
          <a:ln>
            <a:solidFill>
              <a:schemeClr val="tx2">
                <a:lumMod val="60000"/>
                <a:lumOff val="40000"/>
              </a:schemeClr>
            </a:solidFill>
            <a:prstDash val="dashDot"/>
          </a:ln>
        </p:spPr>
        <p:txBody>
          <a:bodyPr>
            <a:normAutofit fontScale="85000" lnSpcReduction="2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๙๕๘  บุคคลผู้ใช้เงินเพื่อแก้หน้าย่อมรับช่วงสิทธิทั้งปวงของผู้ทรงอันมีต่อคู่สัญญาฝ่ายซึ่งตนได้ใช้เงินแทนไป และต่อคู่สัญญาทั้งหลายผู้ต้องรับผิดต่อคู่สัญญาฝ่ายนั้น แต่หาอาจจะสลักหลังตั๋วแลกเงินนั้นอีกต่อไปได้ไม่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อนึ่ง บรรดาผู้ซึ่งสลักหลังภายหลังคู่สัญญาฝ่ายซึ่งเขาได้ใช้เงินแทนไปนั้นย่อมหลุดพ้นจากความรับผิด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u="sng" dirty="0">
                <a:ea typeface="Calibri"/>
              </a:rPr>
              <a:t>อธิบาย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เมื่อใช้เงินเพื่อแก้หน้าแล้ว 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cs"/>
              <a:buAutoNum type="thaiNumParenR"/>
            </a:pPr>
            <a:r>
              <a:rPr lang="th-TH" dirty="0">
                <a:ea typeface="Calibri"/>
              </a:rPr>
              <a:t>ผู้สอดเข้าใช้เงินย่อมเข้ารับช่วงสิทธิผู้ทรงที่มีต่อลูกหนี้เฉพาะในการไล่เบี้ยเอากับผู้ซึ่งถูกแก้หน้าและคู่สัญญาที่ต้องรับผิดต่อผู้ถูกแก้หน้า เช่น ผู้สลักหลังคนก่อนผู้ถูกแก้หน้า ผู้สั่งจ่าย เป็นต้น 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cs"/>
              <a:buAutoNum type="thaiNumParenR"/>
            </a:pPr>
            <a:r>
              <a:rPr lang="th-TH" dirty="0">
                <a:ea typeface="Calibri"/>
              </a:rPr>
              <a:t>คู่สัญญาที่สลักหลังต่อจาก ผู้ถูกแก้หน้าหลุดพ้นความรับผิด ตามมาตรา ๙๕๘ วรรคหนึ่งและวรรคสอง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br>
              <a:rPr lang="th-TH" b="1" dirty="0">
                <a:ea typeface="Calibri"/>
                <a:cs typeface="Cordia New"/>
              </a:rPr>
            </a:br>
            <a:r>
              <a:rPr lang="th-TH" sz="4900" b="1" dirty="0">
                <a:ea typeface="Calibri"/>
                <a:cs typeface="Cordia New"/>
              </a:rPr>
              <a:t>ประเภทของการสอดแก้หน้า</a:t>
            </a:r>
            <a:br>
              <a:rPr lang="en-US" sz="4900" b="1" dirty="0">
                <a:ea typeface="Calibri"/>
                <a:cs typeface="Cordia New"/>
              </a:rPr>
            </a:br>
            <a:endParaRPr lang="th-TH" sz="49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 algn="thaiDist">
              <a:lnSpc>
                <a:spcPct val="115000"/>
              </a:lnSpc>
              <a:buFont typeface="+mj-cs"/>
              <a:buAutoNum type="thaiNumParenR"/>
            </a:pPr>
            <a:r>
              <a:rPr lang="th-TH" sz="4800" dirty="0">
                <a:ea typeface="Calibri"/>
              </a:rPr>
              <a:t> รับรองเพื่อแก้หน้า (มาตรา ๙๕๑ </a:t>
            </a:r>
            <a:r>
              <a:rPr lang="th-TH" sz="2400" dirty="0">
                <a:ea typeface="Calibri"/>
              </a:rPr>
              <a:t>–</a:t>
            </a:r>
            <a:r>
              <a:rPr lang="th-TH" sz="4800" dirty="0">
                <a:ea typeface="Calibri"/>
              </a:rPr>
              <a:t> ๙๕๓)</a:t>
            </a:r>
            <a:r>
              <a:rPr lang="en-US" sz="4800" dirty="0">
                <a:effectLst/>
                <a:latin typeface="Cordia New"/>
                <a:ea typeface="Calibri"/>
              </a:rPr>
              <a:t>  </a:t>
            </a:r>
          </a:p>
          <a:p>
            <a:pPr lvl="0" algn="thaiDist">
              <a:lnSpc>
                <a:spcPct val="115000"/>
              </a:lnSpc>
              <a:buFont typeface="+mj-cs"/>
              <a:buAutoNum type="thaiNumParenR"/>
            </a:pPr>
            <a:r>
              <a:rPr lang="th-TH" sz="4800" dirty="0">
                <a:latin typeface="Cordia New"/>
                <a:ea typeface="Calibri"/>
              </a:rPr>
              <a:t>ใช้เงินเพื่อแก้หน้า (มาตรา ๙๕๔ – ๙๕๘)</a:t>
            </a:r>
            <a:endParaRPr lang="en-US" sz="4800" dirty="0">
              <a:ea typeface="Calibri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4850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การแข่งขันเพื่อแก้หน้า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b="1" dirty="0">
                <a:ea typeface="Calibri"/>
              </a:rPr>
              <a:t>มาตรา ๙๕๘ วรรคสาม</a:t>
            </a:r>
            <a:r>
              <a:rPr lang="th-TH" dirty="0">
                <a:ea typeface="Calibri"/>
              </a:rPr>
              <a:t> ในกรณีแข่งกันเข้าใช้เงินเพื่อแก้หน้า ท่านว่าการใช้เงินรายใดจะให้ผลปลดหนี้มากรายที่สุด พึงนิยมเอารายนั้นเป็นดียิ่ง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u="sng" dirty="0">
                <a:ea typeface="Calibri"/>
              </a:rPr>
              <a:t>อธิบาย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dirty="0">
                <a:ea typeface="Calibri"/>
              </a:rPr>
              <a:t>	กรณีมีผู้สอดเข้าแก้หน้าเพื่อใช้เงินหลายคน กฎหมายให้พิจารณาว่า การแก้หน้ารายใดมีผลเป็นการทำให้คู่สัญญาหลายอื่นๆหลุดพ้นมากที่สุด ก็ให้ผู้นั้นแก้หน้า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3633267"/>
          </a:xfrm>
        </p:spPr>
        <p:txBody>
          <a:bodyPr/>
          <a:lstStyle/>
          <a:p>
            <a:pPr algn="thaiDist"/>
            <a:r>
              <a:rPr lang="th-TH" dirty="0"/>
              <a:t>จากตัวอย่าง ทั้งขาวและแดงเสนอใช้เงินเพื่อแก้หน้า โดยขาวแก้หน้า </a:t>
            </a:r>
            <a:r>
              <a:rPr lang="en-US" dirty="0"/>
              <a:t>1</a:t>
            </a:r>
            <a:r>
              <a:rPr lang="th-TH" dirty="0"/>
              <a:t> ส่วนแดงขอแก้หน้า</a:t>
            </a:r>
            <a:r>
              <a:rPr lang="en-US" dirty="0"/>
              <a:t> 2 </a:t>
            </a:r>
            <a:r>
              <a:rPr lang="th-TH" dirty="0"/>
              <a:t>ดังนี้ผู้ทรงต้องรับเอาการแก้หน้าของขาว เพราะทำให้มีคนหลุดพ้นมากกว่า กล่าวคือ ทำให้ </a:t>
            </a:r>
            <a:r>
              <a:rPr lang="en-US" dirty="0"/>
              <a:t>2 3 4</a:t>
            </a:r>
            <a:r>
              <a:rPr lang="th-TH" dirty="0"/>
              <a:t> หลุดพ้น แต่การเข้าแก้หน้าของแดงมีเพียง </a:t>
            </a:r>
            <a:r>
              <a:rPr lang="en-US" dirty="0"/>
              <a:t>3 4</a:t>
            </a:r>
            <a:r>
              <a:rPr lang="th-TH" dirty="0"/>
              <a:t> หลุดพ้นเท่านั้น กรณีผู้ทรงรู้อยู่ยังยอมรับเอาการแก้หน้าของแดงแทนที่จะรับเอาของขาว มาตรา ๙๕๘ วรรคสี่ บัญญัติให้ </a:t>
            </a:r>
            <a:r>
              <a:rPr lang="en-US" dirty="0"/>
              <a:t>2 </a:t>
            </a:r>
            <a:r>
              <a:rPr lang="th-TH" dirty="0"/>
              <a:t>หลุดพ้นไปด้วย เพราะ </a:t>
            </a:r>
            <a:r>
              <a:rPr lang="en-US" dirty="0"/>
              <a:t>2 </a:t>
            </a:r>
            <a:r>
              <a:rPr lang="th-TH" dirty="0"/>
              <a:t>เป็นบุคคลที่พอจะหลุดพ้นความรับผิด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   </a:t>
            </a:r>
            <a:r>
              <a:rPr lang="th-TH" dirty="0"/>
              <a:t>จ</a:t>
            </a:r>
            <a:br>
              <a:rPr lang="en-US" dirty="0"/>
            </a:br>
            <a:r>
              <a:rPr lang="th-TH" dirty="0"/>
              <a:t>      ส 		๑              ๒               ๓</a:t>
            </a:r>
            <a:r>
              <a:rPr lang="en-US" dirty="0"/>
              <a:t>          </a:t>
            </a:r>
            <a:r>
              <a:rPr lang="th-TH" dirty="0"/>
              <a:t>๔               ๕</a:t>
            </a:r>
            <a:br>
              <a:rPr lang="en-US" dirty="0"/>
            </a:br>
            <a:r>
              <a:rPr lang="th-TH" dirty="0"/>
              <a:t>                      ขาว         แดง</a:t>
            </a: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1403648" y="83671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1907704" y="83671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2627784" y="11967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4211960" y="119675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5652120" y="119675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7020272" y="11967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การไล่เบี้ย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มาตรา ๙๕๙  ผู้ทรงตั๋วแลกเงินจะใช้สิทธิไล่เบี้ยเอาแก่บรรดาผู้สลักหลัง ผู้สั่งจ่ายและบุคคลอื่น ๆ ซึ่งต้องรับผิดตามตั๋วเงินนั้นก็ได้ คือ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      ก) ไล่เบี้ยได้เมื่อตั๋วเงินถึงกำหนดในกรณีไม่ใช้เงิน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      ข) ไล่เบี้ยได้แม้ทั้งตั๋วเงินยังไม่ถึงกำหนดในกรณีดั่งจะกล่าวต่อไปนี้ คือ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(๑) ถ้าเขาบอกปัดไม่รับรองตั๋วเงิน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(๒) ถ้าผู้จ่ายหากจะได้รับรองหรือไม่ก็ตาม ตกเป็นคนล้มละลาย หรือได้งดเว้นการใช้หนี้ แม้การงดเว้นใช้หนี้นั้นจะมิได้มีคำพิพากษาเป็นหลักฐานก็ตาม หรือถ้าผู้จ่ายถูกยึดทรัพย์และการยึดทรัพย์นั้นไร้ผล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(๓) ถ้าผู้สั่งจ่ายตั๋วเงินชนิดไม่จำเป็นต้องให้ผู้ใดรับรองนั้นตกเป็นคนล้มละลาย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thaiDist">
              <a:lnSpc>
                <a:spcPct val="115000"/>
              </a:lnSpc>
              <a:spcAft>
                <a:spcPts val="600"/>
              </a:spcAft>
            </a:pPr>
            <a:r>
              <a:rPr lang="th-TH" dirty="0">
                <a:ea typeface="Calibri"/>
              </a:rPr>
              <a:t>จากมาตรา ๙๕๙ นั้น การไล่เบี้ย มิใช่การบังคับใช้เงินตามปกติของผู้ทรง แต่ต้องเป็นเรื่องที่ลูกหนี้ลำดับแรกแห่งตั๋ว คือ ผู้จ่ายได้ปฏิเสธที่จะใช้เงิน หรือปฏิเสธที่จะรับรอง หรือผู้จ่ายหรือผู้สั่งจ่ายตกเป็นบุคคลล้มละลาย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600"/>
              </a:spcAft>
            </a:pPr>
            <a:r>
              <a:rPr lang="th-TH" dirty="0">
                <a:ea typeface="Calibri"/>
              </a:rPr>
              <a:t>การฟ้องไล่เบี้ยจึงมิใช่การฟ้องให้ผู้จ่ายใช้เงิน หากแต่เป็นเรื่องฟ้องให้คู่สัญญาคนอื่นผู้ต้องรับผิดตามตั๋ว ได้แก่ ผู้สลักหลัง ผู้สั่งจ่าย และบุคคลผู้ลงลายมือชื่อในตั๋ว รับผิดใช้เงินแก่ผู้ทรงเมื่อเกิดกรณีดังที่ มาตรา มาตรา ๙๕๙ บัญญัติไว้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prstClr val="black"/>
                </a:solidFill>
                <a:ea typeface="Calibri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>
                <a:ea typeface="Calibri"/>
              </a:rPr>
              <a:t>ผู้ทรงมีสิทธิฟ้องไล่เบี้ยเอากับคู่สัญญาผู้ต้องรับผิดเรียงตัว หรือรวมกันก็ได้ ตามมาตรา ๙๖๗ วรรคสอง โดยมิต้องพิจารณาลำดับก่อนหลังของการเข้าเป็นคู่สัญญาแต่อย่างใด และหากผู้ทรงใช้สิทธิไล่เบี้ยเอากับผู้เป็นคู่สัญญาคนหนึ่งแล้วยังได้เงินไม่ครบจำนวน ผู้ทรงจะฟ้องคู่สัญญาคนอื่นที่ต้องรับผิดตามตั๋วนั้นอีกก็ได้ ไม่ว่าผู้นั้นจะเป็นคู่สัญญาที่สลักหลังคนก่อนหรือหลังจากคนที่ถูกฟ้องไล่เบี้ยไปก่อนหน้าก็ตาม ตามที่บัญญัติไว้ในมาตรา ๙๖๗ วรรคสี่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2691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B0F0"/>
            </a:solidFill>
            <a:prstDash val="sysDash"/>
          </a:ln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80340" algn="l"/>
              </a:tabLst>
            </a:pPr>
            <a:r>
              <a:rPr lang="th-TH" b="1" dirty="0">
                <a:ea typeface="Calibri"/>
                <a:cs typeface="Cordia New"/>
              </a:rPr>
              <a:t>ประเภทของการใช้สิทธิไล่เบี้ย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4400" b="1" dirty="0"/>
              <a:t>๑. การไล่เบี้ยเมื่อตั๋วถึงกำหนดแล้วไม่มีการใช้เงิน</a:t>
            </a:r>
            <a:endParaRPr lang="en-US" sz="4400" dirty="0"/>
          </a:p>
          <a:p>
            <a:pPr marL="0" indent="0" algn="thaiDist">
              <a:buNone/>
            </a:pPr>
            <a:r>
              <a:rPr lang="th-TH" sz="4400" b="1" dirty="0"/>
              <a:t>๒. การไล่เบี้ย ก่อนตั๋วถึงกำหนด</a:t>
            </a:r>
            <a:endParaRPr lang="en-US" sz="4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6654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th-TH" b="1" dirty="0">
                <a:ea typeface="Calibri"/>
              </a:rPr>
              <a:t>การไล่เบี้ยเมื่อตั๋วถึงกำหนดแล้วไม่มีการใช้เงิน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dirty="0">
                <a:ea typeface="Calibri"/>
              </a:rPr>
              <a:t>การไล่เบี้ยในกรณีเช่นนี้จะเกิดขึ้นได้เมื่อตั๋วถึงกำหนดแล้วผู้ทรงได้ยื่นตั๋วให้แก่ผู้จ่าย หรือผู้รับรองใช้เงิน  แต่ผู้จ่าย หรือผู้รับรองปฏิเสธที่จะใช้เงิน ผู้ทรงย่อมมีสิทธิไล่เบี้ยในเมื่อได้ทำคำคัดค้านแล้ว(ในกรณีต้องทำ) 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เหตุที่กฎหมายกำหนดให้ผู้ทรงต้องยื่นตั๋วและเมื่อถูกปฏิเสธจึงก่อสิทธิไล่เบี้ยนั้น มีที่มาจาก มาตรา ๙๑๔ประกอบมาตรา ๙๔๑ ซึ่งบัญญัติให้ผู้ทรงต้องยื่นตั๋วเมื่อถึงกำหนดและคู่สัญญาที่ลงลายมือในตั๋วเป็นอันสัญญาว่า เมื่อตั๋วถึงกำหนดแล้วจะมีผู้ใช้เงินตามตั๋วนั้นแก่ผู้ทรง ดังนี้เมื่อผู้ทรงได้ยื่นตั๋วแก่ผู้จ่าย หรือผู้รับรองแล้วถูกปฏิเสธ ผู้ทรงจึงชอบที่จะฟ้องบุคคลเหล่านั้นที่ลงลายมือชื่อให้รับผิดได้</a:t>
            </a:r>
            <a:endParaRPr lang="en-US" dirty="0">
              <a:ea typeface="Calibri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1370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ea typeface="Calibri"/>
                <a:cs typeface="Cordia New"/>
              </a:rPr>
              <a:t>๒ การไล่เบี้ย ก่อนตั๋วถึงกำหนด</a:t>
            </a:r>
            <a:endParaRPr lang="en-US" sz="3200" dirty="0">
              <a:ea typeface="Calibri"/>
              <a:cs typeface="Cordia New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80728"/>
            <a:ext cx="8435280" cy="5544616"/>
          </a:xfrm>
        </p:spPr>
        <p:txBody>
          <a:bodyPr>
            <a:normAutofit/>
          </a:bodyPr>
          <a:lstStyle/>
          <a:p>
            <a:r>
              <a:rPr lang="th-TH" sz="2800" dirty="0"/>
              <a:t>โดยปกติการไล่เบี้ยจะเกิดมีขึ้นเมื่อตั๋วถึงกำหนด เว้นแต่เข้ากรณีตามที่บัญญัติไว้ในมาตรา ๙๕๙(ข)(๑)(๒) </a:t>
            </a:r>
            <a:endParaRPr lang="en-US" sz="2800" dirty="0"/>
          </a:p>
          <a:p>
            <a:r>
              <a:rPr lang="th-TH" sz="2800" b="1" dirty="0"/>
              <a:t>๑.๒.๑ กรณีผู้จ่ายไม่รับรองตั๋วเงิน</a:t>
            </a:r>
            <a:r>
              <a:rPr lang="th-TH" sz="2800" dirty="0"/>
              <a:t> เมื่อมีการยื่นตั๋วเงินประเภทที่สามารถยื่นให้รับรองได้แก่ผู้จ่าย แล้วผู้จ่ายปฏิเสธที่จะรับรอง ผู้ทรงย่อมเกิดสิทธิไล่เบี้ยทันทีโดยไม่ต้องรอให้ตั๋วถึงกำหนด แต่ต้องทำคำคัดค้าน ในกรณีที่ต้องทำก่อน</a:t>
            </a:r>
            <a:endParaRPr lang="en-US" sz="2800" dirty="0"/>
          </a:p>
          <a:p>
            <a:r>
              <a:rPr lang="th-TH" sz="2800" b="1" dirty="0"/>
              <a:t>๑.๒.๒ กรณีที่ผู้จ่ายจะได้รับรองหรือไม่ก็ตาม ตกเป็นบุคคลล้มละลาย</a:t>
            </a:r>
            <a:r>
              <a:rPr lang="th-TH" sz="2800" dirty="0"/>
              <a:t> </a:t>
            </a:r>
            <a:r>
              <a:rPr lang="th-TH" sz="2800" b="1" dirty="0"/>
              <a:t>หรือได้งดเว้นการใช้หนี้ แม้ว่าการไม่ใช้หนี้นั้น จะมีคำพิพากษาหรือไม่ก็ตาม หรือเป็นกรณีผู้จ่ายถูกยึดทรัพย์และการยึดทรัพย์นั้นไร้ผล</a:t>
            </a:r>
            <a:endParaRPr lang="en-US" sz="2800" dirty="0"/>
          </a:p>
          <a:p>
            <a:r>
              <a:rPr lang="th-TH" sz="2800" dirty="0"/>
              <a:t>คำว่า “ล้มละลาย” ในที่นี้ นับตั้งแต่เวลาที่ศาลมีคำสั่งพิทักษ์ทรัพย์ชั่วคราว หรือเด็ดขาดเป็นต้นไป หาจำต้องรอให้ศาลมีคำพิพากษาให้เป็นคนล้มละลายก่อนไม่</a:t>
            </a:r>
          </a:p>
          <a:p>
            <a:r>
              <a:rPr lang="th-TH" sz="2800" dirty="0">
                <a:ea typeface="Calibri"/>
              </a:rPr>
              <a:t>คำว่า “งดเว้นการใช้หนี้” หมายถึง การไม่ชำระหนี้ เพราะไม่สามารถชำระได้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00963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คำว่า “ถูกยึดทรัพย์และการยึดทรัพย์ไร้ผล” หมายถึง กรณีผู้จ่ายถูกฟ้อง จนกระทั่งมีการยึดทรัพย์ของผู้จ่าย แต่กลับปรากฏว่า ผู้จ่ายมีแต่ทรัพย์ที่ไม่อาจยึดได้ หรือมีแต่ไม่เพียงพอชำระหนี้ในคดีที่มีการฟ้องและนำยึดนั้น</a:t>
            </a:r>
            <a:endParaRPr lang="en-US" sz="2000" dirty="0">
              <a:ea typeface="Calibri"/>
              <a:cs typeface="Cordia New"/>
            </a:endParaRPr>
          </a:p>
          <a:p>
            <a:pPr indent="450215" algn="thaiDist">
              <a:lnSpc>
                <a:spcPct val="115000"/>
              </a:lnSpc>
              <a:spcAft>
                <a:spcPts val="600"/>
              </a:spcAft>
            </a:pPr>
            <a:r>
              <a:rPr lang="th-TH" b="1" i="1" u="sng" dirty="0">
                <a:ea typeface="Calibri"/>
              </a:rPr>
              <a:t>ข้อสังเกต</a:t>
            </a:r>
            <a:r>
              <a:rPr lang="th-TH" dirty="0">
                <a:ea typeface="Calibri"/>
              </a:rPr>
              <a:t> ทั้ง ๓ กรณีนี้ แม้จะทำให้ผู้ทรงเกิดสิทธิฟ้องไล่เบี้ยก่อนกำหนด แต่ผู้ทรงยังคงต้องทำคำคัดค้านการไม่ใช้เงินอยู่ดี ซึ่งแตกต่างกับกรณีผู้สั่งจ่ายล้มละลาย ที่มี มาตรา ๙๖๐ วรรคท้าย บัญญัติยกเว้นให้ไม่ต้องทำคำคัดค้าน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ea typeface="Calibri"/>
                <a:cs typeface="Cordia New"/>
              </a:rPr>
              <a:t>๒ การไล่เบี้ย ก่อนตั๋วถึงกำหนด</a:t>
            </a:r>
            <a:endParaRPr lang="en-US" sz="32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29403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200"/>
              </a:spcAft>
            </a:pPr>
            <a:r>
              <a:rPr lang="th-TH" b="1" dirty="0">
                <a:ea typeface="Calibri"/>
                <a:cs typeface="Cordia New"/>
              </a:rPr>
              <a:t>สิทธิของผู้ใช้เงินตามตั๋วและเข้าถือเอาตั๋วเงิน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๙๗๐ คู่สัญญาทุกฝ่ายซึ่งต้องรับผิดและถูกไล่เบี้ยหรืออยู่ในฐานะจะถูกไล่เบี้ยได้นั้น อาจจะใช้เงินแล้วเรียกให้เขาสละตั๋วเงินให้แก่ตนได้รวมทั้งคำคัดค้านและบัญชีรับเงินด้วย 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600"/>
              </a:spcAft>
              <a:buNone/>
            </a:pPr>
            <a:r>
              <a:rPr lang="th-TH" dirty="0">
                <a:ea typeface="Calibri"/>
              </a:rPr>
              <a:t>	ผู้สลักหลังทุกคนซึ่งเข้าถือเอาและใช้เงินตามตั๋วแลกเงินแล้ว จะขีดฆ่าคำสลักหลังของตนเองและของเหล่าผู้สลักหลังภายหลังตนนั้นเสียก็ได้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218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br>
              <a:rPr lang="th-TH" b="1" dirty="0">
                <a:ea typeface="Calibri"/>
                <a:cs typeface="Cordia New"/>
              </a:rPr>
            </a:br>
            <a:r>
              <a:rPr lang="th-TH" b="1" dirty="0">
                <a:ea typeface="Calibri"/>
                <a:cs typeface="Cordia New"/>
              </a:rPr>
              <a:t>บุคคลที่เกี่ยวข้องในการแก้หน้า</a:t>
            </a:r>
            <a:br>
              <a:rPr lang="en-US" sz="3200" dirty="0">
                <a:ea typeface="Calibri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lvl="0" algn="thaiDist">
              <a:lnSpc>
                <a:spcPct val="115000"/>
              </a:lnSpc>
              <a:buFont typeface="+mj-lt"/>
              <a:buAutoNum type="romanUcPeriod"/>
              <a:tabLst>
                <a:tab pos="270510" algn="l"/>
              </a:tabLst>
            </a:pPr>
            <a:r>
              <a:rPr lang="th-TH" b="1" dirty="0">
                <a:ea typeface="Calibri"/>
              </a:rPr>
              <a:t>บุคคลผู้ถูกสอดเข้าแก้หน้า</a:t>
            </a:r>
            <a:r>
              <a:rPr lang="th-TH" dirty="0">
                <a:ea typeface="Calibri"/>
              </a:rPr>
              <a:t> หมายถึง </a:t>
            </a:r>
            <a:r>
              <a:rPr lang="th-TH" u="sng" dirty="0">
                <a:ea typeface="Calibri"/>
              </a:rPr>
              <a:t>บุคคลที่ลงลายมือในตั๋วเงิน</a:t>
            </a:r>
            <a:r>
              <a:rPr lang="th-TH" dirty="0">
                <a:ea typeface="Calibri"/>
              </a:rPr>
              <a:t>และ</a:t>
            </a:r>
            <a:r>
              <a:rPr lang="th-TH" u="sng" dirty="0">
                <a:ea typeface="Calibri"/>
              </a:rPr>
              <a:t>ต้องรับผิด</a:t>
            </a:r>
            <a:r>
              <a:rPr lang="th-TH" dirty="0">
                <a:ea typeface="Calibri"/>
              </a:rPr>
              <a:t> ดังนั้นจะมีการสอดเข้าแก้หน้าผู้จ่ายมิได้ เว้นแต่ผู้จ่ายจะได้กลายเป็นผู้รับรองแล้ว</a:t>
            </a:r>
            <a:endParaRPr lang="th-TH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lt"/>
              <a:buAutoNum type="romanUcPeriod"/>
              <a:tabLst>
                <a:tab pos="270510" algn="l"/>
              </a:tabLst>
            </a:pPr>
            <a:r>
              <a:rPr lang="th-TH" b="1" dirty="0">
                <a:ea typeface="Calibri"/>
              </a:rPr>
              <a:t>ผู้สอดเข้าแก้หน้า </a:t>
            </a:r>
            <a:r>
              <a:rPr lang="th-TH" dirty="0">
                <a:ea typeface="Calibri"/>
              </a:rPr>
              <a:t>มาตรา ๙๕๐ วรรคสาม บัญญัติไว้ว่า “ผู้สอดเข้าแก้หน้านั้นจะเป็นบุคคลภายนอกก็ได้ แม้จะเป็นผู้จ่าย หรือบุคคลซึ่งต้องรับผิดโดยตั๋วเงินนั้นอยู่แล้วก็ได้ ห้ามแต่ ผู้รับรอง เท่านั่น</a:t>
            </a:r>
          </a:p>
          <a:p>
            <a:pPr lvl="0" algn="thaiDist">
              <a:lnSpc>
                <a:spcPct val="115000"/>
              </a:lnSpc>
              <a:buFont typeface="+mj-lt"/>
              <a:buAutoNum type="romanUcPeriod"/>
            </a:pPr>
            <a:r>
              <a:rPr lang="th-TH" b="1" dirty="0">
                <a:ea typeface="Calibri"/>
              </a:rPr>
              <a:t>ผู้สมอ้างยามประสงค์ </a:t>
            </a:r>
            <a:r>
              <a:rPr lang="th-TH" dirty="0">
                <a:ea typeface="Calibri"/>
              </a:rPr>
              <a:t>หมายถึง บุคคลที่ผู้สั่งจ่าย หรือผู้สลักหลังระบุชื่อไว้ว่าจะเข้าแก้หน้ามารับรอง หรือมาใช้เงินให้ หากตั๋วขาดความน่าเชื่อถือ จึงอาจแบ่งออกเป็น ผู้จะรับรองยามประสงค์ และ ผู้จะใช้เงินยามประสงค์</a:t>
            </a: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21418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 fontScale="85000" lnSpcReduction="200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๙๖๙ คู่สัญญาฝ่ายซึ่งเข้าถือเอาและใช้เงินตามตั๋วแลกเงินอาจจะเรียกเอาเงินใช้จากคู่สัญญาทั้งหลายซึ่งต้องรับผิดต่อตนได้ คือ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(๑) เงินเต็มจำนวนซึ่งตนได้ใช้ไป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(๒) ดอกเบี้ยในจำนวนเงินนั้น คิดอัตราร้อยละห้าต่อปีนับแต่วันที่ได้ใช้เงินไป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(๓) ค่าใช้จ่ายต่าง ๆ อันตนต้องออกไป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(๔) ค่าชักส่วนลดจากต้นเงินจำนวนในตั๋วแลกเงินตามที่กำหนดไว้ในมาตรา ๙๖๘ อนุมาตรา (๔)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dirty="0">
                <a:highlight>
                  <a:srgbClr val="FFFF00"/>
                </a:highlight>
                <a:ea typeface="Calibri"/>
              </a:rPr>
              <a:t>มาตรา ๙๗๑ ผู้สั่งจ่ายก็ดี ผู้รับรองก็ดี ผู้สลักหลังคนก่อนก็ดี ซึ่งเขาสลักหลังหรือโอนตั๋วแลกเงินให้อีกทอดหนึ่งนั้น หามีสิทธิจะไล่เบี้ยเอาแก่คู่สัญญาฝ่ายซึ่งตนย่อมต้องรับผิดต่อเขาอยู่ก่อนแล้วตามตั๋วเงินนั้นได้ไม่</a:t>
            </a:r>
            <a:endParaRPr lang="en-US" sz="2000" dirty="0">
              <a:highlight>
                <a:srgbClr val="FFFF00"/>
              </a:highlight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200"/>
              </a:spcAft>
            </a:pPr>
            <a:r>
              <a:rPr lang="th-TH" b="1" dirty="0">
                <a:ea typeface="Calibri"/>
                <a:cs typeface="Cordia New"/>
              </a:rPr>
              <a:t>สิทธิของผู้ใช้เงินตามตั๋วและเข้าถือเอาตั๋วเงิน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6645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h-TH" u="sng" dirty="0">
                <a:ea typeface="Calibri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92500"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คู่สัญญาผู้ซึ่งได้ใช้เงินตามตั๋วเงินให้แก่ผู้ทรง เพราะผู้ทรงใช้สิทธิฟ้องไล่เบี้ยก็ดี หรือเพราะคู่สัญญาผู้ต้องรับผิดได้เสนอใช้เงินแก่ผู้ทรงเองแล้วเวนคืนตั๋วเงินมายังตนก็ดี แม้เขาเหล่านั้นจะมิใช่ผู้ทรง แต่ย่อมมีสิทธิเช่นเดียวกับผู้ทรง ดังนี้</a:t>
            </a:r>
          </a:p>
          <a:p>
            <a:pPr lvl="0" algn="thaiDist">
              <a:lnSpc>
                <a:spcPct val="115000"/>
              </a:lnSpc>
              <a:buFont typeface="+mj-cs"/>
              <a:buAutoNum type="thaiNumParenR"/>
            </a:pPr>
            <a:r>
              <a:rPr lang="th-TH" dirty="0">
                <a:ea typeface="Calibri"/>
              </a:rPr>
              <a:t>สิทธิขีดฆ่าคำสลักหลังของตนและผู้ที่สลักหลังต่อจากตน ตามมาตรา ๙๗๐ วรรคสอง 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๒) สิทธิเช่นเดียวกันนี้ ย่อมมีแก่บุคคลทุกคนซึ่งได้ลงลายมือชื่อในตั๋วเงินและเข้าถือเอาตั๋วเงินนั้น ในการที่จะใช้บังคับเอาแก่ผู้ที่มีความผูกพันอยู่แล้วก่อนตน ตามมาตรา ๙๖๗ วรรคสาม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8866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46357"/>
            <a:ext cx="7571184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สิทธิของผู้สลักหลังเมื่อสิ้นระยะเวลาคัดค้าน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มาตรา 924 ถ้าตั๋วแลกเงินสลักหลังต่อเมื่อสิ้นเวลาเพื่อคัดค้านการไม่รับรองหรือการไม่ใช้เงินนั้นแล้วไซร้ ท่านว่าผู้รับสลักหลังย่อมได้ไปซึ่งสิทธิแห่งการ</a:t>
            </a:r>
            <a:r>
              <a:rPr lang="th-TH" dirty="0">
                <a:highlight>
                  <a:srgbClr val="FFFF00"/>
                </a:highlight>
              </a:rPr>
              <a:t>รับรองตามแต่มีต่อผู้จ่าย </a:t>
            </a:r>
            <a:r>
              <a:rPr lang="th-TH" dirty="0"/>
              <a:t>กับสิทธิไล่เบี้ยเอาแก่บรรดา</a:t>
            </a:r>
            <a:r>
              <a:rPr lang="th-TH" dirty="0">
                <a:highlight>
                  <a:srgbClr val="FFFF00"/>
                </a:highlight>
              </a:rPr>
              <a:t>ผู้ซึ่งสลักหลังตั๋วเงินนั้น ภายหลัง</a:t>
            </a:r>
            <a:r>
              <a:rPr lang="th-TH" dirty="0"/>
              <a:t>ที่สิ้นเวลาเช่นนั้น</a:t>
            </a:r>
          </a:p>
          <a:p>
            <a:pPr marL="0" indent="0" algn="thaiDist">
              <a:buNone/>
            </a:pPr>
            <a:r>
              <a:rPr lang="th-TH" dirty="0"/>
              <a:t>                   แต่ถ้าตั๋วเงินนั้น</a:t>
            </a:r>
            <a:r>
              <a:rPr lang="th-TH" dirty="0">
                <a:highlight>
                  <a:srgbClr val="00FF00"/>
                </a:highlight>
              </a:rPr>
              <a:t>ได้มีคัดค้าน</a:t>
            </a:r>
            <a:r>
              <a:rPr lang="th-TH" dirty="0"/>
              <a:t>การไม่รับรองหรือการไม่ใช้เงินมาแต่ก่อนสลักหลังแล้วไซร้ ท่านว่าผู้รับสลักหลังย่อมได้ไปแต่เพียงสิทธิของผู้ซึ่งสลักหลังให้แก่ตนอันมีต่อ</a:t>
            </a:r>
            <a:r>
              <a:rPr lang="th-TH" dirty="0">
                <a:highlight>
                  <a:srgbClr val="00FF00"/>
                </a:highlight>
              </a:rPr>
              <a:t>ผู้รับรอง</a:t>
            </a:r>
            <a:r>
              <a:rPr lang="th-TH" dirty="0"/>
              <a:t>ต่อ</a:t>
            </a:r>
            <a:r>
              <a:rPr lang="th-TH" dirty="0">
                <a:highlight>
                  <a:srgbClr val="00FF00"/>
                </a:highlight>
              </a:rPr>
              <a:t>ผู้สั่งจ่าย และต่อบรรดาผู้ที่สลักหลังตั๋วเงินนั้นมาก่อนย้อนขึ้นไปจนถึงเวลาคัดค้าน</a:t>
            </a:r>
            <a:r>
              <a:rPr lang="th-TH" dirty="0"/>
              <a:t>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347055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0E910F3A-75F0-45D2-8DEB-922757FDD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73" t="35634" r="15993" b="32546"/>
          <a:stretch/>
        </p:blipFill>
        <p:spPr>
          <a:xfrm>
            <a:off x="1043608" y="376382"/>
            <a:ext cx="6624736" cy="1684465"/>
          </a:xfrm>
          <a:prstGeom prst="rect">
            <a:avLst/>
          </a:prstGeom>
        </p:spPr>
      </p:pic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D444EF2-2BC0-4C0E-8215-C662514A1483}"/>
              </a:ext>
            </a:extLst>
          </p:cNvPr>
          <p:cNvSpPr txBox="1"/>
          <p:nvPr/>
        </p:nvSpPr>
        <p:spPr>
          <a:xfrm>
            <a:off x="1043608" y="2191041"/>
            <a:ext cx="7056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กรณี </a:t>
            </a:r>
            <a:r>
              <a:rPr lang="en-US" dirty="0"/>
              <a:t>2 </a:t>
            </a:r>
            <a:r>
              <a:rPr lang="th-TH" dirty="0"/>
              <a:t>นำตั๋วไปยื่นแก่ จ เพื่อให้ใช้เงิน แต่ จ </a:t>
            </a:r>
            <a:r>
              <a:rPr lang="th-TH" dirty="0" err="1"/>
              <a:t>ปฎิ</a:t>
            </a:r>
            <a:r>
              <a:rPr lang="th-TH" dirty="0"/>
              <a:t>เสธ</a:t>
            </a:r>
          </a:p>
          <a:p>
            <a:r>
              <a:rPr lang="th-TH" dirty="0"/>
              <a:t>	ถ้า </a:t>
            </a:r>
            <a:r>
              <a:rPr lang="en-US" dirty="0"/>
              <a:t>2</a:t>
            </a:r>
            <a:r>
              <a:rPr lang="th-TH" dirty="0"/>
              <a:t> ทำคำคัดค้านแล้วสลักหลังต่อไป ผลคือ </a:t>
            </a:r>
            <a:r>
              <a:rPr lang="en-US" dirty="0"/>
              <a:t>5 </a:t>
            </a:r>
            <a:r>
              <a:rPr lang="th-TH" dirty="0"/>
              <a:t>ฟ้องไล่เบี้ยได้เฉพาะ ส ร และ </a:t>
            </a:r>
            <a:r>
              <a:rPr lang="en-US" dirty="0"/>
              <a:t>1 </a:t>
            </a:r>
            <a:r>
              <a:rPr lang="th-TH" dirty="0"/>
              <a:t>ผู้สลักหลังก่อนเวลาคัดค้าน  ส่วน จ หากเคยรับรองไว้ ก็ต้องรับผิดต่อ </a:t>
            </a:r>
            <a:r>
              <a:rPr lang="en-US" dirty="0"/>
              <a:t>5 </a:t>
            </a:r>
            <a:r>
              <a:rPr lang="th-TH" dirty="0"/>
              <a:t>ด้วย</a:t>
            </a:r>
          </a:p>
          <a:p>
            <a:r>
              <a:rPr lang="th-TH" dirty="0"/>
              <a:t>	ถ้า </a:t>
            </a:r>
            <a:r>
              <a:rPr lang="en-US" dirty="0"/>
              <a:t>2 </a:t>
            </a:r>
            <a:r>
              <a:rPr lang="th-TH" dirty="0"/>
              <a:t>ไม่ได้ทำคำคัดค้าน แต่สลักหลังต่อไป ผลคือ </a:t>
            </a:r>
            <a:r>
              <a:rPr lang="en-US" dirty="0"/>
              <a:t>5 </a:t>
            </a:r>
            <a:r>
              <a:rPr lang="th-TH" dirty="0"/>
              <a:t>ฟ้องไล่เบี้ยได้เฉพาะ </a:t>
            </a:r>
            <a:r>
              <a:rPr lang="en-US" dirty="0"/>
              <a:t>2,3 </a:t>
            </a:r>
            <a:r>
              <a:rPr lang="th-TH" dirty="0"/>
              <a:t>และ </a:t>
            </a:r>
            <a:r>
              <a:rPr lang="en-US" dirty="0"/>
              <a:t>4 </a:t>
            </a:r>
            <a:r>
              <a:rPr lang="th-TH" dirty="0"/>
              <a:t>ผู้สลักหลังภายหลังสิ้นเวลาคัดค้าน </a:t>
            </a:r>
            <a:r>
              <a:rPr lang="th-TH" dirty="0">
                <a:solidFill>
                  <a:prstClr val="black"/>
                </a:solidFill>
              </a:rPr>
              <a:t>ส่วน จ หากเคยรับรองไว้ ก็ต้องรับผิดต่อ </a:t>
            </a:r>
            <a:r>
              <a:rPr lang="en-US" dirty="0">
                <a:solidFill>
                  <a:prstClr val="black"/>
                </a:solidFill>
              </a:rPr>
              <a:t>5 </a:t>
            </a:r>
            <a:r>
              <a:rPr lang="th-TH" dirty="0">
                <a:solidFill>
                  <a:prstClr val="black"/>
                </a:solidFill>
              </a:rPr>
              <a:t>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404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ตัวแทนเนื้อหา 6">
            <a:extLst>
              <a:ext uri="{FF2B5EF4-FFF2-40B4-BE49-F238E27FC236}">
                <a16:creationId xmlns:a16="http://schemas.microsoft.com/office/drawing/2014/main" id="{F0C61CEA-EE79-4EAF-80F2-E984ECB6D0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307" t="34043" r="8833" b="18227"/>
          <a:stretch/>
        </p:blipFill>
        <p:spPr>
          <a:xfrm>
            <a:off x="611560" y="332656"/>
            <a:ext cx="7331025" cy="3600400"/>
          </a:xfrm>
          <a:prstGeom prst="rect">
            <a:avLst/>
          </a:prstGeom>
        </p:spPr>
      </p:pic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180A6BF1-4D79-499D-B289-126F2D891543}"/>
              </a:ext>
            </a:extLst>
          </p:cNvPr>
          <p:cNvSpPr txBox="1"/>
          <p:nvPr/>
        </p:nvSpPr>
        <p:spPr>
          <a:xfrm>
            <a:off x="971600" y="3789040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/>
              <a:t>ถ้า </a:t>
            </a:r>
            <a:r>
              <a:rPr lang="en-US" dirty="0"/>
              <a:t>A </a:t>
            </a:r>
            <a:r>
              <a:rPr lang="th-TH" dirty="0"/>
              <a:t>เข้ามาเมื่อตั๋วขาดความน่าเชื่อถือ เราเรียกว่า “ผู้สอดเข้าแก้หน้า”</a:t>
            </a:r>
          </a:p>
          <a:p>
            <a:pPr algn="just"/>
            <a:r>
              <a:rPr lang="th-TH" dirty="0"/>
              <a:t>แต่ถ้า </a:t>
            </a:r>
            <a:r>
              <a:rPr lang="en-US" dirty="0"/>
              <a:t>A </a:t>
            </a:r>
            <a:r>
              <a:rPr lang="th-TH" dirty="0"/>
              <a:t>ถูกระบุไว้ในตั๋วแต่แรกว่า จะใช้เงินเพื่อแก้หน้า หรือรับรองเพื่อแก้หน้าให้ ถ้าตั๋วเงินนั้นต่อไปขาดความน่าเชื่อถือ เราเรียก </a:t>
            </a:r>
            <a:r>
              <a:rPr lang="en-US" dirty="0"/>
              <a:t>A </a:t>
            </a:r>
            <a:r>
              <a:rPr lang="th-TH" dirty="0"/>
              <a:t>ว่าผู้สมอ้างยามประสงค์</a:t>
            </a:r>
          </a:p>
        </p:txBody>
      </p:sp>
    </p:spTree>
    <p:extLst>
      <p:ext uri="{BB962C8B-B14F-4D97-AF65-F5344CB8AC3E}">
        <p14:creationId xmlns:p14="http://schemas.microsoft.com/office/powerpoint/2010/main" val="189669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b="1" dirty="0">
                <a:effectLst/>
                <a:ea typeface="Calibri"/>
                <a:cs typeface="Cordia New"/>
              </a:rPr>
              <a:t>การับรองเพื่อแก้หน้า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มาตรา ๙๕๑  การรับรองด้วยสอดเข้าแก้หน้า ย่อมมีได้ในบรรดากรณีซึ่งผู้ทรงมีสิทธิไล่เบี้ยได้ก่อนถึงกำหนดตามตั๋วเงินอันเป็นตั๋วสามารถจะรับรองได้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</a:t>
            </a:r>
            <a:r>
              <a:rPr lang="th-TH" dirty="0">
                <a:highlight>
                  <a:srgbClr val="FFFF00"/>
                </a:highlight>
                <a:ea typeface="Calibri"/>
              </a:rPr>
              <a:t>การรับรองด้วยสอดเข้าแก้หน้า</a:t>
            </a:r>
            <a:r>
              <a:rPr lang="th-TH" dirty="0">
                <a:ea typeface="Calibri"/>
              </a:rPr>
              <a:t>นั้น </a:t>
            </a:r>
            <a:r>
              <a:rPr lang="th-TH" dirty="0">
                <a:highlight>
                  <a:srgbClr val="FFFF00"/>
                </a:highlight>
                <a:ea typeface="Calibri"/>
              </a:rPr>
              <a:t>ผู้ทรงจะบอกปัดเสียก็ได้ </a:t>
            </a:r>
            <a:r>
              <a:rPr lang="th-TH" dirty="0">
                <a:ea typeface="Calibri"/>
              </a:rPr>
              <a:t>แม้ถึงว่าบุคคลผู้ซึ่งบ่งไว้ว่าจะเป็นผู้รับรอง หรือใช้เงินยามประสงค์นั้นจะเป็นผู้เสนอเข้ารับรองก็บอกปัดได้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	ถ้าผู้ทรงยอมให้เข้ารับรองแล้ว ผู้ทรงย่อมเสียสิทธิไล่เบี้ยก่อนถึงกำหนดเอาแก่คู่สัญญาทั้งหลายซึ่งต้องรับผิดต่อตน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289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indent="269875"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อธิบายการรับรองเข้าแก้หน้า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12568"/>
          </a:xfrm>
        </p:spPr>
        <p:txBody>
          <a:bodyPr>
            <a:normAutofit fontScale="92500" lnSpcReduction="20000"/>
          </a:bodyPr>
          <a:lstStyle/>
          <a:p>
            <a:pPr indent="270510"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</a:rPr>
              <a:t>จะเกิดมีขึ้นเมื่อผู้จ่ายปฏิเสธที่จะรับรอง เมื่อผู้จ่ายปฏิเสธแล้วย่อมส่งผลให้ตั๋วเงินนั้นขาดความน่าเชื่อถือ และทำให้ผู้ทรงมีสิทธิทำคัดค้านและไล่เบี้ยให้บุคคลผู้ต้องรับผิดตามตั๋วใช้เงินได้ก่อนกำหนด ในการนี้อาจมีผู้สอดเข้าแก้หน้าโดยอาจเป็นเรื่องที่ผู้สั่งจ่าย หรือผู้สลักหลังคนใดคนหนึ่งระบุตัวผู้สอดเข้ารับรองเพื่อแก้หน้าเอาไว้ หรือภายหลังตั๋วขาดความเชื่อถือมีผู้เข้ารับรองว่าจะใช้เงินให้แทน เช่นนี้ผู้ทรงก็มีสิทธิเลือกที่จะรับการรับรองแก้หน้า หรือบอกปัดการรับรองแก้หน้านั้นแล้วใช้สิทธิไล่เบี้ยเมื่อทำคัดค้านแล้วได้ แต่ทั้งนี้</a:t>
            </a:r>
            <a:r>
              <a:rPr lang="th-TH" u="sng" dirty="0">
                <a:ea typeface="Calibri"/>
              </a:rPr>
              <a:t>หากผู้ทรงใช้สิทธิไล่เบี้ยก่อนกำหนด ผู้ทรงจะต้องถูกหักลดเงินที่จะได้รับตามตั๋วลง ๕</a:t>
            </a:r>
            <a:r>
              <a:rPr lang="en-US" sz="2000" u="sng" dirty="0">
                <a:effectLst/>
                <a:latin typeface="Cordia New"/>
                <a:ea typeface="Calibri"/>
              </a:rPr>
              <a:t>%</a:t>
            </a:r>
            <a:r>
              <a:rPr lang="th-TH" dirty="0">
                <a:ea typeface="Calibri"/>
              </a:rPr>
              <a:t> ตามที่มาตรา ๙๖๘ วรรคสองดังนั้นผู้ทรงอาจเลือกรับการรับรองแก้หน้าดังกล่าว ซึ่งต้องสละสิทธิไล่เบี้ยก่อนตั๋วถึงกำหนด ตาม ม.๙๕๑ วรรคสาม แล้วรอจนกระทั่งถึงกำหนดเวลาชำระหนี้ตามตั๋วแล้วไปเรียกให้มีการใช้เงิน</a:t>
            </a: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11283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b="1" dirty="0">
                <a:effectLst/>
                <a:ea typeface="Calibri"/>
                <a:cs typeface="Cordia New"/>
              </a:rPr>
              <a:t>เงื่อนไขการเข้ารับรองแก้หน้า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785395"/>
          </a:xfrm>
        </p:spPr>
        <p:txBody>
          <a:bodyPr>
            <a:normAutofit/>
          </a:bodyPr>
          <a:lstStyle/>
          <a:p>
            <a:pPr marL="971550" indent="-514350" algn="thaiDist">
              <a:lnSpc>
                <a:spcPct val="115000"/>
              </a:lnSpc>
              <a:spcAft>
                <a:spcPts val="0"/>
              </a:spcAft>
              <a:buAutoNum type="thaiNumParenR"/>
            </a:pPr>
            <a:r>
              <a:rPr lang="th-TH" dirty="0">
                <a:ea typeface="Calibri"/>
              </a:rPr>
              <a:t>เป็นกรณีที่</a:t>
            </a:r>
            <a:r>
              <a:rPr lang="th-TH" dirty="0">
                <a:highlight>
                  <a:srgbClr val="FFFF00"/>
                </a:highlight>
                <a:ea typeface="Calibri"/>
              </a:rPr>
              <a:t>ผู้ทรงมีสิทธิไล่เบี้ยได้ก่อนถึงกำหนด</a:t>
            </a:r>
            <a:r>
              <a:rPr lang="th-TH" sz="2000" dirty="0">
                <a:highlight>
                  <a:srgbClr val="FFFF00"/>
                </a:highlight>
                <a:ea typeface="Calibri"/>
              </a:rPr>
              <a:t> </a:t>
            </a:r>
            <a:r>
              <a:rPr lang="th-TH" dirty="0">
                <a:ea typeface="Calibri"/>
              </a:rPr>
              <a:t>มาตรา ๙๕๙ (ข)</a:t>
            </a:r>
          </a:p>
          <a:p>
            <a:pPr marL="45720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      - ผู้จ่ายไม่รับรอง - ผู้จ่ายตกเป็นคนล้มละลาย - งดเว้นการใช้หนี้</a:t>
            </a:r>
          </a:p>
          <a:p>
            <a:pPr marL="55753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๒) </a:t>
            </a:r>
            <a:r>
              <a:rPr lang="th-TH" dirty="0">
                <a:highlight>
                  <a:srgbClr val="FFFF00"/>
                </a:highlight>
                <a:ea typeface="Calibri"/>
              </a:rPr>
              <a:t>เป็นตั๋วประเภทที่มีการรับรองได้ </a:t>
            </a:r>
            <a:r>
              <a:rPr lang="th-TH" dirty="0">
                <a:ea typeface="Calibri"/>
              </a:rPr>
              <a:t>กล่าวคือ ต้องไม่ใช่ตั๋วประเภทใช้เงินเมื่อได้เห็น หรือไม่ใช่ตั๋วประเภทที่ผู้สั่งจ่ายห้ามยื่นให้รับรอง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เพราะตั๋วสองประเภทนี้ไม่มีกรณียื่นให้รับรอง ดังนั้นจึงไม่อาจมีการสอดเข้ารับรองแก้หน้าได้</a:t>
            </a:r>
          </a:p>
          <a:p>
            <a:pPr marL="55753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๓) ผู้ทรงต้องยอมรับการสอดเข้ารับรองเพื่อแก้หน้าด้วย</a:t>
            </a:r>
          </a:p>
          <a:p>
            <a:pPr marL="557530" indent="0" algn="thaiDist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  <a:p>
            <a:pPr marL="971550" indent="-514350" algn="thaiDist">
              <a:lnSpc>
                <a:spcPct val="115000"/>
              </a:lnSpc>
              <a:spcAft>
                <a:spcPts val="0"/>
              </a:spcAft>
              <a:buAutoNum type="thaiNumParenR"/>
            </a:pPr>
            <a:endParaRPr lang="en-US" dirty="0">
              <a:ea typeface="Calibri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8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40385" indent="-269875"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ea typeface="Calibri"/>
                <a:cs typeface="Cordia New"/>
              </a:rPr>
              <a:t>วิธีการสอดเข้ารับรองเพื่อแก้หน้า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sz="4000" dirty="0">
                <a:ea typeface="Calibri"/>
              </a:rPr>
              <a:t>มาตรา ๙๕๒  อันการรับรองด้วยสอดเข้าแก้หน้านั้น ย่อมทำด้วยเขียนระบุข้อความลงบนตั๋วแลกเงิน และลงลายมือชื่อของผู้สอดเข้าแก้หน้าเป็นสำคัญ อนึ่งต้องระบุลงไว้ว่าการรับรองนั้นทำให้เพื่อผู้ใด ถ้ามิได้ระบุไว้เช่นนั้นท่านให้ถือว่าทำให้เพื่อผู้สั่งจ่าย</a:t>
            </a:r>
            <a:endParaRPr lang="en-US" sz="4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486019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5307</Words>
  <Application>Microsoft Office PowerPoint</Application>
  <PresentationFormat>นำเสนอทางหน้าจอ (4:3)</PresentationFormat>
  <Paragraphs>172</Paragraphs>
  <Slides>43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43</vt:i4>
      </vt:variant>
    </vt:vector>
  </HeadingPairs>
  <TitlesOfParts>
    <vt:vector size="48" baseType="lpstr">
      <vt:lpstr>Arial</vt:lpstr>
      <vt:lpstr>Calibri</vt:lpstr>
      <vt:lpstr>Cordia New</vt:lpstr>
      <vt:lpstr>MS Sans Serif</vt:lpstr>
      <vt:lpstr>ชุดรูปแบบของ Office</vt:lpstr>
      <vt:lpstr>การสอดเข้าแก้หน้า </vt:lpstr>
      <vt:lpstr>ความหมาย</vt:lpstr>
      <vt:lpstr> ประเภทของการสอดแก้หน้า </vt:lpstr>
      <vt:lpstr> บุคคลที่เกี่ยวข้องในการแก้หน้า </vt:lpstr>
      <vt:lpstr>งานนำเสนอ PowerPoint</vt:lpstr>
      <vt:lpstr>การับรองเพื่อแก้หน้า</vt:lpstr>
      <vt:lpstr>อธิบายการรับรองเข้าแก้หน้า</vt:lpstr>
      <vt:lpstr>เงื่อนไขการเข้ารับรองแก้หน้า</vt:lpstr>
      <vt:lpstr>วิธีการสอดเข้ารับรองเพื่อแก้หน้า</vt:lpstr>
      <vt:lpstr>อธิบาย</vt:lpstr>
      <vt:lpstr>ผลของการรับรองเพื่อแก้หน้า</vt:lpstr>
      <vt:lpstr>ผลของการรับรองเพื่อแก้หน้า</vt:lpstr>
      <vt:lpstr>๒) ผลต่อตัวผู้รับรองด้วยสอดเข้าแก้หน้า (ต่อ)</vt:lpstr>
      <vt:lpstr>           จ อ                   ร  ๑ ๒         ๓                                ๔(สอดแก้หน้า ๑)</vt:lpstr>
      <vt:lpstr>           จ อ                   ร  ๑     ๒            ๓                                ๔(สอดแก้หน้า ๑)</vt:lpstr>
      <vt:lpstr>การใช้เงินเพื่อแก้หน้า</vt:lpstr>
      <vt:lpstr>อธิบาย</vt:lpstr>
      <vt:lpstr>กรณีระบุผู้ใช้เงินยามประสงค์ไว้</vt:lpstr>
      <vt:lpstr>การทำคำคัดค้าน กรณีผู้ใช้เงินยามประสงค์ไม่ใช้เงิน</vt:lpstr>
      <vt:lpstr>ข้อสังเกต </vt:lpstr>
      <vt:lpstr>๒) กรณีไม่ระบุผู้ใช้เงินยามประสงค์ไว้</vt:lpstr>
      <vt:lpstr>             จ       ส                    ร           ๑              ๒              ๓         ๔                               A</vt:lpstr>
      <vt:lpstr>ผลของการไม่นำตั๋วไปยื่นให้ผู้จะใช้เงินยามประสงค์ </vt:lpstr>
      <vt:lpstr>          จ       ส   ๑              ๒               ๓          ๔               ๕                                                       แดง</vt:lpstr>
      <vt:lpstr>ระยะเวลาที่ผู้แก้หน้าต้องใช้เงินแทน</vt:lpstr>
      <vt:lpstr>ข้อสังเกต </vt:lpstr>
      <vt:lpstr>จำนวนเงินที่ต้องรับผิด</vt:lpstr>
      <vt:lpstr>อธิบาย</vt:lpstr>
      <vt:lpstr>ผลของการใช้เงินเพื่อแก้หน้า</vt:lpstr>
      <vt:lpstr>การแข่งขันเพื่อแก้หน้า</vt:lpstr>
      <vt:lpstr>          จ       ส   ๑              ๒               ๓          ๔               ๕                       ขาว         แดง</vt:lpstr>
      <vt:lpstr>การไล่เบี้ย</vt:lpstr>
      <vt:lpstr>อธิบาย</vt:lpstr>
      <vt:lpstr>อธิบาย</vt:lpstr>
      <vt:lpstr>ประเภทของการใช้สิทธิไล่เบี้ย</vt:lpstr>
      <vt:lpstr>การไล่เบี้ยเมื่อตั๋วถึงกำหนดแล้วไม่มีการใช้เงิน</vt:lpstr>
      <vt:lpstr>๒ การไล่เบี้ย ก่อนตั๋วถึงกำหนด</vt:lpstr>
      <vt:lpstr>๒ การไล่เบี้ย ก่อนตั๋วถึงกำหนด</vt:lpstr>
      <vt:lpstr>สิทธิของผู้ใช้เงินตามตั๋วและเข้าถือเอาตั๋วเงิน</vt:lpstr>
      <vt:lpstr>สิทธิของผู้ใช้เงินตามตั๋วและเข้าถือเอาตั๋วเงิน</vt:lpstr>
      <vt:lpstr>อธิบาย</vt:lpstr>
      <vt:lpstr>สิทธิของผู้สลักหลังเมื่อสิ้นระยะเวลาคัดค้าน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การสอดเข้าแก้หน้า</dc:title>
  <dc:creator>hp430</dc:creator>
  <cp:lastModifiedBy>พงษ์บวร ประสูตร์แสงจันทร์</cp:lastModifiedBy>
  <cp:revision>36</cp:revision>
  <dcterms:created xsi:type="dcterms:W3CDTF">2016-10-10T15:55:19Z</dcterms:created>
  <dcterms:modified xsi:type="dcterms:W3CDTF">2021-08-17T07:58:18Z</dcterms:modified>
</cp:coreProperties>
</file>