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58" r:id="rId5"/>
    <p:sldId id="259" r:id="rId6"/>
    <p:sldId id="260" r:id="rId7"/>
    <p:sldId id="277" r:id="rId8"/>
    <p:sldId id="278" r:id="rId9"/>
    <p:sldId id="279" r:id="rId10"/>
    <p:sldId id="280" r:id="rId11"/>
    <p:sldId id="273" r:id="rId12"/>
    <p:sldId id="274" r:id="rId13"/>
    <p:sldId id="275" r:id="rId14"/>
    <p:sldId id="276" r:id="rId15"/>
    <p:sldId id="269" r:id="rId16"/>
    <p:sldId id="270" r:id="rId17"/>
    <p:sldId id="271" r:id="rId18"/>
    <p:sldId id="265" r:id="rId19"/>
    <p:sldId id="266" r:id="rId20"/>
    <p:sldId id="281" r:id="rId21"/>
    <p:sldId id="282" r:id="rId22"/>
    <p:sldId id="284" r:id="rId23"/>
    <p:sldId id="283" r:id="rId24"/>
    <p:sldId id="285" r:id="rId25"/>
    <p:sldId id="267" r:id="rId2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BDE3C44-04CB-489E-A583-9F973494E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35F38065-72EC-4E6F-9310-6653AF46E7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934B3C0-3E4D-4D0B-AD78-592401CC2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C8E4-7560-4557-A453-5E249C14D040}" type="datetimeFigureOut">
              <a:rPr lang="th-TH" smtClean="0"/>
              <a:t>03/08/64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0B6E375-0521-4B6A-91A0-290BFD29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3CE13A5-F941-43AF-9769-7FC5AE413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4F29-40D6-470B-9CCC-3064CA0E40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5047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39248AF-A47D-4DF4-9389-15E17C898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5D9289A6-26DD-4370-A31E-720BE76E14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A93ACC5-2D23-4082-AC5E-7FFA41194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C8E4-7560-4557-A453-5E249C14D040}" type="datetimeFigureOut">
              <a:rPr lang="th-TH" smtClean="0"/>
              <a:t>03/08/64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ED9C2A8-F23A-4754-A6DC-56FCBCAB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A489A68-7C11-402A-AE15-76DE6FCF5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4F29-40D6-470B-9CCC-3064CA0E40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6410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CD04F90A-3377-4829-ABB3-156062D14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F4487A2E-9655-46DD-A9DC-C6B25EBB9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84C6C79-2713-43F8-AB34-33122C539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C8E4-7560-4557-A453-5E249C14D040}" type="datetimeFigureOut">
              <a:rPr lang="th-TH" smtClean="0"/>
              <a:t>03/08/64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5739CB4-E16D-4772-8DCE-3D69ACBA7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5277A2F-3EF2-465B-ADF5-F5ED2D0A9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4F29-40D6-470B-9CCC-3064CA0E40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287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C953A3F-E1D0-479F-8E7C-8F3AB849D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25C054C-33DF-4026-830F-AB29901B0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60FBD28-0CAF-4F74-BFFD-0AA6E71D5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C8E4-7560-4557-A453-5E249C14D040}" type="datetimeFigureOut">
              <a:rPr lang="th-TH" smtClean="0"/>
              <a:t>03/08/64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A05A681-3DBE-4AEF-A3B3-9C27D2771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7C6B055-9292-4298-BDF0-A9ED8AB74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4F29-40D6-470B-9CCC-3064CA0E40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007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2BDC767-6387-40AF-8F86-FE24F02AD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8995B3C-53FB-451B-9B21-9397C5E68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870990B-8C10-428A-A307-788EA53DB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C8E4-7560-4557-A453-5E249C14D040}" type="datetimeFigureOut">
              <a:rPr lang="th-TH" smtClean="0"/>
              <a:t>03/08/64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EB9807A-3DF2-44FB-ACD8-69B5EBD03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780B8DD-D256-48CD-BE12-163FED23F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4F29-40D6-470B-9CCC-3064CA0E40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230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744BB3E-C840-4F55-97BA-20744AE8C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1B98D57-3519-452E-A617-043CA4CB7F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CCE8D93D-B092-4442-8322-9B9081593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5F3A90A-F3AF-4E4A-B75D-9E61F9C0B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C8E4-7560-4557-A453-5E249C14D040}" type="datetimeFigureOut">
              <a:rPr lang="th-TH" smtClean="0"/>
              <a:t>03/08/64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3FB7F1C-469D-457E-B1F7-EDDFDD602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171C6EA-3A95-4FB7-A388-BCA66D52B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4F29-40D6-470B-9CCC-3064CA0E40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5104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C0B8073-8F1F-450D-B3FD-69BB782D6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DACDC54-2A91-4DFE-90E2-C0A7AD5F9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090F90C3-6837-44E8-9861-CBC12D1C7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A0E9C59F-2C77-44D7-BAD6-E1C4FB21A7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B8FC4B6E-FCC7-4A8A-BC10-7AEC8B3DD4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318E7096-CE95-4BD0-9D3F-1C630F52A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C8E4-7560-4557-A453-5E249C14D040}" type="datetimeFigureOut">
              <a:rPr lang="th-TH" smtClean="0"/>
              <a:t>03/08/64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F00B0932-1361-4C66-8929-6F8D52CFC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578020EA-E6EE-4EB9-9722-05E54073C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4F29-40D6-470B-9CCC-3064CA0E40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9026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2D981A8-0885-466F-BF29-76B5D28FA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FA74C4F1-8B4F-4D27-A80D-AAEB27519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C8E4-7560-4557-A453-5E249C14D040}" type="datetimeFigureOut">
              <a:rPr lang="th-TH" smtClean="0"/>
              <a:t>03/08/64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0BAD261E-4440-487B-9C08-E3DAE5A45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6A42B150-DEDD-4DDD-B2F4-BBE0E5394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4F29-40D6-470B-9CCC-3064CA0E40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087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C16CC9E3-2D8F-4B0E-B55E-D76D8AA14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C8E4-7560-4557-A453-5E249C14D040}" type="datetimeFigureOut">
              <a:rPr lang="th-TH" smtClean="0"/>
              <a:t>03/08/64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F1306FE1-16F0-4C40-81FF-A1378C762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72BD8AF0-5961-4DCD-ABF3-34EBE95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4F29-40D6-470B-9CCC-3064CA0E40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963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1AC6931-95A7-412D-94AE-438A97A48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5FDF25B-2176-4C23-A5A1-55FC49C80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BC55DB22-4D95-4772-BC7C-C126B9A7F5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62568E2-817F-4EF2-9BD8-3CC23BAAD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C8E4-7560-4557-A453-5E249C14D040}" type="datetimeFigureOut">
              <a:rPr lang="th-TH" smtClean="0"/>
              <a:t>03/08/64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5E6EEBE-43C4-4FA5-B58E-C5EC6F01A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1EEDD40A-2B3B-467D-B104-971EBB99D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4F29-40D6-470B-9CCC-3064CA0E40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40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893936C-406F-4661-983A-95D4984F5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AC9E5F28-459F-4E4E-9B63-9426A48453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B1A11A07-943A-410F-B2D2-4F5B963B0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971D4089-4CD7-4327-8328-0E18C36F3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C8E4-7560-4557-A453-5E249C14D040}" type="datetimeFigureOut">
              <a:rPr lang="th-TH" smtClean="0"/>
              <a:t>03/08/64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B9040257-1523-4152-BF6D-C605FD832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00D9A1D3-87AA-41E7-A54C-4D569AD90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4F29-40D6-470B-9CCC-3064CA0E40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139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5B1A6D38-8917-4722-B450-14C56A4BC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F900B5B-064A-47BB-8B4E-A21188804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7454422-B3C3-4541-A0B1-53ADECB197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AC8E4-7560-4557-A453-5E249C14D040}" type="datetimeFigureOut">
              <a:rPr lang="th-TH" smtClean="0"/>
              <a:t>03/08/64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385AA48-DB6C-43DC-BAE9-C47F84EBC8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6B316E8-079D-4477-8357-77F73A7C79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A4F29-40D6-470B-9CCC-3064CA0E40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160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2E570F5-5769-43E3-8E44-2A3FFD8F19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การรับอาว</a:t>
            </a:r>
            <a:r>
              <a:rPr lang="th-TH" sz="8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ัล</a:t>
            </a:r>
            <a:endParaRPr lang="th-TH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10470DAF-479A-4DA5-83B2-DD41BB7E23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47402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499404E-3D8E-4411-8AE4-6C01812DC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3101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/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การรับอาว</a:t>
            </a:r>
            <a:r>
              <a:rPr lang="th-TH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ัล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แบบย่อ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E88B9D0-B10A-4775-B99F-3A3226BB2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1"/>
            <a:ext cx="10515600" cy="4586702"/>
          </a:xfrm>
        </p:spPr>
        <p:txBody>
          <a:bodyPr/>
          <a:lstStyle/>
          <a:p>
            <a:pPr algn="thaiDist"/>
            <a:r>
              <a:rPr lang="th-TH" sz="3600" b="1" dirty="0"/>
              <a:t>มาตรา </a:t>
            </a:r>
            <a:r>
              <a:rPr lang="en-US" sz="3600" b="1" dirty="0"/>
              <a:t>939</a:t>
            </a:r>
            <a:r>
              <a:rPr lang="th-TH" sz="3600" b="1" dirty="0"/>
              <a:t>วรรคสาม กฎหมายบัญญัติว่า  </a:t>
            </a:r>
            <a:r>
              <a:rPr lang="en-US" sz="3600" b="1" dirty="0"/>
              <a:t>“</a:t>
            </a:r>
            <a:r>
              <a:rPr lang="th-TH" sz="3600" b="1" dirty="0"/>
              <a:t>อนึ่งเพียงแต่ลงลายมือชื่อของผู้รับอาว</a:t>
            </a:r>
            <a:r>
              <a:rPr lang="th-TH" sz="3600" b="1" dirty="0" err="1"/>
              <a:t>ัล</a:t>
            </a:r>
            <a:r>
              <a:rPr lang="th-TH" sz="3600" b="1" dirty="0"/>
              <a:t>ในด้านหน้าแห่งตั๋วเงิน  ท่านก็จัดว่าเป็นคำรับอาว</a:t>
            </a:r>
            <a:r>
              <a:rPr lang="th-TH" sz="3600" b="1" dirty="0" err="1"/>
              <a:t>ัล</a:t>
            </a:r>
            <a:r>
              <a:rPr lang="th-TH" sz="3600" b="1" dirty="0"/>
              <a:t>แล้ว</a:t>
            </a:r>
            <a:r>
              <a:rPr lang="en-US" sz="3600" b="1" dirty="0"/>
              <a:t>..”  </a:t>
            </a:r>
            <a:endParaRPr lang="en-US" sz="3600" dirty="0"/>
          </a:p>
          <a:p>
            <a:pPr marL="0" indent="0" algn="thaiDist">
              <a:buNone/>
            </a:pPr>
            <a:r>
              <a:rPr lang="th-TH" sz="3600" b="1" u="sng" dirty="0"/>
              <a:t>อธิบาย</a:t>
            </a:r>
          </a:p>
          <a:p>
            <a:pPr algn="thaiDist">
              <a:spcAft>
                <a:spcPts val="0"/>
              </a:spcAft>
              <a:tabLst>
                <a:tab pos="2637155" algn="ctr"/>
                <a:tab pos="5274310" algn="r"/>
                <a:tab pos="457200" algn="l"/>
              </a:tabLst>
            </a:pPr>
            <a:r>
              <a:rPr lang="th-TH" sz="3600" dirty="0">
                <a:latin typeface="Cordia New" panose="020B0304020202020204" pitchFamily="34" charset="-34"/>
                <a:ea typeface="Cordia New" panose="020B0304020202020204" pitchFamily="34" charset="-34"/>
              </a:rPr>
              <a:t>ลงลายมือชื่อที่ด้านหน้าของตั๋วเงินเฉย ๆ โดยไม่ได้ระบุข้อความ</a:t>
            </a:r>
            <a:r>
              <a:rPr lang="th-TH" sz="3600" dirty="0" err="1">
                <a:latin typeface="Cordia New" panose="020B0304020202020204" pitchFamily="34" charset="-34"/>
                <a:ea typeface="Cordia New" panose="020B0304020202020204" pitchFamily="34" charset="-34"/>
              </a:rPr>
              <a:t>ใดๆ</a:t>
            </a:r>
            <a:r>
              <a:rPr lang="th-TH" sz="3600" dirty="0">
                <a:latin typeface="Cordia New" panose="020B0304020202020204" pitchFamily="34" charset="-34"/>
                <a:ea typeface="Cordia New" panose="020B0304020202020204" pitchFamily="34" charset="-34"/>
              </a:rPr>
              <a:t> กฎหมายถือว่า บุคคลนั้นเป็นผู้รับอาว</a:t>
            </a:r>
            <a:r>
              <a:rPr lang="th-TH" sz="3600" dirty="0" err="1">
                <a:latin typeface="Cordia New" panose="020B0304020202020204" pitchFamily="34" charset="-34"/>
                <a:ea typeface="Cordia New" panose="020B0304020202020204" pitchFamily="34" charset="-34"/>
              </a:rPr>
              <a:t>ัล</a:t>
            </a:r>
            <a:r>
              <a:rPr lang="th-TH" sz="3600" dirty="0">
                <a:latin typeface="Cordia New" panose="020B0304020202020204" pitchFamily="34" charset="-34"/>
                <a:ea typeface="Cordia New" panose="020B0304020202020204" pitchFamily="34" charset="-34"/>
              </a:rPr>
              <a:t> </a:t>
            </a:r>
            <a:r>
              <a:rPr lang="th-TH" sz="3600" u="sng" dirty="0">
                <a:solidFill>
                  <a:srgbClr val="0000FF"/>
                </a:solidFill>
                <a:latin typeface="Cordia New" panose="020B0304020202020204" pitchFamily="34" charset="-34"/>
                <a:ea typeface="Cordia New" panose="020B0304020202020204" pitchFamily="34" charset="-34"/>
              </a:rPr>
              <a:t>ทั้งนี้ ไม่ว่าจะเป็นตั๋วชนิดระบุชื่อผู้รับเงิน  หรือตั๋วชนิดผู้ถือ ก็ตาม</a:t>
            </a:r>
            <a:r>
              <a:rPr lang="th-TH" sz="3600" dirty="0">
                <a:solidFill>
                  <a:srgbClr val="0000FF"/>
                </a:solidFill>
                <a:latin typeface="Cordia New" panose="020B0304020202020204" pitchFamily="34" charset="-34"/>
                <a:ea typeface="Cordia New" panose="020B0304020202020204" pitchFamily="34" charset="-34"/>
              </a:rPr>
              <a:t>  </a:t>
            </a:r>
            <a:r>
              <a:rPr lang="th-TH" sz="3600" dirty="0">
                <a:latin typeface="Cordia New" panose="020B0304020202020204" pitchFamily="34" charset="-34"/>
                <a:ea typeface="Cordia New" panose="020B0304020202020204" pitchFamily="34" charset="-34"/>
              </a:rPr>
              <a:t>ถ้าไปลงลายมือชื่อที่ด้านหน้าของตั๋วเงินเฉย ๆ ก็ถือว่าบุคคลนั้นเป็นผู้รับอาว</a:t>
            </a:r>
            <a:r>
              <a:rPr lang="th-TH" sz="3600" dirty="0" err="1">
                <a:latin typeface="Cordia New" panose="020B0304020202020204" pitchFamily="34" charset="-34"/>
                <a:ea typeface="Cordia New" panose="020B0304020202020204" pitchFamily="34" charset="-34"/>
              </a:rPr>
              <a:t>ัล</a:t>
            </a:r>
            <a:r>
              <a:rPr lang="th-TH" sz="3600" dirty="0">
                <a:latin typeface="Cordia New" panose="020B0304020202020204" pitchFamily="34" charset="-34"/>
                <a:ea typeface="Cordia New" panose="020B0304020202020204" pitchFamily="34" charset="-34"/>
              </a:rPr>
              <a:t>แล้ว</a:t>
            </a:r>
            <a:endParaRPr lang="en-US" sz="4000" dirty="0">
              <a:effectLst/>
              <a:latin typeface="Cordia New" panose="020B0304020202020204" pitchFamily="34" charset="-34"/>
              <a:ea typeface="Cordia New" panose="020B0304020202020204" pitchFamily="34" charset="-34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49047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2989EBC-EAE7-4E2C-88D0-DE5B82774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867326"/>
          </a:xfrm>
          <a:ln>
            <a:solidFill>
              <a:schemeClr val="bg2">
                <a:lumMod val="1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ข้อสังเกต การอาว</a:t>
            </a:r>
            <a:r>
              <a:rPr lang="th-TH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ัล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แบบย่อ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D0D784C-9C9F-4D94-B056-D4936EBF7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974"/>
            <a:ext cx="10515600" cy="4811989"/>
          </a:xfrm>
        </p:spPr>
        <p:txBody>
          <a:bodyPr>
            <a:normAutofit lnSpcReduction="10000"/>
          </a:bodyPr>
          <a:lstStyle/>
          <a:p>
            <a:r>
              <a:rPr lang="th-TH" b="1" dirty="0"/>
              <a:t>ตามมาตรา </a:t>
            </a:r>
            <a:r>
              <a:rPr lang="en-US" b="1" dirty="0"/>
              <a:t>939 </a:t>
            </a:r>
            <a:r>
              <a:rPr lang="th-TH" b="1" dirty="0"/>
              <a:t>วรรคสามนี้กฎหมายบัญญัติต่อไปว่า </a:t>
            </a:r>
            <a:r>
              <a:rPr lang="en-US" b="1" dirty="0"/>
              <a:t>“….</a:t>
            </a:r>
            <a:r>
              <a:rPr lang="th-TH" b="1" dirty="0"/>
              <a:t>เว้นแต่ในกรณีที่เป็นลายมือชื่อของ  ผู้จ่ายหรือผู้สั่งจ่าย</a:t>
            </a:r>
            <a:r>
              <a:rPr lang="en-US" b="1" dirty="0"/>
              <a:t>”  </a:t>
            </a:r>
            <a:endParaRPr lang="en-US" dirty="0"/>
          </a:p>
          <a:p>
            <a:pPr algn="thaiDist"/>
            <a:r>
              <a:rPr lang="th-TH" dirty="0"/>
              <a:t>บุคคลที่จะเข้ามาเป็นผู้รับอาว</a:t>
            </a:r>
            <a:r>
              <a:rPr lang="th-TH" dirty="0" err="1"/>
              <a:t>ัล</a:t>
            </a:r>
            <a:r>
              <a:rPr lang="th-TH" dirty="0"/>
              <a:t>นั้นจะเป็นใครก็ได้ จะเป็นบุคคลภายนอกหรือเป็นบุคคลซึ่งเป็นคู่สัญญาในตั๋วเงินอยู่แล้ว ก็สามารถที่จะเข้ามาเป็นผู้รับอาว</a:t>
            </a:r>
            <a:r>
              <a:rPr lang="th-TH" dirty="0" err="1"/>
              <a:t>ัล</a:t>
            </a:r>
            <a:r>
              <a:rPr lang="th-TH" dirty="0"/>
              <a:t>แบบย่อได้  ยกเว้น ผู้สั่งจ่าย และผู้จ่ายเงินตามตั๋วแลกเงิน</a:t>
            </a:r>
          </a:p>
          <a:p>
            <a:pPr algn="thaiDist"/>
            <a:r>
              <a:rPr lang="th-TH" dirty="0"/>
              <a:t>หากผู้สั่งจ่าย หรือผู้จ่ายประสงค์จะเป็นผู้รับอาว</a:t>
            </a:r>
            <a:r>
              <a:rPr lang="th-TH" dirty="0" err="1"/>
              <a:t>ัล</a:t>
            </a:r>
            <a:r>
              <a:rPr lang="th-TH" dirty="0"/>
              <a:t>ได้ จะต้องใช้วิธีการรับอาว</a:t>
            </a:r>
            <a:r>
              <a:rPr lang="th-TH" dirty="0" err="1"/>
              <a:t>ัล</a:t>
            </a:r>
            <a:r>
              <a:rPr lang="th-TH" dirty="0"/>
              <a:t>ตามแบบ</a:t>
            </a:r>
          </a:p>
          <a:p>
            <a:pPr algn="thaiDist"/>
            <a:r>
              <a:rPr lang="th-TH" dirty="0"/>
              <a:t>เหตุที่กฎหมายยกเว้นว่า </a:t>
            </a:r>
            <a:r>
              <a:rPr lang="th-TH" b="1" dirty="0"/>
              <a:t>การลงลายมือชื่อเฉย ๆ ที่ด้านหน้า</a:t>
            </a:r>
            <a:r>
              <a:rPr lang="th-TH" dirty="0"/>
              <a:t>ของตั๋วเงิน </a:t>
            </a:r>
            <a:r>
              <a:rPr lang="th-TH" b="1" dirty="0"/>
              <a:t>ถ้าเป็นลายมือชื่อของผู้จ่ายหรือผู้สั่งจ่าย  ไม่ถือว่า</a:t>
            </a:r>
            <a:r>
              <a:rPr lang="th-TH" dirty="0"/>
              <a:t> เป็นผู้รับอาว</a:t>
            </a:r>
            <a:r>
              <a:rPr lang="th-TH" dirty="0" err="1"/>
              <a:t>ัล</a:t>
            </a:r>
            <a:r>
              <a:rPr lang="th-TH" dirty="0"/>
              <a:t> เพราะว่าปกติแล้วในด้านหลังหน้าของตั๋วเงินจะต้องมีลายมือชื่อของผู้สั่งจ่ายผู้ออกตั๋วอยู่แล้ว</a:t>
            </a:r>
            <a:endParaRPr lang="en-US" dirty="0"/>
          </a:p>
          <a:p>
            <a:pPr algn="thaiDist"/>
            <a:r>
              <a:rPr lang="th-TH" dirty="0"/>
              <a:t>ส่วนกรณีที่ผู้จ่ายเงินตามตั๋วแลกเงินลงลายมือชื่อไว้ที่ด้านหน้าของตั๋วแลกเงินเฉยๆ กรณีนี้มาตรา </a:t>
            </a:r>
            <a:r>
              <a:rPr lang="en-US" dirty="0"/>
              <a:t>931</a:t>
            </a:r>
            <a:r>
              <a:rPr lang="th-TH" dirty="0"/>
              <a:t> ในเรื่องตั๋วแลกเงิน กฎหมายบัญญัติว่า</a:t>
            </a:r>
            <a:r>
              <a:rPr lang="en-US" dirty="0"/>
              <a:t>…”</a:t>
            </a:r>
            <a:r>
              <a:rPr lang="th-TH" dirty="0"/>
              <a:t>อนึ่งเพียงแต่ลายมือชื่อของผู้จ่ายลงไว้ในด้านหน้าแห่งตั๋วแลกเงิน ท่านก็จัดว่าเป็นคำรับรองแล้ว</a:t>
            </a:r>
            <a:r>
              <a:rPr lang="en-US" dirty="0"/>
              <a:t>” 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87175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4B318DD-1B90-4CCA-816F-F6ADBDBBF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9605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/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การรับอาว</a:t>
            </a:r>
            <a:r>
              <a:rPr lang="th-TH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ัล</a:t>
            </a:r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โดยผลกฎหมาย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E33B251-81BD-419F-A13C-002A79D6C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009"/>
            <a:ext cx="10515600" cy="4599954"/>
          </a:xfrm>
        </p:spPr>
        <p:txBody>
          <a:bodyPr/>
          <a:lstStyle/>
          <a:p>
            <a:pPr algn="thaiDist">
              <a:spcAft>
                <a:spcPts val="0"/>
              </a:spcAft>
              <a:tabLst>
                <a:tab pos="2637155" algn="ctr"/>
                <a:tab pos="5274310" algn="r"/>
                <a:tab pos="457200" algn="l"/>
              </a:tabLst>
            </a:pPr>
            <a:r>
              <a:rPr lang="th-TH" b="1" dirty="0">
                <a:solidFill>
                  <a:srgbClr val="0000FF"/>
                </a:solidFill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มาตรา </a:t>
            </a:r>
            <a:r>
              <a:rPr lang="en-US" b="1" dirty="0">
                <a:solidFill>
                  <a:srgbClr val="0000FF"/>
                </a:solidFill>
                <a:latin typeface="Angsana New" panose="02020603050405020304" pitchFamily="18" charset="-34"/>
                <a:ea typeface="Cordia New" panose="020B0304020202020204" pitchFamily="34" charset="-34"/>
                <a:cs typeface="Cordia New" panose="020B0304020202020204" pitchFamily="34" charset="-34"/>
              </a:rPr>
              <a:t>921 </a:t>
            </a:r>
            <a:r>
              <a:rPr lang="th-TH" b="1" dirty="0">
                <a:solidFill>
                  <a:srgbClr val="0000FF"/>
                </a:solidFill>
                <a:latin typeface="Angsana New" panose="02020603050405020304" pitchFamily="18" charset="-34"/>
                <a:ea typeface="Cordia New" panose="020B0304020202020204" pitchFamily="34" charset="-34"/>
              </a:rPr>
              <a:t>การสลักหลังตั๋วแลกเงินซึ่งสั่งให้ใช้เงินแก่ผู้ถือนั้นย่อมเป็นเพียงประกัน </a:t>
            </a:r>
            <a:r>
              <a:rPr lang="en-US" b="1" dirty="0">
                <a:solidFill>
                  <a:srgbClr val="0000FF"/>
                </a:solidFill>
                <a:latin typeface="Angsana New" panose="02020603050405020304" pitchFamily="18" charset="-34"/>
                <a:ea typeface="Cordia New" panose="020B0304020202020204" pitchFamily="34" charset="-34"/>
                <a:cs typeface="Cordia New" panose="020B0304020202020204" pitchFamily="34" charset="-34"/>
              </a:rPr>
              <a:t>(</a:t>
            </a:r>
            <a:r>
              <a:rPr lang="th-TH" b="1" dirty="0">
                <a:solidFill>
                  <a:srgbClr val="0000FF"/>
                </a:solidFill>
                <a:latin typeface="Angsana New" panose="02020603050405020304" pitchFamily="18" charset="-34"/>
                <a:ea typeface="Cordia New" panose="020B0304020202020204" pitchFamily="34" charset="-34"/>
              </a:rPr>
              <a:t>อาว</a:t>
            </a:r>
            <a:r>
              <a:rPr lang="th-TH" b="1" dirty="0" err="1">
                <a:solidFill>
                  <a:srgbClr val="0000FF"/>
                </a:solidFill>
                <a:latin typeface="Angsana New" panose="02020603050405020304" pitchFamily="18" charset="-34"/>
                <a:ea typeface="Cordia New" panose="020B0304020202020204" pitchFamily="34" charset="-34"/>
              </a:rPr>
              <a:t>ัล</a:t>
            </a:r>
            <a:r>
              <a:rPr lang="en-US" b="1" dirty="0">
                <a:solidFill>
                  <a:srgbClr val="0000FF"/>
                </a:solidFill>
                <a:latin typeface="Angsana New" panose="02020603050405020304" pitchFamily="18" charset="-34"/>
                <a:ea typeface="Cordia New" panose="020B0304020202020204" pitchFamily="34" charset="-34"/>
                <a:cs typeface="Cordia New" panose="020B0304020202020204" pitchFamily="34" charset="-34"/>
              </a:rPr>
              <a:t>)  </a:t>
            </a:r>
            <a:r>
              <a:rPr lang="th-TH" b="1" dirty="0">
                <a:solidFill>
                  <a:srgbClr val="0000FF"/>
                </a:solidFill>
                <a:latin typeface="Angsana New" panose="02020603050405020304" pitchFamily="18" charset="-34"/>
                <a:ea typeface="Cordia New" panose="020B0304020202020204" pitchFamily="34" charset="-34"/>
              </a:rPr>
              <a:t>สำหรับผู้สั่งจ่าย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  <a:tabLst>
                <a:tab pos="2637155" algn="ctr"/>
                <a:tab pos="5274310" algn="r"/>
                <a:tab pos="457200" algn="l"/>
              </a:tabLst>
            </a:pPr>
            <a:r>
              <a:rPr lang="en-US" dirty="0">
                <a:latin typeface="Angsana New" panose="02020603050405020304" pitchFamily="18" charset="-34"/>
                <a:ea typeface="Cordia New" panose="020B0304020202020204" pitchFamily="34" charset="-34"/>
                <a:cs typeface="Cordia New" panose="020B0304020202020204" pitchFamily="34" charset="-34"/>
              </a:rPr>
              <a:t>	</a:t>
            </a:r>
            <a:r>
              <a:rPr lang="th-TH" dirty="0">
                <a:latin typeface="Angsana New" panose="02020603050405020304" pitchFamily="18" charset="-34"/>
                <a:ea typeface="Cordia New" panose="020B0304020202020204" pitchFamily="34" charset="-34"/>
              </a:rPr>
              <a:t>ตั๋วชนิดผู้ถือ ซึ่งจะมีในตั๋วแลกเงินกับเช็คเท่านั้น เวลาโอนตั๋วตามมาตรา </a:t>
            </a:r>
            <a:r>
              <a:rPr lang="en-US" dirty="0">
                <a:latin typeface="Angsana New" panose="02020603050405020304" pitchFamily="18" charset="-34"/>
                <a:ea typeface="Cordia New" panose="020B0304020202020204" pitchFamily="34" charset="-34"/>
                <a:cs typeface="Cordia New" panose="020B0304020202020204" pitchFamily="34" charset="-34"/>
              </a:rPr>
              <a:t>918 </a:t>
            </a:r>
            <a:r>
              <a:rPr lang="th-TH" dirty="0">
                <a:latin typeface="Angsana New" panose="02020603050405020304" pitchFamily="18" charset="-34"/>
                <a:ea typeface="Cordia New" panose="020B0304020202020204" pitchFamily="34" charset="-34"/>
              </a:rPr>
              <a:t>โอนไปเพียงด้วยส่งมอบให้กันไม่ต้องไปลงลายมือชื่อสลักหลังอะไร เพราะฉะนั้นบุคคลใดก็ตามไปสลักหลังตั๋วแลกเงินหรือเช็คชนิดผู้ถือ บุคคลนั้นย่อม</a:t>
            </a:r>
            <a:r>
              <a:rPr lang="th-TH" spc="-40" dirty="0">
                <a:latin typeface="Angsana New" panose="02020603050405020304" pitchFamily="18" charset="-34"/>
                <a:ea typeface="Cordia New" panose="020B0304020202020204" pitchFamily="34" charset="-34"/>
              </a:rPr>
              <a:t>ต้องรับผิดในฐานผู้รับอาว</a:t>
            </a:r>
            <a:r>
              <a:rPr lang="th-TH" spc="-40" dirty="0" err="1">
                <a:latin typeface="Angsana New" panose="02020603050405020304" pitchFamily="18" charset="-34"/>
                <a:ea typeface="Cordia New" panose="020B0304020202020204" pitchFamily="34" charset="-34"/>
              </a:rPr>
              <a:t>ัล</a:t>
            </a:r>
            <a:r>
              <a:rPr lang="th-TH" spc="-40" dirty="0">
                <a:latin typeface="Angsana New" panose="02020603050405020304" pitchFamily="18" charset="-34"/>
                <a:ea typeface="Cordia New" panose="020B0304020202020204" pitchFamily="34" charset="-34"/>
              </a:rPr>
              <a:t>ผู้สั่งจ่าย ตามมาตรา </a:t>
            </a:r>
            <a:r>
              <a:rPr lang="en-US" spc="-40" dirty="0">
                <a:latin typeface="Angsana New" panose="02020603050405020304" pitchFamily="18" charset="-34"/>
                <a:ea typeface="Cordia New" panose="020B0304020202020204" pitchFamily="34" charset="-34"/>
                <a:cs typeface="Cordia New" panose="020B0304020202020204" pitchFamily="34" charset="-34"/>
              </a:rPr>
              <a:t>921 </a:t>
            </a:r>
            <a:r>
              <a:rPr lang="th-TH" spc="-40" dirty="0">
                <a:latin typeface="Angsana New" panose="02020603050405020304" pitchFamily="18" charset="-34"/>
                <a:ea typeface="Cordia New" panose="020B0304020202020204" pitchFamily="34" charset="-34"/>
              </a:rPr>
              <a:t>กรณีนี้เป็นการรับอาว</a:t>
            </a:r>
            <a:r>
              <a:rPr lang="th-TH" spc="-40" dirty="0" err="1">
                <a:latin typeface="Angsana New" panose="02020603050405020304" pitchFamily="18" charset="-34"/>
                <a:ea typeface="Cordia New" panose="020B0304020202020204" pitchFamily="34" charset="-34"/>
              </a:rPr>
              <a:t>ัล</a:t>
            </a:r>
            <a:r>
              <a:rPr lang="th-TH" spc="-40" dirty="0">
                <a:latin typeface="Angsana New" panose="02020603050405020304" pitchFamily="18" charset="-34"/>
                <a:ea typeface="Cordia New" panose="020B0304020202020204" pitchFamily="34" charset="-34"/>
              </a:rPr>
              <a:t>โดยผลของกฎหมาย</a:t>
            </a:r>
            <a:r>
              <a:rPr lang="th-TH" dirty="0">
                <a:latin typeface="Angsana New" panose="02020603050405020304" pitchFamily="18" charset="-34"/>
                <a:ea typeface="Cordia New" panose="020B0304020202020204" pitchFamily="34" charset="-34"/>
              </a:rPr>
              <a:t> ไม่ต้องไปเขียนว่า </a:t>
            </a:r>
            <a:r>
              <a:rPr lang="en-US" dirty="0">
                <a:latin typeface="Angsana New" panose="02020603050405020304" pitchFamily="18" charset="-34"/>
                <a:ea typeface="Cordia New" panose="020B0304020202020204" pitchFamily="34" charset="-34"/>
                <a:cs typeface="Cordia New" panose="020B0304020202020204" pitchFamily="34" charset="-34"/>
              </a:rPr>
              <a:t>“</a:t>
            </a:r>
            <a:r>
              <a:rPr lang="th-TH" dirty="0">
                <a:latin typeface="Angsana New" panose="02020603050405020304" pitchFamily="18" charset="-34"/>
                <a:ea typeface="Cordia New" panose="020B0304020202020204" pitchFamily="34" charset="-34"/>
              </a:rPr>
              <a:t>ใช้ได้เป็นอาว</a:t>
            </a:r>
            <a:r>
              <a:rPr lang="th-TH" dirty="0" err="1">
                <a:latin typeface="Angsana New" panose="02020603050405020304" pitchFamily="18" charset="-34"/>
                <a:ea typeface="Cordia New" panose="020B0304020202020204" pitchFamily="34" charset="-34"/>
              </a:rPr>
              <a:t>ัล</a:t>
            </a:r>
            <a:r>
              <a:rPr lang="th-TH" dirty="0">
                <a:latin typeface="Angsana New" panose="02020603050405020304" pitchFamily="18" charset="-34"/>
                <a:ea typeface="Cordia New" panose="020B0304020202020204" pitchFamily="34" charset="-34"/>
              </a:rPr>
              <a:t> </a:t>
            </a:r>
            <a:r>
              <a:rPr lang="en-US" dirty="0">
                <a:latin typeface="Angsana New" panose="02020603050405020304" pitchFamily="18" charset="-34"/>
                <a:ea typeface="Cordia New" panose="020B0304020202020204" pitchFamily="34" charset="-34"/>
                <a:cs typeface="Cordia New" panose="020B0304020202020204" pitchFamily="34" charset="-34"/>
              </a:rPr>
              <a:t>“ </a:t>
            </a:r>
            <a:r>
              <a:rPr lang="th-TH" dirty="0">
                <a:latin typeface="Angsana New" panose="02020603050405020304" pitchFamily="18" charset="-34"/>
                <a:ea typeface="Cordia New" panose="020B0304020202020204" pitchFamily="34" charset="-34"/>
              </a:rPr>
              <a:t>เพราะมาตรา </a:t>
            </a:r>
            <a:r>
              <a:rPr lang="en-US" dirty="0">
                <a:latin typeface="Angsana New" panose="02020603050405020304" pitchFamily="18" charset="-34"/>
                <a:ea typeface="Cordia New" panose="020B0304020202020204" pitchFamily="34" charset="-34"/>
                <a:cs typeface="Cordia New" panose="020B0304020202020204" pitchFamily="34" charset="-34"/>
              </a:rPr>
              <a:t>921 </a:t>
            </a:r>
            <a:r>
              <a:rPr lang="th-TH" dirty="0">
                <a:latin typeface="Angsana New" panose="02020603050405020304" pitchFamily="18" charset="-34"/>
                <a:ea typeface="Cordia New" panose="020B0304020202020204" pitchFamily="34" charset="-34"/>
              </a:rPr>
              <a:t>ได้บัญญัติไว้โดยเฉพาะแล้ว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algn="thaiDist">
              <a:spcAft>
                <a:spcPts val="0"/>
              </a:spcAft>
              <a:tabLst>
                <a:tab pos="2637155" algn="ctr"/>
                <a:tab pos="5274310" algn="r"/>
                <a:tab pos="457200" algn="l"/>
              </a:tabLst>
            </a:pPr>
            <a:r>
              <a:rPr lang="th-TH" b="1" dirty="0">
                <a:solidFill>
                  <a:srgbClr val="0000FF"/>
                </a:solidFill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ข้อสังเกตอย่างหนึ่ง  คือ  ถ้าเป็นตั๋วชนิดผู้ถือ  การลงลายมือชื่อที่ด้านหน้าเฉย ๆ (ม.</a:t>
            </a:r>
            <a:r>
              <a:rPr lang="en-GB" b="1" dirty="0">
                <a:solidFill>
                  <a:srgbClr val="0000FF"/>
                </a:solidFill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939</a:t>
            </a:r>
            <a:r>
              <a:rPr lang="th-TH" b="1" dirty="0">
                <a:solidFill>
                  <a:srgbClr val="0000FF"/>
                </a:solidFill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) หรือการไปลงลายมือชื่อที่ด้านหลังเฉย ๆ  (ม.</a:t>
            </a:r>
            <a:r>
              <a:rPr lang="en-GB" b="1" dirty="0">
                <a:solidFill>
                  <a:srgbClr val="0000FF"/>
                </a:solidFill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921</a:t>
            </a:r>
            <a:r>
              <a:rPr lang="th-TH" b="1" dirty="0">
                <a:solidFill>
                  <a:srgbClr val="0000FF"/>
                </a:solidFill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) บุคคลนั้นจะต้องรับผิด</a:t>
            </a:r>
            <a:r>
              <a:rPr lang="th-TH" b="1" u="sng" dirty="0">
                <a:solidFill>
                  <a:srgbClr val="0000FF"/>
                </a:solidFill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ในฐานผู้รับอาว</a:t>
            </a:r>
            <a:r>
              <a:rPr lang="th-TH" b="1" u="sng" dirty="0" err="1">
                <a:solidFill>
                  <a:srgbClr val="0000FF"/>
                </a:solidFill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ัล</a:t>
            </a:r>
            <a:r>
              <a:rPr lang="th-TH" b="1" u="sng" dirty="0">
                <a:solidFill>
                  <a:srgbClr val="0000FF"/>
                </a:solidFill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ทั้งสองกรณี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23353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616118F-2EB7-4CA0-AA61-374699FF9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0092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/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คำถาม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0299D1F-5527-4A34-9862-1246CEAAB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252"/>
            <a:ext cx="10515600" cy="4639711"/>
          </a:xfrm>
        </p:spPr>
        <p:txBody>
          <a:bodyPr/>
          <a:lstStyle/>
          <a:p>
            <a:pPr algn="thaiDist">
              <a:spcAft>
                <a:spcPts val="0"/>
              </a:spcAft>
              <a:tabLst>
                <a:tab pos="2637155" algn="ctr"/>
                <a:tab pos="5274310" algn="r"/>
                <a:tab pos="457200" algn="l"/>
              </a:tabLst>
            </a:pPr>
            <a:r>
              <a:rPr lang="th-TH" sz="4400" b="1" dirty="0">
                <a:solidFill>
                  <a:srgbClr val="0000FF"/>
                </a:solidFill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ปัญหามีว่า   </a:t>
            </a:r>
            <a:r>
              <a:rPr lang="th-TH" sz="4400" b="1" dirty="0">
                <a:solidFill>
                  <a:srgbClr val="800000"/>
                </a:solidFill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คนที่ไปลงลายมือชื่อที่ด้านหลัง</a:t>
            </a:r>
            <a:r>
              <a:rPr lang="en-US" sz="4400" b="1" dirty="0">
                <a:solidFill>
                  <a:srgbClr val="0000FF"/>
                </a:solidFill>
                <a:latin typeface="Angsana New" panose="02020603050405020304" pitchFamily="18" charset="-34"/>
                <a:ea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th-TH" sz="4400" b="1" dirty="0">
                <a:solidFill>
                  <a:srgbClr val="0000FF"/>
                </a:solidFill>
                <a:latin typeface="Angsana New" panose="02020603050405020304" pitchFamily="18" charset="-34"/>
                <a:ea typeface="Cordia New" panose="020B0304020202020204" pitchFamily="34" charset="-34"/>
              </a:rPr>
              <a:t>ตั๋วชนิดระบุชื่อผู้รับเงินโดยไม่มีข้อความใด ๆ</a:t>
            </a:r>
            <a:r>
              <a:rPr lang="th-TH" sz="4800" dirty="0">
                <a:solidFill>
                  <a:srgbClr val="0000FF"/>
                </a:solidFill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4400" b="1" dirty="0">
                <a:latin typeface="Angsana New" panose="02020603050405020304" pitchFamily="18" charset="-34"/>
                <a:ea typeface="Cordia New" panose="020B0304020202020204" pitchFamily="34" charset="-34"/>
              </a:rPr>
              <a:t>ถามว่า  </a:t>
            </a:r>
            <a:r>
              <a:rPr lang="th-TH" sz="4400" dirty="0">
                <a:latin typeface="Angsana New" panose="02020603050405020304" pitchFamily="18" charset="-34"/>
                <a:ea typeface="Cordia New" panose="020B0304020202020204" pitchFamily="34" charset="-34"/>
              </a:rPr>
              <a:t>บุคคลนั้นจะต้องรับผิดตามตั๋วเงินในฐานะใด   </a:t>
            </a:r>
            <a:r>
              <a:rPr lang="en-US" sz="4400" b="1" dirty="0">
                <a:latin typeface="Angsana New" panose="02020603050405020304" pitchFamily="18" charset="-34"/>
                <a:ea typeface="Cordia New" panose="020B0304020202020204" pitchFamily="34" charset="-34"/>
                <a:cs typeface="Cordia New" panose="020B0304020202020204" pitchFamily="34" charset="-34"/>
              </a:rPr>
              <a:t>?</a:t>
            </a:r>
          </a:p>
          <a:p>
            <a:pPr algn="thaiDist">
              <a:spcAft>
                <a:spcPts val="0"/>
              </a:spcAft>
              <a:tabLst>
                <a:tab pos="2637155" algn="ctr"/>
                <a:tab pos="5274310" algn="r"/>
                <a:tab pos="457200" algn="l"/>
              </a:tabLst>
            </a:pP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53782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499404E-3D8E-4411-8AE4-6C01812DC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4074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/>
            <a:r>
              <a:rPr lang="th-TH" dirty="0"/>
              <a:t>คำตอบ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E88B9D0-B10A-4775-B99F-3A3226BB2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730"/>
            <a:ext cx="10515600" cy="4772233"/>
          </a:xfrm>
        </p:spPr>
        <p:txBody>
          <a:bodyPr>
            <a:normAutofit/>
          </a:bodyPr>
          <a:lstStyle/>
          <a:p>
            <a:pPr algn="thaiDist"/>
            <a:r>
              <a:rPr lang="th-TH" sz="3200" dirty="0"/>
              <a:t>การลงลายมือชื่อด้านหลังตั๋วระบุชื่อ นั้น อาจต้องรับผิดในหลายฐานะแตกต่างกัน แยกพิจารณาดังนี้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dirty="0"/>
              <a:t>กรณีผู้ลงลายมือชื่อสลักหลังเป็นผู้ทรง เมื่อลงลายมือชื่อเพียงอย่างเดียวด้านหลังตั๋ว มีผลเป็นการสลักหลังลอย ดังนั้นจึงต้องรับผิดในฐานะผู้สลักหลัง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b="1" dirty="0">
                <a:solidFill>
                  <a:srgbClr val="0000FF"/>
                </a:solidFill>
                <a:ea typeface="Cordia New" panose="020B0304020202020204" pitchFamily="34" charset="-34"/>
                <a:cs typeface="Angsana New" panose="02020603050405020304" pitchFamily="18" charset="-34"/>
              </a:rPr>
              <a:t>บุคคลนั้นไม่เคยเป็นผู้ทรงมาก่อนเลย </a:t>
            </a:r>
            <a:r>
              <a:rPr lang="th-TH" sz="3200" dirty="0">
                <a:solidFill>
                  <a:prstClr val="black"/>
                </a:solidFill>
              </a:rPr>
              <a:t>เมื่อลงลายมือชื่อเพียงอย่างเดียวด้านหลังตั๋ว มีผลให้ต้องรับผิดตามมาตรา </a:t>
            </a:r>
            <a:r>
              <a:rPr lang="en-GB" sz="3200" dirty="0">
                <a:solidFill>
                  <a:prstClr val="black"/>
                </a:solidFill>
              </a:rPr>
              <a:t>900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100379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2989EBC-EAE7-4E2C-88D0-DE5B82774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2614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/>
            <a:r>
              <a:rPr lang="th-TH" dirty="0"/>
              <a:t>ผู้ถูกอาว</a:t>
            </a:r>
            <a:r>
              <a:rPr lang="th-TH" dirty="0" err="1"/>
              <a:t>ัล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D0D784C-9C9F-4D94-B056-D4936EBF7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3270"/>
            <a:ext cx="10515600" cy="4533693"/>
          </a:xfrm>
        </p:spPr>
        <p:txBody>
          <a:bodyPr/>
          <a:lstStyle/>
          <a:p>
            <a:r>
              <a:rPr lang="th-TH" b="1" dirty="0"/>
              <a:t>มาตรา </a:t>
            </a:r>
            <a:r>
              <a:rPr lang="en-US" b="1" dirty="0"/>
              <a:t>939 </a:t>
            </a:r>
            <a:r>
              <a:rPr lang="th-TH" b="1" dirty="0"/>
              <a:t>วรรคสี่ </a:t>
            </a:r>
            <a:r>
              <a:rPr lang="en-US" b="1" dirty="0"/>
              <a:t>“</a:t>
            </a:r>
            <a:r>
              <a:rPr lang="th-TH" b="1" dirty="0"/>
              <a:t>ในคำรับอาว</a:t>
            </a:r>
            <a:r>
              <a:rPr lang="th-TH" b="1" dirty="0" err="1"/>
              <a:t>ัลต้</a:t>
            </a:r>
            <a:r>
              <a:rPr lang="th-TH" b="1" dirty="0"/>
              <a:t>องระบุว่ารับประกันผู้ใด หากมิได้ระบุท่านให้ถือว่ารับประกันผู้สั่งจ่าย</a:t>
            </a:r>
            <a:r>
              <a:rPr lang="en-US" b="1" dirty="0"/>
              <a:t>”</a:t>
            </a:r>
            <a:endParaRPr lang="en-US" dirty="0"/>
          </a:p>
          <a:p>
            <a:pPr algn="thaiDist"/>
            <a:r>
              <a:rPr lang="th-TH" dirty="0"/>
              <a:t>ปกติแล้วถ้าเป็นการอาว</a:t>
            </a:r>
            <a:r>
              <a:rPr lang="th-TH" dirty="0" err="1"/>
              <a:t>ัล</a:t>
            </a:r>
            <a:r>
              <a:rPr lang="th-TH" dirty="0"/>
              <a:t>ตามรูปแบบ ก็คือมีคำว่า </a:t>
            </a:r>
            <a:r>
              <a:rPr lang="en-US" dirty="0"/>
              <a:t>“</a:t>
            </a:r>
            <a:r>
              <a:rPr lang="th-TH" dirty="0"/>
              <a:t>ใช้ได้เป็นอาว</a:t>
            </a:r>
            <a:r>
              <a:rPr lang="th-TH" dirty="0" err="1"/>
              <a:t>ัล</a:t>
            </a:r>
            <a:r>
              <a:rPr lang="en-US" dirty="0"/>
              <a:t>” </a:t>
            </a:r>
            <a:r>
              <a:rPr lang="th-TH" dirty="0"/>
              <a:t>นั้น จะรับอาว</a:t>
            </a:r>
            <a:r>
              <a:rPr lang="th-TH" dirty="0" err="1"/>
              <a:t>ัล</a:t>
            </a:r>
            <a:r>
              <a:rPr lang="th-TH" dirty="0"/>
              <a:t>ลูกหนี้ในตั๋วเงินคนใดก็ระบุว่ารับประกันผู้ใด   เช่น รับอาว</a:t>
            </a:r>
            <a:r>
              <a:rPr lang="th-TH" dirty="0" err="1"/>
              <a:t>ัล</a:t>
            </a:r>
            <a:r>
              <a:rPr lang="th-TH" dirty="0"/>
              <a:t>ผู้สั่งจ่าย, รับอาว</a:t>
            </a:r>
            <a:r>
              <a:rPr lang="th-TH" dirty="0" err="1"/>
              <a:t>ัล</a:t>
            </a:r>
            <a:r>
              <a:rPr lang="th-TH" dirty="0"/>
              <a:t>ผู้สลักหลัง ก็ระบุไว้  </a:t>
            </a:r>
            <a:endParaRPr lang="en-US" dirty="0"/>
          </a:p>
          <a:p>
            <a:pPr algn="thaiDist"/>
            <a:r>
              <a:rPr lang="th-TH" dirty="0"/>
              <a:t>ถ้าไม่ระบุ เช่น เขียนว่า </a:t>
            </a:r>
            <a:r>
              <a:rPr lang="en-US" dirty="0"/>
              <a:t>“</a:t>
            </a:r>
            <a:r>
              <a:rPr lang="th-TH" dirty="0"/>
              <a:t>ใช้ได้เป็นอาว</a:t>
            </a:r>
            <a:r>
              <a:rPr lang="th-TH" dirty="0" err="1"/>
              <a:t>ัล</a:t>
            </a:r>
            <a:r>
              <a:rPr lang="en-US" dirty="0"/>
              <a:t>” </a:t>
            </a:r>
            <a:r>
              <a:rPr lang="th-TH" dirty="0"/>
              <a:t>แล้วลงลายมือชื่อเฉยๆ กฎหมายจะเหมาไปที่ว่าเป็นการรับอาว</a:t>
            </a:r>
            <a:r>
              <a:rPr lang="th-TH" dirty="0" err="1"/>
              <a:t>ัล</a:t>
            </a:r>
            <a:r>
              <a:rPr lang="th-TH" dirty="0"/>
              <a:t>ผู้สั่งจ่าย</a:t>
            </a:r>
            <a:endParaRPr lang="en-US" dirty="0"/>
          </a:p>
          <a:p>
            <a:pPr algn="thaiDist"/>
            <a:r>
              <a:rPr lang="th-TH" dirty="0"/>
              <a:t>ถ้าเป็นเช็คชนิดผู้ถือ ใครไปสลักหลังทุกคน ถือว่ารับอาว</a:t>
            </a:r>
            <a:r>
              <a:rPr lang="th-TH" dirty="0" err="1"/>
              <a:t>ัล</a:t>
            </a:r>
            <a:r>
              <a:rPr lang="th-TH" dirty="0"/>
              <a:t>ผู้สั่งจ่าย เหตุที่กฎหมายบัญญัติว่าไว้อย่างนี้ ก็เพื่อที่จะให้ผู้ทรงไล่เบี้ยได้มากที่สุด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43753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4B318DD-1B90-4CCA-816F-F6ADBDBBF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814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/>
            <a:r>
              <a:rPr lang="th-TH" b="1" dirty="0"/>
              <a:t>จำนวนเงินที่รับอาว</a:t>
            </a:r>
            <a:r>
              <a:rPr lang="th-TH" b="1" dirty="0" err="1"/>
              <a:t>ัล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E33B251-81BD-419F-A13C-002A79D6C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8714"/>
            <a:ext cx="10515600" cy="4878250"/>
          </a:xfrm>
        </p:spPr>
        <p:txBody>
          <a:bodyPr>
            <a:normAutofit/>
          </a:bodyPr>
          <a:lstStyle/>
          <a:p>
            <a:r>
              <a:rPr lang="th-TH" dirty="0"/>
              <a:t>มาตรา </a:t>
            </a:r>
            <a:r>
              <a:rPr lang="en-US" dirty="0"/>
              <a:t>938 </a:t>
            </a:r>
            <a:r>
              <a:rPr lang="th-TH" dirty="0"/>
              <a:t>วรรคหนึ่ง กฎหมายบัญญัติว่า 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 	“</a:t>
            </a:r>
            <a:r>
              <a:rPr lang="th-TH" b="1" dirty="0"/>
              <a:t>ตั๋วแลกเงินจะมีผู้ค้ำประกันรับประกันการใช้เงินทั้งจำนวนหรือแต่บางส่วนก็ได้</a:t>
            </a:r>
            <a:r>
              <a:rPr lang="en-US" b="1" dirty="0"/>
              <a:t>…”</a:t>
            </a:r>
            <a:endParaRPr lang="en-US" dirty="0"/>
          </a:p>
          <a:p>
            <a:pPr marL="0" indent="0" algn="thaiDist">
              <a:buNone/>
            </a:pPr>
            <a:r>
              <a:rPr lang="th-TH" dirty="0"/>
              <a:t>	เพราะฉะนั้น การรับอาว</a:t>
            </a:r>
            <a:r>
              <a:rPr lang="th-TH" dirty="0" err="1"/>
              <a:t>ัล</a:t>
            </a:r>
            <a:r>
              <a:rPr lang="th-TH" dirty="0"/>
              <a:t>นั้น ตัวผู้รับอาว</a:t>
            </a:r>
            <a:r>
              <a:rPr lang="th-TH" dirty="0" err="1"/>
              <a:t>ัล</a:t>
            </a:r>
            <a:r>
              <a:rPr lang="th-TH" dirty="0"/>
              <a:t>ก็สามารถจะรับอาว</a:t>
            </a:r>
            <a:r>
              <a:rPr lang="th-TH" dirty="0" err="1"/>
              <a:t>ัล</a:t>
            </a:r>
            <a:r>
              <a:rPr lang="th-TH" dirty="0"/>
              <a:t>จำนวนเงินในตั๋วเงินนั้นทั้งจำนวนเลยก็ได้</a:t>
            </a:r>
            <a:endParaRPr lang="en-US" dirty="0"/>
          </a:p>
          <a:p>
            <a:pPr algn="thaiDist"/>
            <a:r>
              <a:rPr lang="th-TH" dirty="0"/>
              <a:t>เช่น เช็คสั่งจ่ายเงินจำนวน </a:t>
            </a:r>
            <a:r>
              <a:rPr lang="en-US" dirty="0"/>
              <a:t>100,000 </a:t>
            </a:r>
            <a:r>
              <a:rPr lang="th-TH" dirty="0"/>
              <a:t>บาท ผู้รับอาว</a:t>
            </a:r>
            <a:r>
              <a:rPr lang="th-TH" dirty="0" err="1"/>
              <a:t>ัล</a:t>
            </a:r>
            <a:r>
              <a:rPr lang="th-TH" dirty="0"/>
              <a:t>ก็สามารถจะรับอาว</a:t>
            </a:r>
            <a:r>
              <a:rPr lang="th-TH" dirty="0" err="1"/>
              <a:t>ัล</a:t>
            </a:r>
            <a:r>
              <a:rPr lang="th-TH" dirty="0"/>
              <a:t>นั้นทั้ง </a:t>
            </a:r>
            <a:r>
              <a:rPr lang="en-US" dirty="0"/>
              <a:t>100,000 </a:t>
            </a:r>
            <a:r>
              <a:rPr lang="th-TH" dirty="0"/>
              <a:t>บาทก็ได้   </a:t>
            </a:r>
            <a:endParaRPr lang="en-US" dirty="0"/>
          </a:p>
          <a:p>
            <a:pPr algn="thaiDist"/>
            <a:r>
              <a:rPr lang="th-TH" dirty="0"/>
              <a:t>หรือจะรับอาว</a:t>
            </a:r>
            <a:r>
              <a:rPr lang="th-TH" dirty="0" err="1"/>
              <a:t>ัล</a:t>
            </a:r>
            <a:r>
              <a:rPr lang="th-TH" dirty="0"/>
              <a:t>เพียง </a:t>
            </a:r>
            <a:r>
              <a:rPr lang="en-US" dirty="0"/>
              <a:t>50,000 </a:t>
            </a:r>
            <a:r>
              <a:rPr lang="th-TH" dirty="0"/>
              <a:t>บาท ก็ได้ ถ้าหากว่าเป็นการรับอาว</a:t>
            </a:r>
            <a:r>
              <a:rPr lang="th-TH" dirty="0" err="1"/>
              <a:t>ัล</a:t>
            </a:r>
            <a:r>
              <a:rPr lang="th-TH" dirty="0"/>
              <a:t>แต่เพียงบางส่วนอย่างนี้ ถ้าตั๋วเงินนั้นไม่มีการใช้เงิน ความรับผิดของผู้รับอาว</a:t>
            </a:r>
            <a:r>
              <a:rPr lang="th-TH" dirty="0" err="1"/>
              <a:t>ัล</a:t>
            </a:r>
            <a:r>
              <a:rPr lang="th-TH" dirty="0"/>
              <a:t>ก็จะเป็นไปตามเนื้อความที่ตนรับอาว</a:t>
            </a:r>
            <a:r>
              <a:rPr lang="th-TH" dirty="0" err="1"/>
              <a:t>ัล</a:t>
            </a:r>
            <a:r>
              <a:rPr lang="th-TH" dirty="0"/>
              <a:t>ไว้</a:t>
            </a:r>
            <a:endParaRPr lang="en-US" dirty="0"/>
          </a:p>
          <a:p>
            <a:pPr algn="thaiDist"/>
            <a:r>
              <a:rPr lang="th-TH" dirty="0"/>
              <a:t>สมมติว่าตั๋วสัญญาใช้เงิน สัญญาจะใช้เงินจำนวน </a:t>
            </a:r>
            <a:r>
              <a:rPr lang="en-US" dirty="0"/>
              <a:t>1 </a:t>
            </a:r>
            <a:r>
              <a:rPr lang="th-TH" dirty="0"/>
              <a:t>ล้านบาท ผู้รับอาว</a:t>
            </a:r>
            <a:r>
              <a:rPr lang="th-TH" dirty="0" err="1"/>
              <a:t>ัล</a:t>
            </a:r>
            <a:r>
              <a:rPr lang="th-TH" dirty="0"/>
              <a:t>ขอรับอาว</a:t>
            </a:r>
            <a:r>
              <a:rPr lang="th-TH" dirty="0" err="1"/>
              <a:t>ัล</a:t>
            </a:r>
            <a:r>
              <a:rPr lang="th-TH" dirty="0"/>
              <a:t>เพียง </a:t>
            </a:r>
            <a:r>
              <a:rPr lang="en-US" dirty="0"/>
              <a:t>5 </a:t>
            </a:r>
            <a:r>
              <a:rPr lang="th-TH" dirty="0"/>
              <a:t>แสนบาท ถ้า ผู้ออกตั๋วสัญญาใช้เงินไม่ใช้เงินตามตั๋ว ผู้รับอาว</a:t>
            </a:r>
            <a:r>
              <a:rPr lang="th-TH" dirty="0" err="1"/>
              <a:t>ัล</a:t>
            </a:r>
            <a:r>
              <a:rPr lang="th-TH" dirty="0"/>
              <a:t>ก็รับผิดตามเนื้อความที่ตนรับอาว</a:t>
            </a:r>
            <a:r>
              <a:rPr lang="th-TH" dirty="0" err="1"/>
              <a:t>ัล</a:t>
            </a:r>
            <a:r>
              <a:rPr lang="th-TH" dirty="0"/>
              <a:t> ก็คือ </a:t>
            </a:r>
            <a:r>
              <a:rPr lang="en-US" dirty="0"/>
              <a:t>5 </a:t>
            </a:r>
            <a:r>
              <a:rPr lang="th-TH" dirty="0"/>
              <a:t>แสนบาท</a:t>
            </a:r>
            <a:endParaRPr lang="en-US" dirty="0"/>
          </a:p>
          <a:p>
            <a:pPr algn="thaiDist"/>
            <a:r>
              <a:rPr lang="th-TH" dirty="0"/>
              <a:t>เพราะฉะนั้น ในเรื่องการรับอาว</a:t>
            </a:r>
            <a:r>
              <a:rPr lang="th-TH" dirty="0" err="1"/>
              <a:t>ัล</a:t>
            </a:r>
            <a:r>
              <a:rPr lang="th-TH" dirty="0"/>
              <a:t>นั้น รับอาว</a:t>
            </a:r>
            <a:r>
              <a:rPr lang="th-TH" dirty="0" err="1"/>
              <a:t>ัล</a:t>
            </a:r>
            <a:r>
              <a:rPr lang="th-TH" dirty="0"/>
              <a:t>เป็นจำนวนเพียงใด ก็รับผิดเท่าจำนวนเพียงนั้น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78491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616118F-2EB7-4CA0-AA61-374699FF9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0092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/>
            <a:r>
              <a:rPr lang="th-TH" b="1" dirty="0"/>
              <a:t>ผลของการรับอาว</a:t>
            </a:r>
            <a:r>
              <a:rPr lang="th-TH" b="1" dirty="0" err="1"/>
              <a:t>ัล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0299D1F-5527-4A34-9862-1246CEAAB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2"/>
            <a:ext cx="10515600" cy="4705972"/>
          </a:xfrm>
        </p:spPr>
        <p:txBody>
          <a:bodyPr>
            <a:normAutofit lnSpcReduction="10000"/>
          </a:bodyPr>
          <a:lstStyle/>
          <a:p>
            <a:pPr marL="514350" indent="-514350" algn="thaiDist">
              <a:buAutoNum type="arabicPeriod"/>
            </a:pPr>
            <a:r>
              <a:rPr lang="th-TH" sz="3200" dirty="0"/>
              <a:t>ผู้รับอาว</a:t>
            </a:r>
            <a:r>
              <a:rPr lang="th-TH" sz="3200" dirty="0" err="1"/>
              <a:t>ัล</a:t>
            </a:r>
            <a:r>
              <a:rPr lang="th-TH" sz="3200" dirty="0"/>
              <a:t>รับผิดเช่นเดียวกับบุคคลที่เขาค้ำประกัน</a:t>
            </a:r>
          </a:p>
          <a:p>
            <a:pPr marL="514350" indent="-514350" algn="thaiDist">
              <a:buAutoNum type="arabicPeriod"/>
            </a:pPr>
            <a:r>
              <a:rPr lang="th-TH" sz="3200" dirty="0"/>
              <a:t>ผู้รับอาว</a:t>
            </a:r>
            <a:r>
              <a:rPr lang="th-TH" sz="3200" dirty="0" err="1"/>
              <a:t>ัล</a:t>
            </a:r>
            <a:r>
              <a:rPr lang="th-TH" sz="3200" dirty="0"/>
              <a:t>ไม่มีสิทธิเกี่ยง จะต้อง</a:t>
            </a:r>
            <a:r>
              <a:rPr lang="th-TH" sz="3200" b="1" dirty="0"/>
              <a:t>รับผิดต่อผู้ทรงอย่างลูกหนี้ร่วม (หลักของม.</a:t>
            </a:r>
            <a:r>
              <a:rPr lang="en-US" sz="3200" b="1" dirty="0"/>
              <a:t>940 </a:t>
            </a:r>
            <a:r>
              <a:rPr lang="th-TH" sz="3200" b="1" dirty="0"/>
              <a:t>วรรคหนึ่ง กับม</a:t>
            </a:r>
            <a:r>
              <a:rPr lang="en-US" sz="3200" b="1" dirty="0"/>
              <a:t>.967</a:t>
            </a:r>
            <a:r>
              <a:rPr lang="th-TH" sz="3200" b="1" dirty="0"/>
              <a:t>)</a:t>
            </a:r>
            <a:endParaRPr lang="en-US" sz="3200" dirty="0"/>
          </a:p>
          <a:p>
            <a:r>
              <a:rPr lang="th-TH" sz="3200" b="1" u="sng" dirty="0"/>
              <a:t>ตัวอย่าง</a:t>
            </a:r>
            <a:r>
              <a:rPr lang="th-TH" sz="3200" dirty="0"/>
              <a:t> ตั๋วแลกเงินฉบับหนึ่งมูลค่า </a:t>
            </a:r>
            <a:r>
              <a:rPr lang="en-US" sz="3200" dirty="0"/>
              <a:t> 500,000 </a:t>
            </a:r>
            <a:r>
              <a:rPr lang="th-TH" sz="3200" dirty="0"/>
              <a:t>บาท มี ส เป็นผู้สั่งจ่าย, จ เป็นผู้จ่าย ร เป็นผู้รับเงิน ซึ่งต่อมา ร สลักหลังโอนให้กับ หนึ่ง และมี ว เป็นผู้รับอาว</a:t>
            </a:r>
            <a:r>
              <a:rPr lang="th-TH" sz="3200" dirty="0" err="1"/>
              <a:t>ัล</a:t>
            </a:r>
            <a:r>
              <a:rPr lang="th-TH" sz="3200" dirty="0"/>
              <a:t> กรณีนี้หนึ่งเป็นผู้ทรงย่อมสามารถเรียกให้ ส จ ร และว ซึ่งลงลายมือชื่อ คนใดก็ได้ หรือทุกคนร่วมกันชดใช้เงิน </a:t>
            </a:r>
            <a:r>
              <a:rPr lang="en-US" sz="3200" dirty="0"/>
              <a:t>500,000 </a:t>
            </a:r>
            <a:r>
              <a:rPr lang="th-TH" sz="3200" dirty="0"/>
              <a:t>บาท</a:t>
            </a:r>
          </a:p>
          <a:p>
            <a:pPr marL="0" indent="0">
              <a:buNone/>
            </a:pPr>
            <a:r>
              <a:rPr lang="en-US" sz="3200" dirty="0"/>
              <a:t>3. </a:t>
            </a:r>
            <a:r>
              <a:rPr lang="th-TH" sz="3200" dirty="0"/>
              <a:t>การที่ผู้ทรงยอมผ่อนเวลาให้แก่ผู้จ่าย ไม่ทำให้ผู้รับอาว</a:t>
            </a:r>
            <a:r>
              <a:rPr lang="th-TH" sz="3200" dirty="0" err="1"/>
              <a:t>ัล</a:t>
            </a:r>
            <a:r>
              <a:rPr lang="th-TH" sz="3200" dirty="0"/>
              <a:t>หลุดพ้นความรับผิด (ฎ.</a:t>
            </a:r>
            <a:r>
              <a:rPr lang="en-US" sz="2400" dirty="0"/>
              <a:t>422/2521</a:t>
            </a:r>
            <a:r>
              <a:rPr lang="th-TH" sz="3200" dirty="0"/>
              <a:t>)</a:t>
            </a:r>
          </a:p>
          <a:p>
            <a:pPr marL="0" indent="0">
              <a:buNone/>
            </a:pPr>
            <a:r>
              <a:rPr lang="en-US" sz="3200" dirty="0"/>
              <a:t>4. </a:t>
            </a:r>
            <a:r>
              <a:rPr lang="th-TH" sz="3200" dirty="0"/>
              <a:t>ความตายของผู้รับอาว</a:t>
            </a:r>
            <a:r>
              <a:rPr lang="th-TH" sz="3200" dirty="0" err="1"/>
              <a:t>ัล</a:t>
            </a:r>
            <a:r>
              <a:rPr lang="th-TH" sz="3200" dirty="0"/>
              <a:t> ไม่ทำให้การอาว</a:t>
            </a:r>
            <a:r>
              <a:rPr lang="th-TH" sz="3200" dirty="0" err="1"/>
              <a:t>ัล</a:t>
            </a:r>
            <a:r>
              <a:rPr lang="th-TH" sz="3200" dirty="0"/>
              <a:t>ระงับ แต่ความรับผิดระงับตกทอดแก่ทายาท(ฎ.</a:t>
            </a:r>
            <a:r>
              <a:rPr lang="en-US" sz="3200" dirty="0"/>
              <a:t>3782/2556</a:t>
            </a:r>
            <a:r>
              <a:rPr lang="th-TH" sz="3200" dirty="0"/>
              <a:t>)</a:t>
            </a:r>
            <a:endParaRPr lang="en-US" sz="32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03744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2989EBC-EAE7-4E2C-88D0-DE5B82774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/>
            <a:r>
              <a:rPr lang="th-TH" dirty="0"/>
              <a:t>ข้อยกเว้น ผู้อาว</a:t>
            </a:r>
            <a:r>
              <a:rPr lang="th-TH" dirty="0" err="1"/>
              <a:t>ัล</a:t>
            </a:r>
            <a:r>
              <a:rPr lang="th-TH" dirty="0"/>
              <a:t>อาจรับผิดยิ่งกว่าผู้ที่ตนอาว</a:t>
            </a:r>
            <a:r>
              <a:rPr lang="th-TH" dirty="0" err="1"/>
              <a:t>ัล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D0D784C-9C9F-4D94-B056-D4936EBF7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740"/>
            <a:ext cx="10515600" cy="47192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b="1" dirty="0"/>
              <a:t>มาตรา </a:t>
            </a:r>
            <a:r>
              <a:rPr lang="en-US" b="1" dirty="0"/>
              <a:t>940</a:t>
            </a:r>
            <a:r>
              <a:rPr lang="th-TH" b="1" dirty="0"/>
              <a:t> วรรคสอง</a:t>
            </a:r>
            <a:endParaRPr lang="en-US" b="1" dirty="0"/>
          </a:p>
          <a:p>
            <a:pPr algn="thaiDist"/>
            <a:r>
              <a:rPr lang="th-TH" sz="3200" dirty="0"/>
              <a:t>“แม้ถึงว่าความรับผิดใช้เงินอันผู้รับอาว</a:t>
            </a:r>
            <a:r>
              <a:rPr lang="th-TH" sz="3200" dirty="0" err="1"/>
              <a:t>ัล</a:t>
            </a:r>
            <a:r>
              <a:rPr lang="th-TH" sz="3200" dirty="0"/>
              <a:t>ได้ประกันอยู่นั้นจะตกเป็นใช้ไม่ได้ด้วยเหตุใด ๆ นอกจากผิดแบบระเบียบ ท่านว่าข้อที่รับอาว</a:t>
            </a:r>
            <a:r>
              <a:rPr lang="th-TH" sz="3200" dirty="0" err="1"/>
              <a:t>ัล</a:t>
            </a:r>
            <a:r>
              <a:rPr lang="th-TH" sz="3200" dirty="0"/>
              <a:t>นั้นยังคงสมบูรณ์”</a:t>
            </a:r>
          </a:p>
          <a:p>
            <a:pPr algn="thaiDist">
              <a:spcAft>
                <a:spcPts val="0"/>
              </a:spcAft>
              <a:tabLst>
                <a:tab pos="2637155" algn="ctr"/>
                <a:tab pos="5274310" algn="r"/>
                <a:tab pos="457200" algn="l"/>
              </a:tabLst>
            </a:pPr>
            <a:r>
              <a:rPr lang="th-TH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อธิบาย </a:t>
            </a:r>
            <a:r>
              <a:rPr lang="th-TH" sz="3000" dirty="0">
                <a:effectLst/>
                <a:latin typeface="Cordia New" panose="020B0304020202020204" pitchFamily="34" charset="-34"/>
                <a:ea typeface="Cordia New" panose="020B0304020202020204" pitchFamily="34" charset="-34"/>
              </a:rPr>
              <a:t>ที่ว่า “ทำผิดระเบียบวิธี” หมายถึง ผู้ทรงกระทำผิดในวิธีการที่กฎหมายกำหนดให้ผู้ทรงต้องกระทำ แต่ผู้ทรงไม่กระทำ ผู้รับอาว</a:t>
            </a:r>
            <a:r>
              <a:rPr lang="th-TH" sz="3000" dirty="0" err="1">
                <a:effectLst/>
                <a:latin typeface="Cordia New" panose="020B0304020202020204" pitchFamily="34" charset="-34"/>
                <a:ea typeface="Cordia New" panose="020B0304020202020204" pitchFamily="34" charset="-34"/>
              </a:rPr>
              <a:t>ัลย่</a:t>
            </a:r>
            <a:r>
              <a:rPr lang="th-TH" sz="3000" dirty="0">
                <a:effectLst/>
                <a:latin typeface="Cordia New" panose="020B0304020202020204" pitchFamily="34" charset="-34"/>
                <a:ea typeface="Cordia New" panose="020B0304020202020204" pitchFamily="34" charset="-34"/>
              </a:rPr>
              <a:t>อมยกเหตุดังกล่าวขึ้นต่อสู้เพื่อไม่ต้องรับผิดได้ ซึ่งเรื่องผิดระเบียบใน</a:t>
            </a:r>
            <a:r>
              <a:rPr lang="th-TH" sz="3000" dirty="0" err="1">
                <a:effectLst/>
                <a:latin typeface="Cordia New" panose="020B0304020202020204" pitchFamily="34" charset="-34"/>
                <a:ea typeface="Cordia New" panose="020B0304020202020204" pitchFamily="34" charset="-34"/>
              </a:rPr>
              <a:t>ที่นี้</a:t>
            </a:r>
            <a:r>
              <a:rPr lang="th-TH" sz="3000" dirty="0">
                <a:effectLst/>
                <a:latin typeface="Cordia New" panose="020B0304020202020204" pitchFamily="34" charset="-34"/>
                <a:ea typeface="Cordia New" panose="020B0304020202020204" pitchFamily="34" charset="-34"/>
              </a:rPr>
              <a:t> คือ การไม่ทำคำคัดค้าน เช่น ตั๋วขาดความน่าเชื่อถือแล้ว ผู้ทรงไม่ทำคัดค้านในกำหนด ย่อมสิ้นสิทธิไล่เบี้ยเอากับผู้สั่งจ่าย ผู้สลักหลังและคู่สัญญาทุกคน รวมถึงผู้รับอาว</a:t>
            </a:r>
            <a:r>
              <a:rPr lang="th-TH" sz="3000" dirty="0" err="1">
                <a:effectLst/>
                <a:latin typeface="Cordia New" panose="020B0304020202020204" pitchFamily="34" charset="-34"/>
                <a:ea typeface="Cordia New" panose="020B0304020202020204" pitchFamily="34" charset="-34"/>
              </a:rPr>
              <a:t>ัล</a:t>
            </a:r>
            <a:r>
              <a:rPr lang="th-TH" sz="3000" dirty="0">
                <a:effectLst/>
                <a:latin typeface="Cordia New" panose="020B0304020202020204" pitchFamily="34" charset="-34"/>
                <a:ea typeface="Cordia New" panose="020B0304020202020204" pitchFamily="34" charset="-34"/>
              </a:rPr>
              <a:t>ด้วย อนึ่ง การต้องคำคัดค้านก่อนฟ้องไล่เบี้ย กฎหมายบัญญัติให้ทำเฉพาะตั๋วแลกเงินเท่านั้น กรณีตั๋วสัญญาใช้เงินและเช็คไม่ต้องคัดค้าน เว้นแต่เป็นตั๋วสัญญาใช้เงิน หรือเช็คที่ออกใช้มาจากต่างประเทศ</a:t>
            </a:r>
            <a:endParaRPr lang="en-US" sz="3000" dirty="0">
              <a:effectLst/>
              <a:latin typeface="Cordia New" panose="020B0304020202020204" pitchFamily="34" charset="-34"/>
              <a:ea typeface="Cordia New" panose="020B0304020202020204" pitchFamily="34" charset="-34"/>
            </a:endParaRPr>
          </a:p>
          <a:p>
            <a:pPr algn="thaiDist"/>
            <a:r>
              <a:rPr lang="th-TH" sz="3000" dirty="0"/>
              <a:t>แม้บุคคลที่ถูกรับอาว</a:t>
            </a:r>
            <a:r>
              <a:rPr lang="th-TH" sz="3000" dirty="0" err="1"/>
              <a:t>ัล</a:t>
            </a:r>
            <a:r>
              <a:rPr lang="th-TH" sz="3000" dirty="0"/>
              <a:t>จะไม่ต้องรับผิด ผู้อาว</a:t>
            </a:r>
            <a:r>
              <a:rPr lang="th-TH" sz="3000" dirty="0" err="1"/>
              <a:t>ัล</a:t>
            </a:r>
            <a:r>
              <a:rPr lang="th-TH" sz="3000" dirty="0"/>
              <a:t>ยังต้องรับผิดอยู่ เช่น ผู้ถูกอาว</a:t>
            </a:r>
            <a:r>
              <a:rPr lang="th-TH" sz="3000" dirty="0" err="1"/>
              <a:t>ัล</a:t>
            </a:r>
            <a:r>
              <a:rPr lang="th-TH" sz="3000" dirty="0"/>
              <a:t>เป็นผู้เยาว์ ต่อมาผู้แทนโดยชอบธรรมบอกล้างนิติกรรมเป็นเหตุให้ผู้เยาว์หลุดพ้น แต่ผู้รับอาว</a:t>
            </a:r>
            <a:r>
              <a:rPr lang="th-TH" sz="3000" dirty="0" err="1"/>
              <a:t>ัล</a:t>
            </a:r>
            <a:r>
              <a:rPr lang="th-TH" sz="3000" dirty="0"/>
              <a:t>ยังคงผูกพันรับผิดชำระหนี้ตามตั๋ว</a:t>
            </a:r>
            <a:endParaRPr lang="en-US" sz="3000" dirty="0"/>
          </a:p>
          <a:p>
            <a:pPr algn="thaiDist">
              <a:spcAft>
                <a:spcPts val="0"/>
              </a:spcAft>
              <a:tabLst>
                <a:tab pos="2637155" algn="ctr"/>
                <a:tab pos="5274310" algn="r"/>
                <a:tab pos="457200" algn="l"/>
              </a:tabLst>
            </a:pPr>
            <a:r>
              <a:rPr lang="th-TH" sz="3000" dirty="0">
                <a:latin typeface="Cordia New" panose="020B0304020202020204" pitchFamily="34" charset="-34"/>
                <a:ea typeface="Cordia New" panose="020B0304020202020204" pitchFamily="34" charset="-34"/>
              </a:rPr>
              <a:t>กรณีผู้ทรงยอมผ่อนเวลาให้กับผู้จ่าย เป็นเหตุให้ผู้สั่งจ่าย ผู้สลักหลัง หลุดพ้นความรับผิดตามมาตรา </a:t>
            </a:r>
            <a:r>
              <a:rPr lang="en-US" sz="3000" dirty="0">
                <a:latin typeface="Angsana New" panose="02020603050405020304" pitchFamily="18" charset="-34"/>
                <a:ea typeface="Cordia New" panose="020B0304020202020204" pitchFamily="34" charset="-34"/>
              </a:rPr>
              <a:t>948 </a:t>
            </a:r>
            <a:r>
              <a:rPr lang="th-TH" sz="3000" dirty="0">
                <a:latin typeface="Angsana New" panose="02020603050405020304" pitchFamily="18" charset="-34"/>
                <a:ea typeface="Cordia New" panose="020B0304020202020204" pitchFamily="34" charset="-34"/>
              </a:rPr>
              <a:t>แต่ไม่ทำให้ผู้รับอาว</a:t>
            </a:r>
            <a:r>
              <a:rPr lang="th-TH" sz="3000" dirty="0" err="1">
                <a:latin typeface="Angsana New" panose="02020603050405020304" pitchFamily="18" charset="-34"/>
                <a:ea typeface="Cordia New" panose="020B0304020202020204" pitchFamily="34" charset="-34"/>
              </a:rPr>
              <a:t>ัล</a:t>
            </a:r>
            <a:r>
              <a:rPr lang="th-TH" sz="3000" dirty="0">
                <a:latin typeface="Angsana New" panose="02020603050405020304" pitchFamily="18" charset="-34"/>
                <a:ea typeface="Cordia New" panose="020B0304020202020204" pitchFamily="34" charset="-34"/>
              </a:rPr>
              <a:t>หลุดพ้นความรับผิดไปด้วย เพราะมิใช่เรื่องทำผิดระเบียบวิธี</a:t>
            </a:r>
            <a:endParaRPr lang="en-US" sz="30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92481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4B318DD-1B90-4CCA-816F-F6ADBDBBF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9118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/>
            <a:r>
              <a:rPr lang="th-TH" dirty="0">
                <a:latin typeface="Cordia New" panose="020B0304020202020204" pitchFamily="34" charset="-34"/>
                <a:ea typeface="Cordia New" panose="020B0304020202020204" pitchFamily="34" charset="-34"/>
              </a:rPr>
              <a:t>ฎ.</a:t>
            </a:r>
            <a:r>
              <a:rPr lang="en-US" dirty="0">
                <a:latin typeface="Angsana New" panose="02020603050405020304" pitchFamily="18" charset="-34"/>
                <a:ea typeface="Cordia New" panose="020B0304020202020204" pitchFamily="34" charset="-34"/>
                <a:cs typeface="Cordia New" panose="020B0304020202020204" pitchFamily="34" charset="-34"/>
              </a:rPr>
              <a:t>918/2522 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E33B251-81BD-419F-A13C-002A79D6C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thaiDist">
              <a:spcAft>
                <a:spcPts val="0"/>
              </a:spcAft>
              <a:tabLst>
                <a:tab pos="2637155" algn="ctr"/>
                <a:tab pos="5274310" algn="r"/>
                <a:tab pos="457200" algn="l"/>
              </a:tabLst>
            </a:pPr>
            <a:r>
              <a:rPr lang="th-TH" sz="4000" dirty="0">
                <a:latin typeface="Angsana New" panose="02020603050405020304" pitchFamily="18" charset="-34"/>
                <a:ea typeface="Cordia New" panose="020B0304020202020204" pitchFamily="34" charset="-34"/>
              </a:rPr>
              <a:t>เช็คพิพาทมีชื่อของจำเลยที่ </a:t>
            </a:r>
            <a:r>
              <a:rPr lang="en-US" sz="4000" dirty="0">
                <a:latin typeface="Angsana New" panose="02020603050405020304" pitchFamily="18" charset="-34"/>
                <a:ea typeface="Cordia New" panose="020B0304020202020204" pitchFamily="34" charset="-34"/>
                <a:cs typeface="Cordia New" panose="020B0304020202020204" pitchFamily="34" charset="-34"/>
              </a:rPr>
              <a:t>1</a:t>
            </a:r>
            <a:r>
              <a:rPr lang="th-TH" sz="4000" dirty="0">
                <a:latin typeface="Angsana New" panose="02020603050405020304" pitchFamily="18" charset="-34"/>
                <a:ea typeface="Cordia New" panose="020B0304020202020204" pitchFamily="34" charset="-34"/>
              </a:rPr>
              <a:t> เป็นผู้สั่งจ่าย และจำเลยที่</a:t>
            </a:r>
            <a:r>
              <a:rPr lang="en-US" sz="4000" dirty="0">
                <a:latin typeface="Angsana New" panose="02020603050405020304" pitchFamily="18" charset="-34"/>
                <a:ea typeface="Cordia New" panose="020B0304020202020204" pitchFamily="34" charset="-34"/>
                <a:cs typeface="Cordia New" panose="020B0304020202020204" pitchFamily="34" charset="-34"/>
              </a:rPr>
              <a:t>2 </a:t>
            </a:r>
            <a:r>
              <a:rPr lang="th-TH" sz="4000" dirty="0">
                <a:latin typeface="Angsana New" panose="02020603050405020304" pitchFamily="18" charset="-34"/>
                <a:ea typeface="Cordia New" panose="020B0304020202020204" pitchFamily="34" charset="-34"/>
              </a:rPr>
              <a:t>เป็นผู้อาว</a:t>
            </a:r>
            <a:r>
              <a:rPr lang="th-TH" sz="4000" dirty="0" err="1">
                <a:latin typeface="Angsana New" panose="02020603050405020304" pitchFamily="18" charset="-34"/>
                <a:ea typeface="Cordia New" panose="020B0304020202020204" pitchFamily="34" charset="-34"/>
              </a:rPr>
              <a:t>ัล</a:t>
            </a:r>
            <a:r>
              <a:rPr lang="th-TH" sz="4000" dirty="0">
                <a:latin typeface="Angsana New" panose="02020603050405020304" pitchFamily="18" charset="-34"/>
                <a:ea typeface="Cordia New" panose="020B0304020202020204" pitchFamily="34" charset="-34"/>
              </a:rPr>
              <a:t>จำเลยที่ </a:t>
            </a:r>
            <a:r>
              <a:rPr lang="en-US" sz="4000" dirty="0">
                <a:latin typeface="Angsana New" panose="02020603050405020304" pitchFamily="18" charset="-34"/>
                <a:ea typeface="Cordia New" panose="020B0304020202020204" pitchFamily="34" charset="-34"/>
                <a:cs typeface="Cordia New" panose="020B0304020202020204" pitchFamily="34" charset="-34"/>
              </a:rPr>
              <a:t>1</a:t>
            </a:r>
            <a:r>
              <a:rPr lang="th-TH" sz="4000" dirty="0">
                <a:latin typeface="Angsana New" panose="02020603050405020304" pitchFamily="18" charset="-34"/>
                <a:ea typeface="Cordia New" panose="020B0304020202020204" pitchFamily="34" charset="-34"/>
              </a:rPr>
              <a:t> แม้จำเลยที่ </a:t>
            </a:r>
            <a:r>
              <a:rPr lang="en-US" sz="4000" dirty="0">
                <a:latin typeface="Angsana New" panose="02020603050405020304" pitchFamily="18" charset="-34"/>
                <a:ea typeface="Cordia New" panose="020B0304020202020204" pitchFamily="34" charset="-34"/>
                <a:cs typeface="Cordia New" panose="020B0304020202020204" pitchFamily="34" charset="-34"/>
              </a:rPr>
              <a:t>1</a:t>
            </a:r>
            <a:r>
              <a:rPr lang="th-TH" sz="4000" dirty="0">
                <a:latin typeface="Angsana New" panose="02020603050405020304" pitchFamily="18" charset="-34"/>
                <a:ea typeface="Cordia New" panose="020B0304020202020204" pitchFamily="34" charset="-34"/>
              </a:rPr>
              <a:t> ไม่ต้องรับผิด เพราะลายมือชื่อเป็นลายมือชื่อปลอม แต่จำเลยที่ </a:t>
            </a:r>
            <a:r>
              <a:rPr lang="en-US" sz="4000" dirty="0">
                <a:latin typeface="Angsana New" panose="02020603050405020304" pitchFamily="18" charset="-34"/>
                <a:ea typeface="Cordia New" panose="020B0304020202020204" pitchFamily="34" charset="-34"/>
                <a:cs typeface="Cordia New" panose="020B0304020202020204" pitchFamily="34" charset="-34"/>
              </a:rPr>
              <a:t>2</a:t>
            </a:r>
            <a:r>
              <a:rPr lang="th-TH" sz="4000" dirty="0">
                <a:latin typeface="Angsana New" panose="02020603050405020304" pitchFamily="18" charset="-34"/>
                <a:ea typeface="Cordia New" panose="020B0304020202020204" pitchFamily="34" charset="-34"/>
              </a:rPr>
              <a:t> ผู้อาว</a:t>
            </a:r>
            <a:r>
              <a:rPr lang="th-TH" sz="4000" dirty="0" err="1">
                <a:latin typeface="Angsana New" panose="02020603050405020304" pitchFamily="18" charset="-34"/>
                <a:ea typeface="Cordia New" panose="020B0304020202020204" pitchFamily="34" charset="-34"/>
              </a:rPr>
              <a:t>ัล</a:t>
            </a:r>
            <a:r>
              <a:rPr lang="th-TH" sz="4000" dirty="0">
                <a:latin typeface="Angsana New" panose="02020603050405020304" pitchFamily="18" charset="-34"/>
                <a:ea typeface="Cordia New" panose="020B0304020202020204" pitchFamily="34" charset="-34"/>
              </a:rPr>
              <a:t>ยังต้องรับผิด เพราะเหตุว่า แม้ตั๋วเงินจะมีลายมือชื่อปลอม แต่ลายมือชื่อนั้นย่อมไม่กระทบต่อความสมบูรณ์ของลายมือชื่ออื่นในตั๋วเงิน</a:t>
            </a:r>
          </a:p>
          <a:p>
            <a:pPr marL="0" indent="0" algn="thaiDist">
              <a:spcAft>
                <a:spcPts val="0"/>
              </a:spcAft>
              <a:buNone/>
              <a:tabLst>
                <a:tab pos="2637155" algn="ctr"/>
                <a:tab pos="5274310" algn="r"/>
                <a:tab pos="457200" algn="l"/>
              </a:tabLst>
            </a:pPr>
            <a:r>
              <a:rPr lang="th-TH" sz="4000" dirty="0">
                <a:effectLst/>
                <a:latin typeface="Angsana New" panose="02020603050405020304" pitchFamily="18" charset="-34"/>
                <a:ea typeface="Cordia New" panose="020B0304020202020204" pitchFamily="34" charset="-34"/>
                <a:cs typeface="Cordia New" panose="020B0304020202020204" pitchFamily="34" charset="-34"/>
              </a:rPr>
              <a:t>+แม้ลายมือชื่อผู้สั่งจ่ายจะเป็นลายมือปลอม </a:t>
            </a:r>
            <a:r>
              <a:rPr lang="th-TH" sz="4000" dirty="0">
                <a:latin typeface="Angsana New" panose="02020603050405020304" pitchFamily="18" charset="-34"/>
                <a:ea typeface="Cordia New" panose="020B0304020202020204" pitchFamily="34" charset="-34"/>
                <a:cs typeface="Cordia New" panose="020B0304020202020204" pitchFamily="34" charset="-34"/>
              </a:rPr>
              <a:t>จำเลยจะอ้างว่ามีผลทำให้เช็คมีรายการไม่ครบถ้วนไม่สมบูรณ์เป็นเช็คมิได้ เพราะอย่างไรเสียในเช็คใบนั้นก็มีลายมือชื่อปลอมของผู้ปลอมที่ได้ลงเอาไว้ จึงต้องถือว่ามีรายการครบถ้วน</a:t>
            </a:r>
            <a:endParaRPr lang="en-US" sz="44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17358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B804256-59B0-4CAE-984B-3F4A5A6B5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597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/>
            <a:r>
              <a:rPr lang="th-TH" b="1" dirty="0"/>
              <a:t>ความหมาย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C9A5A41-396B-44F2-BDE3-5DFC10DC1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4666215"/>
          </a:xfrm>
        </p:spPr>
        <p:txBody>
          <a:bodyPr>
            <a:normAutofit/>
          </a:bodyPr>
          <a:lstStyle/>
          <a:p>
            <a:pPr algn="thaiDist"/>
            <a:r>
              <a:rPr lang="th-TH" dirty="0"/>
              <a:t>อาว</a:t>
            </a:r>
            <a:r>
              <a:rPr lang="th-TH" dirty="0" err="1"/>
              <a:t>ัล</a:t>
            </a:r>
            <a:r>
              <a:rPr lang="th-TH" dirty="0"/>
              <a:t> มาจากภาษาฝรั่งเศส </a:t>
            </a:r>
            <a:r>
              <a:rPr lang="en-US" dirty="0"/>
              <a:t> A </a:t>
            </a:r>
            <a:r>
              <a:rPr lang="en-US" dirty="0" err="1"/>
              <a:t>valoir</a:t>
            </a:r>
            <a:r>
              <a:rPr lang="en-US" dirty="0"/>
              <a:t> </a:t>
            </a:r>
            <a:r>
              <a:rPr lang="th-TH" dirty="0"/>
              <a:t>แปลว่า ทำให้มีค่าขึ้น ในประมวลกฎหมายแพ่งและพาณิชย์ได้บัญญัติไว้ในมาตรา </a:t>
            </a:r>
            <a:r>
              <a:rPr lang="en-US" dirty="0"/>
              <a:t>938 </a:t>
            </a:r>
            <a:r>
              <a:rPr lang="th-TH" dirty="0"/>
              <a:t>วรรคหนึ่ง</a:t>
            </a:r>
            <a:endParaRPr lang="en-US" dirty="0"/>
          </a:p>
          <a:p>
            <a:pPr algn="thaiDist"/>
            <a:r>
              <a:rPr lang="en-US" dirty="0"/>
              <a:t>“</a:t>
            </a:r>
            <a:r>
              <a:rPr lang="th-TH" dirty="0"/>
              <a:t>ตั๋วแลกเงินจะมีผู้ค้ำประกันการใช้เงินทั้งจำนวนหรือแต่บางส่วนก็ได้ ซึ่งท่านเรียกว่า </a:t>
            </a:r>
            <a:r>
              <a:rPr lang="en-US" dirty="0"/>
              <a:t>“</a:t>
            </a:r>
            <a:r>
              <a:rPr lang="th-TH" dirty="0"/>
              <a:t>อาว</a:t>
            </a:r>
            <a:r>
              <a:rPr lang="th-TH" dirty="0" err="1"/>
              <a:t>ัล</a:t>
            </a:r>
            <a:r>
              <a:rPr lang="en-US" dirty="0"/>
              <a:t>”</a:t>
            </a:r>
          </a:p>
          <a:p>
            <a:pPr algn="thaiDist"/>
            <a:r>
              <a:rPr lang="th-TH" b="1" dirty="0"/>
              <a:t>การรับอาว</a:t>
            </a:r>
            <a:r>
              <a:rPr lang="th-TH" b="1" dirty="0" err="1"/>
              <a:t>ัล</a:t>
            </a:r>
            <a:r>
              <a:rPr lang="th-TH" b="1" dirty="0"/>
              <a:t>  ก็คือ  การค้ำประกันความรับผิดของลูกหนี้ในตั๋วเงิน</a:t>
            </a:r>
            <a:endParaRPr lang="en-US" dirty="0"/>
          </a:p>
          <a:p>
            <a:pPr algn="thaiDist"/>
            <a:r>
              <a:rPr lang="th-TH" dirty="0"/>
              <a:t>การรับอาว</a:t>
            </a:r>
            <a:r>
              <a:rPr lang="th-TH" dirty="0" err="1"/>
              <a:t>ัล</a:t>
            </a:r>
            <a:r>
              <a:rPr lang="th-TH" dirty="0"/>
              <a:t>นั้นจะเกิดขึ้นในกรณีที่เครดิตของลูกหนี้ในตั๋วเงินนั้น ไม่น่าเชื่อถือ</a:t>
            </a:r>
            <a:endParaRPr lang="en-US" dirty="0"/>
          </a:p>
          <a:p>
            <a:pPr algn="thaiDist"/>
            <a:r>
              <a:rPr lang="th-TH" dirty="0"/>
              <a:t>สำหรับเรื่องการรับอาว</a:t>
            </a:r>
            <a:r>
              <a:rPr lang="th-TH" dirty="0" err="1"/>
              <a:t>ัล</a:t>
            </a:r>
            <a:r>
              <a:rPr lang="th-TH" dirty="0"/>
              <a:t>นั้น ใน </a:t>
            </a:r>
            <a:r>
              <a:rPr lang="th-TH" dirty="0" err="1"/>
              <a:t>ปพพ</a:t>
            </a:r>
            <a:r>
              <a:rPr lang="en-US" dirty="0"/>
              <a:t>.</a:t>
            </a:r>
            <a:r>
              <a:rPr lang="th-TH" dirty="0"/>
              <a:t>จะมีบัญญัติที่กล่าวถึงผู้รับอาว</a:t>
            </a:r>
            <a:r>
              <a:rPr lang="th-TH" dirty="0" err="1"/>
              <a:t>ัล</a:t>
            </a:r>
            <a:r>
              <a:rPr lang="th-TH" b="1" dirty="0"/>
              <a:t> รวม  </a:t>
            </a:r>
            <a:r>
              <a:rPr lang="en-US" b="1" dirty="0"/>
              <a:t>6 </a:t>
            </a:r>
            <a:r>
              <a:rPr lang="th-TH" b="1" dirty="0"/>
              <a:t>มาตรา  คือ ม.</a:t>
            </a:r>
            <a:r>
              <a:rPr lang="en-US" b="1" dirty="0"/>
              <a:t>921, 938-940 , 967  </a:t>
            </a:r>
            <a:r>
              <a:rPr lang="th-TH" b="1" dirty="0"/>
              <a:t>และม</a:t>
            </a:r>
            <a:r>
              <a:rPr lang="en-US" b="1" dirty="0"/>
              <a:t>.1010  </a:t>
            </a:r>
            <a:endParaRPr lang="en-US" dirty="0"/>
          </a:p>
          <a:p>
            <a:pPr algn="thaiDist"/>
            <a:r>
              <a:rPr lang="th-TH" dirty="0"/>
              <a:t>มาตรา </a:t>
            </a:r>
            <a:r>
              <a:rPr lang="en-US" dirty="0"/>
              <a:t>938 </a:t>
            </a:r>
            <a:r>
              <a:rPr lang="th-TH" dirty="0"/>
              <a:t>ถึง มาตรา </a:t>
            </a:r>
            <a:r>
              <a:rPr lang="en-US" dirty="0"/>
              <a:t>940 </a:t>
            </a:r>
            <a:r>
              <a:rPr lang="th-TH" dirty="0"/>
              <a:t>เป็นบทบัญญัติในเรื่องตั๋วแลกเงิน แต่กฎหมายให้นำไปใช้กับตั๋วสัญญาใช้เงิน และเช็คด้วยโดยผลของมาตรา  </a:t>
            </a:r>
            <a:r>
              <a:rPr lang="en-US" dirty="0"/>
              <a:t>985,989</a:t>
            </a:r>
            <a:r>
              <a:rPr lang="th-TH" dirty="0"/>
              <a:t> ดังนั้น เรื่องการรับอาว</a:t>
            </a:r>
            <a:r>
              <a:rPr lang="th-TH" dirty="0" err="1"/>
              <a:t>ัล</a:t>
            </a:r>
            <a:r>
              <a:rPr lang="th-TH" dirty="0"/>
              <a:t> บทบัญญัติทั้ง </a:t>
            </a:r>
            <a:r>
              <a:rPr lang="en-US" dirty="0"/>
              <a:t>3 </a:t>
            </a:r>
            <a:r>
              <a:rPr lang="th-TH" dirty="0"/>
              <a:t>มาตรานี้ จะใช้กับตั๋วทั้งสามประเภท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1630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A4D386C-4C71-49E3-A7F7-FAFF98FA1AEA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th-TH" dirty="0"/>
              <a:t>สิทธิไล่เบี้ยของผู้รับอาว</a:t>
            </a:r>
            <a:r>
              <a:rPr lang="th-TH" dirty="0" err="1"/>
              <a:t>ัล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B2F84A2-8905-4873-A8CA-B1BBC2BAE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/>
              <a:t>มาตรา 940 ผู้รับอาว</a:t>
            </a:r>
            <a:r>
              <a:rPr lang="th-TH" dirty="0" err="1"/>
              <a:t>ัลย่</a:t>
            </a:r>
            <a:r>
              <a:rPr lang="th-TH" dirty="0"/>
              <a:t>อมต้องผูกพันเป็นอย่างเดียวกันกับบุคคลซึ่งตนประกัน</a:t>
            </a:r>
          </a:p>
          <a:p>
            <a:pPr marL="0" indent="0">
              <a:buNone/>
            </a:pPr>
            <a:r>
              <a:rPr lang="th-TH" dirty="0"/>
              <a:t>        แม้ถึงว่าความรับผิดใช้เงินอันผู้รับอาว</a:t>
            </a:r>
            <a:r>
              <a:rPr lang="th-TH" dirty="0" err="1"/>
              <a:t>ัล</a:t>
            </a:r>
            <a:r>
              <a:rPr lang="th-TH" dirty="0"/>
              <a:t>ได้ประกันอยู่นั้นจะตกเป็นใช้ไม่ได้ด้วยเหตุใด ๆ นอกจากเพราะทำผิดแบบระเบียบ ท่านว่าข้อที่สัญญารับอาว</a:t>
            </a:r>
            <a:r>
              <a:rPr lang="th-TH" dirty="0" err="1"/>
              <a:t>ัล</a:t>
            </a:r>
            <a:r>
              <a:rPr lang="th-TH" dirty="0"/>
              <a:t>นั้นก็ยังคงสมบูรณ์</a:t>
            </a:r>
          </a:p>
          <a:p>
            <a:pPr marL="0" indent="0">
              <a:buNone/>
            </a:pPr>
            <a:r>
              <a:rPr lang="th-TH" dirty="0"/>
              <a:t>        เมื่อผู้รับอาว</a:t>
            </a:r>
            <a:r>
              <a:rPr lang="th-TH" dirty="0" err="1"/>
              <a:t>ัล</a:t>
            </a:r>
            <a:r>
              <a:rPr lang="th-TH" dirty="0"/>
              <a:t>ได้ใช้เงินไปตามตั๋วแลกเงินแล้ว ย่อมได้สิทธิในอันจะไล่เบี้ยเอาแก่บุคคลซึ่งตนได้ประกันไว้ กับทั้งบุคคลทั้งหลายผู้รับผิดแทนตัวผู้นั้น</a:t>
            </a:r>
          </a:p>
          <a:p>
            <a:pPr marL="0" indent="0">
              <a:buNone/>
            </a:pPr>
            <a:r>
              <a:rPr lang="th-TH" dirty="0"/>
              <a:t>อธิบาย</a:t>
            </a:r>
          </a:p>
          <a:p>
            <a:pPr marL="0" indent="0">
              <a:buNone/>
            </a:pPr>
            <a:r>
              <a:rPr lang="th-TH" dirty="0"/>
              <a:t>       ผู้รับอาว</a:t>
            </a:r>
            <a:r>
              <a:rPr lang="th-TH" dirty="0" err="1"/>
              <a:t>ัล</a:t>
            </a:r>
            <a:r>
              <a:rPr lang="th-TH" dirty="0"/>
              <a:t> เมื่อได้ใช้เงินให้แก่ผู้ทรงแล้ว ย่อมเกิดสิทธิไปไล่เบี้ยคืนจาก</a:t>
            </a:r>
          </a:p>
          <a:p>
            <a:pPr marL="0" indent="0">
              <a:buNone/>
            </a:pPr>
            <a:r>
              <a:rPr lang="en-US" dirty="0"/>
              <a:t>1</a:t>
            </a:r>
            <a:r>
              <a:rPr lang="th-TH" dirty="0"/>
              <a:t>) ผู้ที่ตนค้ำประกัน	</a:t>
            </a:r>
            <a:r>
              <a:rPr lang="en-US" dirty="0"/>
              <a:t>2</a:t>
            </a:r>
            <a:r>
              <a:rPr lang="th-TH" dirty="0"/>
              <a:t>) ผู้ที่ต้องรับผิดต่อคนที่ตนเข้าค้ำประกัน</a:t>
            </a:r>
          </a:p>
        </p:txBody>
      </p:sp>
    </p:spTree>
    <p:extLst>
      <p:ext uri="{BB962C8B-B14F-4D97-AF65-F5344CB8AC3E}">
        <p14:creationId xmlns:p14="http://schemas.microsoft.com/office/powerpoint/2010/main" val="414443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B05FBFB-C608-4C0B-A974-69DA63AB2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26650"/>
          </a:xfrm>
        </p:spPr>
        <p:txBody>
          <a:bodyPr>
            <a:normAutofit fontScale="90000"/>
          </a:bodyPr>
          <a:lstStyle/>
          <a:p>
            <a:r>
              <a:rPr lang="th-TH" dirty="0"/>
              <a:t>              จ</a:t>
            </a:r>
            <a:br>
              <a:rPr lang="th-TH" dirty="0"/>
            </a:br>
            <a:r>
              <a:rPr lang="th-TH" dirty="0"/>
              <a:t>ส                        ร--------ก---------ข----------ค</a:t>
            </a:r>
            <a:br>
              <a:rPr lang="th-TH" dirty="0"/>
            </a:br>
            <a:r>
              <a:rPr lang="th-TH" dirty="0"/>
              <a:t>                                   </a:t>
            </a:r>
            <a:br>
              <a:rPr lang="th-TH" dirty="0"/>
            </a:br>
            <a:r>
              <a:rPr lang="th-TH" sz="4000" dirty="0"/>
              <a:t>                                           </a:t>
            </a:r>
            <a:r>
              <a:rPr lang="en-US" sz="4000" dirty="0"/>
              <a:t>A</a:t>
            </a:r>
            <a:r>
              <a:rPr lang="th-TH" sz="4000" dirty="0"/>
              <a:t>  </a:t>
            </a:r>
            <a:r>
              <a:rPr lang="th-TH" sz="2700" dirty="0"/>
              <a:t>ผู้รับอาว</a:t>
            </a:r>
            <a:r>
              <a:rPr lang="th-TH" sz="2700" dirty="0" err="1"/>
              <a:t>ัล</a:t>
            </a:r>
            <a:br>
              <a:rPr lang="th-TH" dirty="0"/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2ABCB85-354E-4737-A8F0-F24ABECB6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98307"/>
            <a:ext cx="10515600" cy="3078656"/>
          </a:xfrm>
        </p:spPr>
        <p:txBody>
          <a:bodyPr/>
          <a:lstStyle/>
          <a:p>
            <a:r>
              <a:rPr lang="th-TH" dirty="0"/>
              <a:t>เมื่อ </a:t>
            </a:r>
            <a:r>
              <a:rPr lang="en-US" dirty="0"/>
              <a:t>A </a:t>
            </a:r>
            <a:r>
              <a:rPr lang="th-TH" dirty="0"/>
              <a:t>ใช้เงินแก่ ค ผู้ทรงไปแล้ว </a:t>
            </a:r>
            <a:r>
              <a:rPr lang="en-US" dirty="0"/>
              <a:t>A </a:t>
            </a:r>
            <a:r>
              <a:rPr lang="th-TH" dirty="0"/>
              <a:t>ย่อมมีสิทธิไล่เบี้ยเอาจาก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en-US" dirty="0"/>
              <a:t>1</a:t>
            </a:r>
            <a:r>
              <a:rPr lang="th-TH" dirty="0"/>
              <a:t>) ก ซึ่งเป็นบุคคลที่ </a:t>
            </a:r>
            <a:r>
              <a:rPr lang="en-US" dirty="0"/>
              <a:t>A </a:t>
            </a:r>
            <a:r>
              <a:rPr lang="th-TH" dirty="0"/>
              <a:t>ค้ำประกัน</a:t>
            </a:r>
          </a:p>
          <a:p>
            <a:pPr marL="0" indent="0">
              <a:buNone/>
            </a:pPr>
            <a:r>
              <a:rPr lang="th-TH" dirty="0"/>
              <a:t>       	</a:t>
            </a:r>
            <a:r>
              <a:rPr lang="en-US" dirty="0"/>
              <a:t>2</a:t>
            </a:r>
            <a:r>
              <a:rPr lang="th-TH" dirty="0"/>
              <a:t>) ส, ร ซึ่งเป็นบุคคลที่ต้องรับผิดต่อ ก </a:t>
            </a:r>
          </a:p>
        </p:txBody>
      </p:sp>
      <p:cxnSp>
        <p:nvCxnSpPr>
          <p:cNvPr id="5" name="ลูกศรเชื่อมต่อแบบตรง 4">
            <a:extLst>
              <a:ext uri="{FF2B5EF4-FFF2-40B4-BE49-F238E27FC236}">
                <a16:creationId xmlns:a16="http://schemas.microsoft.com/office/drawing/2014/main" id="{B071B791-10D7-43B4-928E-8024DD02EBD6}"/>
              </a:ext>
            </a:extLst>
          </p:cNvPr>
          <p:cNvCxnSpPr/>
          <p:nvPr/>
        </p:nvCxnSpPr>
        <p:spPr>
          <a:xfrm flipV="1">
            <a:off x="1296139" y="681037"/>
            <a:ext cx="656948" cy="4172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ลูกศรเชื่อมต่อแบบตรง 6">
            <a:extLst>
              <a:ext uri="{FF2B5EF4-FFF2-40B4-BE49-F238E27FC236}">
                <a16:creationId xmlns:a16="http://schemas.microsoft.com/office/drawing/2014/main" id="{A84754AC-4FA8-44A6-BF80-681C0FDBD095}"/>
              </a:ext>
            </a:extLst>
          </p:cNvPr>
          <p:cNvCxnSpPr/>
          <p:nvPr/>
        </p:nvCxnSpPr>
        <p:spPr>
          <a:xfrm>
            <a:off x="2411026" y="681037"/>
            <a:ext cx="639192" cy="41725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ลูกศรเชื่อมต่อแบบตรง 8">
            <a:extLst>
              <a:ext uri="{FF2B5EF4-FFF2-40B4-BE49-F238E27FC236}">
                <a16:creationId xmlns:a16="http://schemas.microsoft.com/office/drawing/2014/main" id="{153183CC-025E-4C27-8F66-D313082CEF63}"/>
              </a:ext>
            </a:extLst>
          </p:cNvPr>
          <p:cNvCxnSpPr/>
          <p:nvPr/>
        </p:nvCxnSpPr>
        <p:spPr>
          <a:xfrm flipV="1">
            <a:off x="4314548" y="1384917"/>
            <a:ext cx="0" cy="514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9779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F20615-C8A2-414F-BC7F-345F33AC5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418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th-TH" dirty="0"/>
              <a:t>การไล่เบี้ย กรณีมีผู้รับอาว</a:t>
            </a:r>
            <a:r>
              <a:rPr lang="th-TH" dirty="0" err="1"/>
              <a:t>ัลห</a:t>
            </a:r>
            <a:r>
              <a:rPr lang="th-TH" dirty="0"/>
              <a:t>ลายคน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FBFB985-35B4-4323-A6CA-FE7A86980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470"/>
            <a:ext cx="10515600" cy="4614493"/>
          </a:xfrm>
        </p:spPr>
        <p:txBody>
          <a:bodyPr/>
          <a:lstStyle/>
          <a:p>
            <a:pPr marL="0" indent="0">
              <a:buNone/>
            </a:pPr>
            <a:r>
              <a:rPr lang="th-TH" dirty="0"/>
              <a:t>               จ</a:t>
            </a:r>
          </a:p>
          <a:p>
            <a:pPr marL="0" indent="0">
              <a:buNone/>
            </a:pPr>
            <a:r>
              <a:rPr lang="th-TH" dirty="0"/>
              <a:t>ส                           ร ---------- ก ----------- ข ------------- ค</a:t>
            </a:r>
          </a:p>
          <a:p>
            <a:pPr marL="0" indent="0">
              <a:buNone/>
            </a:pPr>
            <a:r>
              <a:rPr lang="th-TH" dirty="0"/>
              <a:t>                            </a:t>
            </a:r>
          </a:p>
          <a:p>
            <a:pPr marL="0" indent="0">
              <a:buNone/>
            </a:pPr>
            <a:r>
              <a:rPr lang="th-TH" dirty="0"/>
              <a:t>                            </a:t>
            </a:r>
            <a:r>
              <a:rPr lang="en-US" dirty="0"/>
              <a:t>A</a:t>
            </a:r>
            <a:r>
              <a:rPr lang="th-TH" dirty="0"/>
              <a:t> </a:t>
            </a:r>
            <a:r>
              <a:rPr lang="th-TH" sz="2000" dirty="0"/>
              <a:t>ผู้รับอาว</a:t>
            </a:r>
            <a:r>
              <a:rPr lang="th-TH" sz="2000" dirty="0" err="1"/>
              <a:t>ัล</a:t>
            </a:r>
            <a:r>
              <a:rPr lang="en-US" sz="2000" dirty="0"/>
              <a:t>                      </a:t>
            </a:r>
            <a:r>
              <a:rPr lang="en-US" dirty="0"/>
              <a:t>B</a:t>
            </a:r>
            <a:r>
              <a:rPr lang="th-TH" dirty="0"/>
              <a:t> </a:t>
            </a:r>
            <a:r>
              <a:rPr lang="th-TH" sz="2000" dirty="0"/>
              <a:t>ผู้รับอาว</a:t>
            </a:r>
            <a:r>
              <a:rPr lang="th-TH" sz="2000" dirty="0" err="1"/>
              <a:t>ัล</a:t>
            </a:r>
            <a:endParaRPr lang="th-TH" sz="2000" dirty="0"/>
          </a:p>
          <a:p>
            <a:pPr marL="0" indent="0">
              <a:buNone/>
            </a:pPr>
            <a:r>
              <a:rPr lang="th-TH" dirty="0"/>
              <a:t>ถ้า ค เรียกให้ </a:t>
            </a:r>
            <a:r>
              <a:rPr lang="en-US" dirty="0"/>
              <a:t>B </a:t>
            </a:r>
            <a:r>
              <a:rPr lang="th-TH" dirty="0"/>
              <a:t>รับผิด และ </a:t>
            </a:r>
            <a:r>
              <a:rPr lang="en-US" dirty="0"/>
              <a:t>B </a:t>
            </a:r>
            <a:r>
              <a:rPr lang="th-TH" dirty="0"/>
              <a:t>ได้ใช้เงินแก่ ค ผู้ทรงไป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	B </a:t>
            </a:r>
            <a:r>
              <a:rPr lang="th-TH" dirty="0"/>
              <a:t>มีสิทธิไล่เบี้ยเอากับ ข ที่ตนเข้าค้ำประกัน , </a:t>
            </a:r>
            <a:r>
              <a:rPr lang="en-US" dirty="0"/>
              <a:t>A </a:t>
            </a:r>
            <a:r>
              <a:rPr lang="th-TH" dirty="0"/>
              <a:t>ผู้รับอาว</a:t>
            </a:r>
            <a:r>
              <a:rPr lang="th-TH" dirty="0" err="1"/>
              <a:t>ัล</a:t>
            </a:r>
            <a:r>
              <a:rPr lang="th-TH" dirty="0"/>
              <a:t> ร, น , ก ซึ่งต้องรับผิดต่อ ข อยู่ก่อน</a:t>
            </a:r>
          </a:p>
        </p:txBody>
      </p:sp>
      <p:cxnSp>
        <p:nvCxnSpPr>
          <p:cNvPr id="5" name="ลูกศรเชื่อมต่อแบบตรง 4">
            <a:extLst>
              <a:ext uri="{FF2B5EF4-FFF2-40B4-BE49-F238E27FC236}">
                <a16:creationId xmlns:a16="http://schemas.microsoft.com/office/drawing/2014/main" id="{FD476857-BBE6-451C-8029-DAE0E4E9C9DC}"/>
              </a:ext>
            </a:extLst>
          </p:cNvPr>
          <p:cNvCxnSpPr/>
          <p:nvPr/>
        </p:nvCxnSpPr>
        <p:spPr>
          <a:xfrm flipV="1">
            <a:off x="2876366" y="2450237"/>
            <a:ext cx="0" cy="5859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ลูกศรเชื่อมต่อแบบตรง 6">
            <a:extLst>
              <a:ext uri="{FF2B5EF4-FFF2-40B4-BE49-F238E27FC236}">
                <a16:creationId xmlns:a16="http://schemas.microsoft.com/office/drawing/2014/main" id="{6E0499B9-A141-48A3-873D-DFA4F0BF9A06}"/>
              </a:ext>
            </a:extLst>
          </p:cNvPr>
          <p:cNvCxnSpPr/>
          <p:nvPr/>
        </p:nvCxnSpPr>
        <p:spPr>
          <a:xfrm flipV="1">
            <a:off x="5051394" y="2450237"/>
            <a:ext cx="0" cy="5859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ลูกศรเชื่อมต่อแบบตรง 8">
            <a:extLst>
              <a:ext uri="{FF2B5EF4-FFF2-40B4-BE49-F238E27FC236}">
                <a16:creationId xmlns:a16="http://schemas.microsoft.com/office/drawing/2014/main" id="{B10820C4-14A2-462D-B2E5-7743FDB68C12}"/>
              </a:ext>
            </a:extLst>
          </p:cNvPr>
          <p:cNvCxnSpPr/>
          <p:nvPr/>
        </p:nvCxnSpPr>
        <p:spPr>
          <a:xfrm flipV="1">
            <a:off x="1109709" y="1846555"/>
            <a:ext cx="719091" cy="3906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ลูกศรเชื่อมต่อแบบตรง 10">
            <a:extLst>
              <a:ext uri="{FF2B5EF4-FFF2-40B4-BE49-F238E27FC236}">
                <a16:creationId xmlns:a16="http://schemas.microsoft.com/office/drawing/2014/main" id="{6A1172A1-C343-4E32-848B-9A7F3478E7B9}"/>
              </a:ext>
            </a:extLst>
          </p:cNvPr>
          <p:cNvCxnSpPr/>
          <p:nvPr/>
        </p:nvCxnSpPr>
        <p:spPr>
          <a:xfrm>
            <a:off x="2139518" y="1908699"/>
            <a:ext cx="612560" cy="3462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1631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99D1C3C-3268-412C-BEC2-E6DC96FE44C0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th-TH" dirty="0"/>
              <a:t>ฎ.</a:t>
            </a:r>
            <a:r>
              <a:rPr lang="en-US" dirty="0"/>
              <a:t>343/2516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7204EC9-47AC-4274-A55B-98BDB9A05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3600" dirty="0"/>
              <a:t>ความผูกพันของผู้สั่งจ่ายตั๋วแลกเงินกับผู้รับอาว</a:t>
            </a:r>
            <a:r>
              <a:rPr lang="th-TH" sz="3600" dirty="0" err="1"/>
              <a:t>ัล</a:t>
            </a:r>
            <a:r>
              <a:rPr lang="th-TH" sz="3600" dirty="0"/>
              <a:t>ที่มีต่อผู้ทรง มิใช่เป็นลูกหนี้ร่วมอันจะต้องรับผิดเป็นส่วนๆเท่ากัน เมื่อผู้สั่งจ่ายไม่ชำระเงินตามตั๋วแลกเงิน ผู้รับอาว</a:t>
            </a:r>
            <a:r>
              <a:rPr lang="th-TH" sz="3600" dirty="0" err="1"/>
              <a:t>ัล</a:t>
            </a:r>
            <a:r>
              <a:rPr lang="th-TH" sz="3600" dirty="0"/>
              <a:t>ใช้เงินให้ผู้ทรงไปบางส่วน แม้ไม่ถึงกึ่งหนึ่ง ผู้รับอาว</a:t>
            </a:r>
            <a:r>
              <a:rPr lang="th-TH" sz="3600" dirty="0" err="1"/>
              <a:t>ัล</a:t>
            </a:r>
            <a:r>
              <a:rPr lang="th-TH" sz="3600" dirty="0"/>
              <a:t>ก็มีสิทธิไล่เบี้ยเอาจากผู้สั่งจ่ายได้</a:t>
            </a:r>
          </a:p>
        </p:txBody>
      </p:sp>
    </p:spTree>
    <p:extLst>
      <p:ext uri="{BB962C8B-B14F-4D97-AF65-F5344CB8AC3E}">
        <p14:creationId xmlns:p14="http://schemas.microsoft.com/office/powerpoint/2010/main" val="38931677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AEFAF4D-326C-4F4D-9506-B6305859157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th-TH" dirty="0"/>
              <a:t>ฎ.</a:t>
            </a:r>
            <a:r>
              <a:rPr lang="en-US" sz="3200" dirty="0"/>
              <a:t>5547/2537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B5693F5-9402-4F5C-95B1-C2E412F62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3200" dirty="0"/>
              <a:t>โจทก์สลักหลังเช็คผู้ถือซึ่งจำเลยเป็นผู้สั่งจ่ายย่อมเป็นเพียงประกัน (อาว</a:t>
            </a:r>
            <a:r>
              <a:rPr lang="th-TH" sz="3200" dirty="0" err="1"/>
              <a:t>ัล</a:t>
            </a:r>
            <a:r>
              <a:rPr lang="th-TH" sz="3200" dirty="0"/>
              <a:t>) สำหรับผู้สั่งจ่ายตามประมวลกฎหมายแพ่งและพาณิชย์ มาตรา 921 ประกอบมาตรา 989 จึงอยู่ในฐานะผู้ค้ำประกันหนี้ตามเช็คที่จะต้องรับผิดต่อผู้ทรงเท่านั้นหาได้ถือว่าเป็นผู้สลักหลังตามกฎหมายไม่ เมื่อโจทก์ชำระหนี้ตามเช็คแทนจำเลยไปแล้วโจทก์ย่อมมีสิทธิไล่เบี้ยเอาจากจำเลยตามประมวลกฎหมายแพ่งและพาณิชย์ มาตรา 940 วรรคสาม ประกอบ มาตรา 989กรณีนี้ไม่มีกฎหมายบัญญัติไว้โดยเฉพาะให้ต้องบังคับภายในกำหนดเวลาเท่าใด จึงต้องใช้อายุความ 10 ปี ตามประมวลกฎหมายแพ่งและพาณิชย์ มาตรา 164(เดิม) มิใช่อายุความ1 ปี หรือ 6 เดือน ตามประมวลกฎหมายแพ่งและพาณิชย์ มาตรา 1002 และมาตรา 1003</a:t>
            </a:r>
          </a:p>
        </p:txBody>
      </p:sp>
    </p:spTree>
    <p:extLst>
      <p:ext uri="{BB962C8B-B14F-4D97-AF65-F5344CB8AC3E}">
        <p14:creationId xmlns:p14="http://schemas.microsoft.com/office/powerpoint/2010/main" val="18462340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616118F-2EB7-4CA0-AA61-374699FF9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9118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/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อายุความฟ้องผู้รับอาว</a:t>
            </a:r>
            <a:r>
              <a:rPr lang="th-TH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ัล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0299D1F-5527-4A34-9862-1246CEAAB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6278"/>
            <a:ext cx="10515600" cy="4480685"/>
          </a:xfrm>
        </p:spPr>
        <p:txBody>
          <a:bodyPr/>
          <a:lstStyle/>
          <a:p>
            <a:pPr algn="thaiDist"/>
            <a:r>
              <a:rPr lang="th-TH" sz="3200" dirty="0"/>
              <a:t>ผู้รับอาว</a:t>
            </a:r>
            <a:r>
              <a:rPr lang="th-TH" sz="3200" dirty="0" err="1"/>
              <a:t>ัลย่</a:t>
            </a:r>
            <a:r>
              <a:rPr lang="th-TH" sz="3200" dirty="0"/>
              <a:t>อมถูกฟ้องภายใต้อายุความเดียวกับผู้ที่ถูกอาว</a:t>
            </a:r>
            <a:r>
              <a:rPr lang="th-TH" sz="3200" dirty="0" err="1"/>
              <a:t>ัล</a:t>
            </a:r>
            <a:r>
              <a:rPr lang="th-TH" sz="3200" dirty="0"/>
              <a:t> เช่น เอ สั่งจ่ายตั๋วสัญญาใช้เงินแก่ บี และมีซี เป็นผู้อาว</a:t>
            </a:r>
            <a:r>
              <a:rPr lang="th-TH" sz="3200" dirty="0" err="1"/>
              <a:t>ัล</a:t>
            </a:r>
            <a:r>
              <a:rPr lang="th-TH" sz="3200" dirty="0"/>
              <a:t>ผู้ออกตั๋ว หากบี ผู้ทรงฟ้องเอ ได้ในอายุความ </a:t>
            </a:r>
            <a:r>
              <a:rPr lang="en-US" sz="3200" dirty="0"/>
              <a:t>3</a:t>
            </a:r>
            <a:r>
              <a:rPr lang="th-TH" sz="3200" dirty="0"/>
              <a:t> ปี ย่อมฟ้องซีได้ใน </a:t>
            </a:r>
            <a:r>
              <a:rPr lang="en-US" sz="3200" dirty="0"/>
              <a:t>3</a:t>
            </a:r>
            <a:r>
              <a:rPr lang="th-TH" sz="3200" dirty="0"/>
              <a:t> </a:t>
            </a:r>
            <a:r>
              <a:rPr lang="th-TH" sz="3200"/>
              <a:t>ปีเช่นเดียวกัน (</a:t>
            </a:r>
            <a:r>
              <a:rPr lang="th-TH" sz="3200" dirty="0"/>
              <a:t>ฎ.</a:t>
            </a:r>
            <a:r>
              <a:rPr lang="en-US" sz="3200" dirty="0"/>
              <a:t>4685/2549</a:t>
            </a:r>
            <a:r>
              <a:rPr lang="th-TH" sz="3200" dirty="0"/>
              <a:t>)</a:t>
            </a:r>
            <a:endParaRPr lang="en-US" sz="3200" dirty="0"/>
          </a:p>
          <a:p>
            <a:pPr algn="thaiDist"/>
            <a:r>
              <a:rPr lang="th-TH" sz="3200" dirty="0"/>
              <a:t>สรุปอายุความ </a:t>
            </a:r>
            <a:r>
              <a:rPr lang="en-US" sz="3200" dirty="0"/>
              <a:t>3</a:t>
            </a:r>
            <a:r>
              <a:rPr lang="th-TH" sz="3200" dirty="0"/>
              <a:t> ปี สำหรับผู้รับรอง, ผู้ออกตั๋วสัญญาใช้เงิน มาตรา </a:t>
            </a:r>
            <a:r>
              <a:rPr lang="en-US" sz="3200" dirty="0"/>
              <a:t>1001</a:t>
            </a:r>
          </a:p>
          <a:p>
            <a:pPr algn="thaiDist"/>
            <a:r>
              <a:rPr lang="en-US" sz="3200" dirty="0"/>
              <a:t>	         1 </a:t>
            </a:r>
            <a:r>
              <a:rPr lang="th-TH" sz="3200" dirty="0"/>
              <a:t>ปี สำหรับผู้สลักหลังและผู้สั่งจ่าย ตามมาตรา </a:t>
            </a:r>
            <a:r>
              <a:rPr lang="en-US" sz="3200" dirty="0"/>
              <a:t>1002</a:t>
            </a:r>
          </a:p>
          <a:p>
            <a:pPr algn="thaiDist"/>
            <a:r>
              <a:rPr lang="en-US" sz="3200" dirty="0"/>
              <a:t>	         6 </a:t>
            </a:r>
            <a:r>
              <a:rPr lang="th-TH" sz="3200" dirty="0"/>
              <a:t>เดือน สำหรับคู่สัญญาแห่งตั๋วเงินฟ้องไล่เบี้ยกันเอง ตามมาตรา </a:t>
            </a:r>
            <a:r>
              <a:rPr lang="en-US" sz="3200" dirty="0"/>
              <a:t>1003</a:t>
            </a:r>
          </a:p>
          <a:p>
            <a:pPr algn="thaiDist"/>
            <a:r>
              <a:rPr lang="th-TH" sz="3200" dirty="0"/>
              <a:t>	อนึ่ง กรณีผู้อาว</a:t>
            </a:r>
            <a:r>
              <a:rPr lang="th-TH" sz="3200" dirty="0" err="1"/>
              <a:t>ัล</a:t>
            </a:r>
            <a:r>
              <a:rPr lang="th-TH" sz="3200" dirty="0"/>
              <a:t>ใช้เงินแก่ผู้ทรงไปแล้ว ประสงค์จะไล่เบี้ยคืนจากผุ้ที่ตนอาว</a:t>
            </a:r>
            <a:r>
              <a:rPr lang="th-TH" sz="3200" dirty="0" err="1"/>
              <a:t>ัล</a:t>
            </a:r>
            <a:r>
              <a:rPr lang="th-TH" sz="3200" dirty="0"/>
              <a:t> กฎหมายมิได้กำหนดอายุความไว้โดยเฉพาะ ดังนั้นจึงใช้อายุความทั่วไป </a:t>
            </a:r>
            <a:r>
              <a:rPr lang="en-US" sz="3200" dirty="0"/>
              <a:t>10</a:t>
            </a:r>
            <a:r>
              <a:rPr lang="th-TH" sz="3200" dirty="0"/>
              <a:t> ปี ตามมาตรา </a:t>
            </a:r>
            <a:r>
              <a:rPr lang="en-US" sz="3200" dirty="0"/>
              <a:t>193/30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40432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115BCF0F-DA61-47AA-93B3-9F172C8CE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300" y="92010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</a:t>
            </a:r>
            <a:r>
              <a:rPr lang="th-TH" dirty="0"/>
              <a:t>จ</a:t>
            </a:r>
          </a:p>
          <a:p>
            <a:pPr marL="0" indent="0">
              <a:buNone/>
            </a:pPr>
            <a:r>
              <a:rPr lang="th-TH" dirty="0"/>
              <a:t>                                                                                                                     </a:t>
            </a:r>
            <a:r>
              <a:rPr lang="en-US" dirty="0"/>
              <a:t>3</a:t>
            </a:r>
            <a:r>
              <a:rPr lang="th-TH" dirty="0"/>
              <a:t> โอน </a:t>
            </a:r>
            <a:r>
              <a:rPr lang="en-US" dirty="0"/>
              <a:t>4</a:t>
            </a:r>
            <a:endParaRPr lang="th-TH" dirty="0"/>
          </a:p>
          <a:p>
            <a:pPr marL="0" indent="0">
              <a:buNone/>
            </a:pPr>
            <a:r>
              <a:rPr lang="th-TH" dirty="0"/>
              <a:t>ส                            ร                  </a:t>
            </a:r>
            <a:r>
              <a:rPr lang="en-US" dirty="0"/>
              <a:t>1                   2                     3                        4</a:t>
            </a:r>
          </a:p>
          <a:p>
            <a:pPr marL="0" indent="0">
              <a:buNone/>
            </a:pPr>
            <a:r>
              <a:rPr lang="en-US" dirty="0"/>
              <a:t>                               </a:t>
            </a:r>
            <a:r>
              <a:rPr lang="th-TH" dirty="0"/>
              <a:t>ร                ส่งมอบ                      </a:t>
            </a:r>
            <a:r>
              <a:rPr lang="en-US" dirty="0"/>
              <a:t>2                        3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       </a:t>
            </a:r>
            <a:endParaRPr lang="th-TH" dirty="0"/>
          </a:p>
        </p:txBody>
      </p:sp>
      <p:cxnSp>
        <p:nvCxnSpPr>
          <p:cNvPr id="8" name="ลูกศรเชื่อมต่อแบบตรง 7">
            <a:extLst>
              <a:ext uri="{FF2B5EF4-FFF2-40B4-BE49-F238E27FC236}">
                <a16:creationId xmlns:a16="http://schemas.microsoft.com/office/drawing/2014/main" id="{0329C73C-D235-4482-9AA0-7846D0AF67CE}"/>
              </a:ext>
            </a:extLst>
          </p:cNvPr>
          <p:cNvCxnSpPr/>
          <p:nvPr/>
        </p:nvCxnSpPr>
        <p:spPr>
          <a:xfrm flipV="1">
            <a:off x="1065320" y="1260629"/>
            <a:ext cx="754602" cy="807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ลูกศรเชื่อมต่อแบบตรง 9">
            <a:extLst>
              <a:ext uri="{FF2B5EF4-FFF2-40B4-BE49-F238E27FC236}">
                <a16:creationId xmlns:a16="http://schemas.microsoft.com/office/drawing/2014/main" id="{5A2AEFD3-29AC-4718-A65E-78CBF52239FD}"/>
              </a:ext>
            </a:extLst>
          </p:cNvPr>
          <p:cNvCxnSpPr/>
          <p:nvPr/>
        </p:nvCxnSpPr>
        <p:spPr>
          <a:xfrm>
            <a:off x="2104008" y="1305017"/>
            <a:ext cx="621437" cy="781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>
            <a:extLst>
              <a:ext uri="{FF2B5EF4-FFF2-40B4-BE49-F238E27FC236}">
                <a16:creationId xmlns:a16="http://schemas.microsoft.com/office/drawing/2014/main" id="{F5696DA3-C877-4965-91C9-E4D6F501B799}"/>
              </a:ext>
            </a:extLst>
          </p:cNvPr>
          <p:cNvCxnSpPr/>
          <p:nvPr/>
        </p:nvCxnSpPr>
        <p:spPr>
          <a:xfrm>
            <a:off x="2929631" y="2192784"/>
            <a:ext cx="11540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>
            <a:extLst>
              <a:ext uri="{FF2B5EF4-FFF2-40B4-BE49-F238E27FC236}">
                <a16:creationId xmlns:a16="http://schemas.microsoft.com/office/drawing/2014/main" id="{6E4277BF-507B-4FC6-9C14-518DF0F6180B}"/>
              </a:ext>
            </a:extLst>
          </p:cNvPr>
          <p:cNvCxnSpPr/>
          <p:nvPr/>
        </p:nvCxnSpPr>
        <p:spPr>
          <a:xfrm>
            <a:off x="4314548" y="2192784"/>
            <a:ext cx="14914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15">
            <a:extLst>
              <a:ext uri="{FF2B5EF4-FFF2-40B4-BE49-F238E27FC236}">
                <a16:creationId xmlns:a16="http://schemas.microsoft.com/office/drawing/2014/main" id="{7D4083E2-1108-4253-B574-FCAF4EB2576F}"/>
              </a:ext>
            </a:extLst>
          </p:cNvPr>
          <p:cNvCxnSpPr/>
          <p:nvPr/>
        </p:nvCxnSpPr>
        <p:spPr>
          <a:xfrm>
            <a:off x="6019060" y="2192784"/>
            <a:ext cx="16334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ลูกศรเชื่อมต่อแบบตรง 17">
            <a:extLst>
              <a:ext uri="{FF2B5EF4-FFF2-40B4-BE49-F238E27FC236}">
                <a16:creationId xmlns:a16="http://schemas.microsoft.com/office/drawing/2014/main" id="{119DBDA1-7A44-4DDC-B56A-BC3D0955A296}"/>
              </a:ext>
            </a:extLst>
          </p:cNvPr>
          <p:cNvCxnSpPr/>
          <p:nvPr/>
        </p:nvCxnSpPr>
        <p:spPr>
          <a:xfrm>
            <a:off x="7901126" y="2192784"/>
            <a:ext cx="18909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162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724A74B-FB6A-4A5B-89E0-704B3AF049A3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/>
            <a:r>
              <a:rPr lang="th-TH" b="1" dirty="0"/>
              <a:t>หลักกฎหมาย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C1F00CF-4E48-44A5-BB82-EC48EC98B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sz="3600" b="1" dirty="0"/>
              <a:t>มาตรา </a:t>
            </a:r>
            <a:r>
              <a:rPr lang="en-US" sz="3600" b="1" dirty="0"/>
              <a:t>938 </a:t>
            </a:r>
            <a:r>
              <a:rPr lang="th-TH" sz="3600" b="1" dirty="0"/>
              <a:t>ตั๋วแลกเงินจะมีผู้ค้ำประกันรับประกันการใช้เงินทั้งจำนวนหรือแต่บางส่วนก็ได้   ซึ่งท่านเรียกว่า   </a:t>
            </a:r>
            <a:r>
              <a:rPr lang="en-US" sz="3600" b="1" dirty="0"/>
              <a:t>“</a:t>
            </a:r>
            <a:r>
              <a:rPr lang="th-TH" sz="3600" b="1" dirty="0"/>
              <a:t>อาว</a:t>
            </a:r>
            <a:r>
              <a:rPr lang="th-TH" sz="3600" b="1" dirty="0" err="1"/>
              <a:t>ัล</a:t>
            </a:r>
            <a:r>
              <a:rPr lang="en-US" sz="3600" b="1" dirty="0"/>
              <a:t>”</a:t>
            </a:r>
            <a:endParaRPr lang="en-US" sz="3600" dirty="0"/>
          </a:p>
          <a:p>
            <a:pPr marL="0" indent="0" algn="thaiDist">
              <a:buNone/>
            </a:pPr>
            <a:r>
              <a:rPr lang="en-US" sz="3600" b="1" dirty="0"/>
              <a:t>	</a:t>
            </a:r>
            <a:r>
              <a:rPr lang="th-TH" sz="3600" b="1" dirty="0"/>
              <a:t>อันอาว</a:t>
            </a:r>
            <a:r>
              <a:rPr lang="th-TH" sz="3600" b="1" dirty="0" err="1"/>
              <a:t>ัล</a:t>
            </a:r>
            <a:r>
              <a:rPr lang="th-TH" sz="3600" b="1" dirty="0"/>
              <a:t>นั้นบุคคลภายนอกคนใดคนหนึ่งจะเป็นผู้รับ  หรือแม้คู่สัญญาแห่งตั๋วเงินนั้นฝ่ายใดฝ่ายหนึ่งจะเป็นผู้รับก็ได้</a:t>
            </a:r>
            <a:endParaRPr lang="en-US" sz="36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66852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AB1F71C-4411-4B96-BD49-693B8EBD8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0092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/>
            <a:r>
              <a:rPr lang="th-TH" dirty="0"/>
              <a:t>เปรียบเทียบความแตกต่างระหว่าง ผู้รับอาว</a:t>
            </a:r>
            <a:r>
              <a:rPr lang="th-TH" dirty="0" err="1"/>
              <a:t>ัล</a:t>
            </a:r>
            <a:r>
              <a:rPr lang="th-TH" dirty="0"/>
              <a:t> กับ ผู้ค้ำประกัน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311E748-29E8-4BCA-A85A-95A3A8C2A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009"/>
            <a:ext cx="10515600" cy="459995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dirty="0"/>
              <a:t>ผู้ค้ำประกันตามมาตรา </a:t>
            </a:r>
            <a:r>
              <a:rPr lang="en-GB" dirty="0"/>
              <a:t>680 </a:t>
            </a:r>
            <a:r>
              <a:rPr lang="th-TH" dirty="0"/>
              <a:t>ต้องเป็นบุคคลภายนอกมิใช่ตัวลูกหนี้เอง แต่ผู้รับอาว</a:t>
            </a:r>
            <a:r>
              <a:rPr lang="th-TH" dirty="0" err="1"/>
              <a:t>ัล</a:t>
            </a:r>
            <a:r>
              <a:rPr lang="th-TH" dirty="0"/>
              <a:t>อาจเป็นลูกหนี้ หรือบุคคลภายนอกก็ได้</a:t>
            </a:r>
          </a:p>
          <a:p>
            <a:pPr marL="514350" indent="-514350" algn="thaiDist">
              <a:spcAft>
                <a:spcPts val="0"/>
              </a:spcAft>
              <a:buFont typeface="+mj-lt"/>
              <a:buAutoNum type="arabicPeriod"/>
              <a:tabLst>
                <a:tab pos="2637155" algn="ctr"/>
                <a:tab pos="5274310" algn="r"/>
                <a:tab pos="457200" algn="l"/>
              </a:tabLst>
            </a:pPr>
            <a:r>
              <a:rPr lang="th-TH" dirty="0"/>
              <a:t>ผู้ค้ำประกันมีสิทธิเกี่ยงให้เจ้าหนี้ไปบังคับชำระหนี้เอากับลูกหนี้ชั้นต้นเสียก่อนตามที่บัญญัติไว้ในมาตรา </a:t>
            </a:r>
            <a:r>
              <a:rPr lang="en-US" dirty="0"/>
              <a:t>688 </a:t>
            </a:r>
            <a:r>
              <a:rPr lang="th-TH" dirty="0"/>
              <a:t>ถึงมาตรา </a:t>
            </a:r>
            <a:r>
              <a:rPr lang="en-US" dirty="0"/>
              <a:t>690 </a:t>
            </a:r>
            <a:r>
              <a:rPr lang="th-TH" dirty="0"/>
              <a:t>แต่ผู้รับอาว</a:t>
            </a:r>
            <a:r>
              <a:rPr lang="th-TH" dirty="0" err="1"/>
              <a:t>ัล</a:t>
            </a:r>
            <a:r>
              <a:rPr lang="th-TH" dirty="0"/>
              <a:t> นั้น ตาม</a:t>
            </a:r>
            <a:r>
              <a:rPr lang="th-TH" b="1" dirty="0"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มาตรา </a:t>
            </a:r>
            <a:r>
              <a:rPr lang="en-US" b="1" dirty="0">
                <a:latin typeface="Angsana New" panose="02020603050405020304" pitchFamily="18" charset="-34"/>
                <a:ea typeface="Cordia New" panose="020B0304020202020204" pitchFamily="34" charset="-34"/>
                <a:cs typeface="Cordia New" panose="020B0304020202020204" pitchFamily="34" charset="-34"/>
              </a:rPr>
              <a:t>967</a:t>
            </a:r>
            <a:r>
              <a:rPr lang="th-TH" b="1" dirty="0">
                <a:latin typeface="Angsana New" panose="02020603050405020304" pitchFamily="18" charset="-34"/>
                <a:ea typeface="Cordia New" panose="020B0304020202020204" pitchFamily="34" charset="-34"/>
                <a:cs typeface="Cordia New" panose="020B0304020202020204" pitchFamily="34" charset="-34"/>
              </a:rPr>
              <a:t> บัญญัติว่า</a:t>
            </a:r>
          </a:p>
          <a:p>
            <a:pPr marL="0" indent="0" algn="thaiDist">
              <a:spcAft>
                <a:spcPts val="0"/>
              </a:spcAft>
              <a:buNone/>
              <a:tabLst>
                <a:tab pos="2637155" algn="ctr"/>
                <a:tab pos="5274310" algn="r"/>
                <a:tab pos="457200" algn="l"/>
              </a:tabLst>
            </a:pPr>
            <a:r>
              <a:rPr lang="th-TH" b="1" dirty="0">
                <a:latin typeface="Angsana New" panose="02020603050405020304" pitchFamily="18" charset="-34"/>
                <a:ea typeface="Cordia New" panose="020B0304020202020204" pitchFamily="34" charset="-34"/>
                <a:cs typeface="Cordia New" panose="020B0304020202020204" pitchFamily="34" charset="-34"/>
              </a:rPr>
              <a:t>            	“</a:t>
            </a:r>
            <a:r>
              <a:rPr lang="th-TH" b="1" dirty="0">
                <a:latin typeface="Angsana New" panose="02020603050405020304" pitchFamily="18" charset="-34"/>
                <a:ea typeface="Cordia New" panose="020B0304020202020204" pitchFamily="34" charset="-34"/>
              </a:rPr>
              <a:t>ในเรื่องตั๋วแลกเงินนั้น บรรดาบุคคลผู้สั่งจ่ายก็ดี รับรองก็ดี สลักหลังก็ดี   หรือรับประกันด้วยอาว</a:t>
            </a:r>
            <a:r>
              <a:rPr lang="th-TH" b="1" dirty="0" err="1">
                <a:latin typeface="Angsana New" panose="02020603050405020304" pitchFamily="18" charset="-34"/>
                <a:ea typeface="Cordia New" panose="020B0304020202020204" pitchFamily="34" charset="-34"/>
              </a:rPr>
              <a:t>ัล</a:t>
            </a:r>
            <a:r>
              <a:rPr lang="th-TH" b="1" dirty="0">
                <a:latin typeface="Angsana New" panose="02020603050405020304" pitchFamily="18" charset="-34"/>
                <a:ea typeface="Cordia New" panose="020B0304020202020204" pitchFamily="34" charset="-34"/>
              </a:rPr>
              <a:t>ก็ดี ย่อมต้องร่วมกันรับผิดต่อผู้ทรง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 algn="thaiDist">
              <a:spcAft>
                <a:spcPts val="0"/>
              </a:spcAft>
              <a:buNone/>
              <a:tabLst>
                <a:tab pos="2637155" algn="ctr"/>
                <a:tab pos="5274310" algn="r"/>
                <a:tab pos="457200" algn="l"/>
              </a:tabLst>
            </a:pPr>
            <a:r>
              <a:rPr lang="th-TH" b="1" dirty="0">
                <a:latin typeface="Angsana New" panose="02020603050405020304" pitchFamily="18" charset="-34"/>
                <a:ea typeface="Cordia New" panose="020B0304020202020204" pitchFamily="34" charset="-34"/>
                <a:cs typeface="Cordia New" panose="020B0304020202020204" pitchFamily="34" charset="-34"/>
              </a:rPr>
              <a:t>             </a:t>
            </a:r>
            <a:r>
              <a:rPr lang="th-TH" b="1" dirty="0">
                <a:latin typeface="Angsana New" panose="02020603050405020304" pitchFamily="18" charset="-34"/>
                <a:ea typeface="Cordia New" panose="020B0304020202020204" pitchFamily="34" charset="-34"/>
              </a:rPr>
              <a:t>ผู้ทรงย่อมมีสิทธิว่ากล่าวเอาความแก่บรรดาบุคคลเหล่านี้เรียงตัวหรือรวมกันก็ได้  โดยมิพักต้องดำเนินตามลำดับที่คนเหล่านั้นมาต้องผูกพัน”</a:t>
            </a:r>
            <a:r>
              <a:rPr lang="en-US" dirty="0">
                <a:latin typeface="Angsana New" panose="02020603050405020304" pitchFamily="18" charset="-34"/>
                <a:ea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 algn="thaiDist">
              <a:buNone/>
            </a:pPr>
            <a:r>
              <a:rPr lang="th-TH" dirty="0"/>
              <a:t>	ผู้รับอาว</a:t>
            </a:r>
            <a:r>
              <a:rPr lang="th-TH" dirty="0" err="1"/>
              <a:t>ัล</a:t>
            </a:r>
            <a:r>
              <a:rPr lang="th-TH" dirty="0"/>
              <a:t>นั้นอยู่ในฐานะเป็นลูกหนี้ในชั้นต้นเช่นเดียวกับลูกหนี้ในตั๋วเงินคนอื่น ๆ  คือ ทั้งหมดจะต้องร่วมกันรับผิดต่อผู้ทรง เพราะฉะนั้น ผู้ทรงก็มีสิทธิฟ้องร้องผู้รับอาว</a:t>
            </a:r>
            <a:r>
              <a:rPr lang="th-TH" dirty="0" err="1"/>
              <a:t>ัล</a:t>
            </a:r>
            <a:r>
              <a:rPr lang="th-TH" dirty="0"/>
              <a:t>ให้ชำระหนี้ตามตั๋วเงินได้ โดยผู้รับอาว</a:t>
            </a:r>
            <a:r>
              <a:rPr lang="th-TH" dirty="0" err="1"/>
              <a:t>ัล</a:t>
            </a:r>
            <a:r>
              <a:rPr lang="th-TH" dirty="0"/>
              <a:t>ไม่มีสิทธิเกี่ยงใด ๆ เช่นผู้ค้ำประกันมี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81949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67483B9-5AB6-49AF-8E77-258EDD23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9849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/>
            <a:r>
              <a:rPr lang="th-TH" dirty="0"/>
              <a:t>เปรียบเทียบความแตกต่างระหว่าง ผู้รับอาว</a:t>
            </a:r>
            <a:r>
              <a:rPr lang="th-TH" dirty="0" err="1"/>
              <a:t>ัล</a:t>
            </a:r>
            <a:r>
              <a:rPr lang="th-TH" dirty="0"/>
              <a:t> กับ ผู้ค้ำประกัน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05E71C2-BCB2-4411-A9A6-C94B06975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496"/>
            <a:ext cx="10515600" cy="4679467"/>
          </a:xfrm>
        </p:spPr>
        <p:txBody>
          <a:bodyPr/>
          <a:lstStyle/>
          <a:p>
            <a:pPr marL="514350" indent="-514350" algn="thaiDist">
              <a:buFont typeface="+mj-lt"/>
              <a:buAutoNum type="arabicPeriod" startAt="3"/>
            </a:pPr>
            <a:r>
              <a:rPr lang="th-TH" sz="3200" dirty="0"/>
              <a:t>ผู้ค้ำประกันหลุดพ้นความรับผิด ถ้าเจ้าหนี้ยอมผ่อนเวลาให้ลูกหนี้โดยผู้ค้ำประกันไม่ได้ตกลงยินยอมด้วย ตามมาตรา </a:t>
            </a:r>
            <a:r>
              <a:rPr lang="en-GB" sz="3200" dirty="0"/>
              <a:t>700 </a:t>
            </a:r>
            <a:r>
              <a:rPr lang="th-TH" sz="3200" dirty="0"/>
              <a:t>แต่ในตั๋วสัญญาใช้เงิน แม้ผู้ทรงยอมผ่อนเวลาให้ผู้ออกตั๋วสัญญาใช้เงินก็ไม่ทำให้ใครหลุดพ้นความรับผิด ดังนั้นผู้รับอาว</a:t>
            </a:r>
            <a:r>
              <a:rPr lang="th-TH" sz="3200" dirty="0" err="1"/>
              <a:t>ัล</a:t>
            </a:r>
            <a:r>
              <a:rPr lang="th-TH" sz="3200" dirty="0"/>
              <a:t>ผู้ออกตั๋วสัญญาใช้เงินก็มิอาจหลุดพ้นความรับผิดไปได้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57405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2989EBC-EAE7-4E2C-88D0-DE5B82774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0823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/>
            <a:r>
              <a:rPr lang="th-TH" b="1" dirty="0"/>
              <a:t>บุคคลที่จะเป็นผู้รับอาว</a:t>
            </a:r>
            <a:r>
              <a:rPr lang="th-TH" b="1" dirty="0" err="1"/>
              <a:t>ัล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D0D784C-9C9F-4D94-B056-D4936EBF7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8713"/>
            <a:ext cx="10515600" cy="4878250"/>
          </a:xfrm>
        </p:spPr>
        <p:txBody>
          <a:bodyPr/>
          <a:lstStyle/>
          <a:p>
            <a:pPr algn="thaiDist"/>
            <a:r>
              <a:rPr lang="th-TH" dirty="0"/>
              <a:t>สำหรับตัวบุคคลที่จะเป็นผู้รับอาว</a:t>
            </a:r>
            <a:r>
              <a:rPr lang="th-TH" dirty="0" err="1"/>
              <a:t>ัล</a:t>
            </a:r>
            <a:r>
              <a:rPr lang="th-TH" dirty="0"/>
              <a:t>นั้น ในมาตรา </a:t>
            </a:r>
            <a:r>
              <a:rPr lang="en-US" dirty="0"/>
              <a:t>938</a:t>
            </a:r>
            <a:r>
              <a:rPr lang="th-TH" dirty="0"/>
              <a:t>วรรคสอง กฎหมายบัญญัติว่า </a:t>
            </a:r>
            <a:r>
              <a:rPr lang="en-US" b="1" dirty="0"/>
              <a:t>“</a:t>
            </a:r>
            <a:r>
              <a:rPr lang="th-TH" b="1" dirty="0"/>
              <a:t>อันอาว</a:t>
            </a:r>
            <a:r>
              <a:rPr lang="th-TH" b="1" dirty="0" err="1"/>
              <a:t>ัล</a:t>
            </a:r>
            <a:r>
              <a:rPr lang="th-TH" b="1" dirty="0"/>
              <a:t>นั้นบุคคลภายนอกคนใดคนหนึ่งจะเป็นผู้รับ หรือแม้คู่สัญญาแห่งตั๋วเงินนั้นฝ่ายใดฝ่ายหนึ่งจะเป็นผู้รับก็ได้</a:t>
            </a:r>
            <a:r>
              <a:rPr lang="en-US" b="1" dirty="0"/>
              <a:t>”</a:t>
            </a:r>
            <a:endParaRPr lang="en-US" dirty="0"/>
          </a:p>
          <a:p>
            <a:pPr algn="thaiDist"/>
            <a:r>
              <a:rPr lang="th-TH" dirty="0"/>
              <a:t>ตัวบุคคลที่จะเป็นผู้รับอาว</a:t>
            </a:r>
            <a:r>
              <a:rPr lang="th-TH" dirty="0" err="1"/>
              <a:t>ัล</a:t>
            </a:r>
            <a:r>
              <a:rPr lang="th-TH" dirty="0"/>
              <a:t>นั้นอาจจะเป็นบุคคลภายนอกก็ได้  เช่น นาย ก</a:t>
            </a:r>
            <a:r>
              <a:rPr lang="en-US" dirty="0"/>
              <a:t>.</a:t>
            </a:r>
            <a:r>
              <a:rPr lang="th-TH" dirty="0"/>
              <a:t>ออกเช็คชำระหนี้ให้แก่นาย ข</a:t>
            </a:r>
            <a:r>
              <a:rPr lang="en-US" dirty="0"/>
              <a:t>. </a:t>
            </a:r>
            <a:r>
              <a:rPr lang="th-TH" dirty="0"/>
              <a:t>อาจจะมีนายแดง บุคคลภายนอกเข้ามาเป็นผู้รับอาว</a:t>
            </a:r>
            <a:r>
              <a:rPr lang="th-TH" dirty="0" err="1"/>
              <a:t>ัล</a:t>
            </a:r>
            <a:r>
              <a:rPr lang="th-TH" dirty="0"/>
              <a:t> นาย ก</a:t>
            </a:r>
            <a:r>
              <a:rPr lang="en-US" dirty="0"/>
              <a:t>. </a:t>
            </a:r>
            <a:r>
              <a:rPr lang="th-TH" dirty="0"/>
              <a:t>ก็ได้</a:t>
            </a:r>
            <a:endParaRPr lang="en-US" dirty="0"/>
          </a:p>
          <a:p>
            <a:pPr algn="thaiDist"/>
            <a:r>
              <a:rPr lang="th-TH" dirty="0"/>
              <a:t>นอกจากนี้บุคคลซึ่งเป็นคู่สัญญาในตั๋วเงินอยู่แล้ว เช่น อาจจะเป็นผู้สั่งจ่าย ผู้สลักหลัง ผู้รับรอง    หรือคู่สัญญาในตั๋วเงินนั้นคนใดที่เขามีความรับผิดตามตั๋วเงินอยู่แล้วก็สามารถที่จะเข้ามาเป็นผู้รับอาว</a:t>
            </a:r>
            <a:r>
              <a:rPr lang="th-TH" dirty="0" err="1"/>
              <a:t>ัล</a:t>
            </a:r>
            <a:r>
              <a:rPr lang="th-TH" dirty="0"/>
              <a:t>ได้อีกฐานะหนึ่ง แต่ในทางปฏิบัติถ้าหากให้บุคคลซึ่งจะต้องรับผิดตามตั๋วเงินอยู่แล้ว เช่น มีความรับผิดในฐานะผู้สั่งจ่าย ผู้สลักหลังอยู่แล้วมาเป็นผู้รับอาว</a:t>
            </a:r>
            <a:r>
              <a:rPr lang="th-TH" dirty="0" err="1"/>
              <a:t>ัล</a:t>
            </a:r>
            <a:r>
              <a:rPr lang="th-TH" dirty="0"/>
              <a:t>อีกฐานะหนึ่ง อย่างนี้ก็ไม่ก่อให้เกิดหลักประกันอะไรขึ้นมา ดังนั้นในทางปฏิบัติส่วนใหญ่แล้ว ผู้รับอาว</a:t>
            </a:r>
            <a:r>
              <a:rPr lang="th-TH" dirty="0" err="1"/>
              <a:t>ัล</a:t>
            </a:r>
            <a:r>
              <a:rPr lang="th-TH" dirty="0"/>
              <a:t>ก็จะเป็นบุคคลภายนอก แต่ว่าในแง่กฎหมายไม่ได้บังคับ ฉะนั้น </a:t>
            </a:r>
            <a:r>
              <a:rPr lang="th-TH" b="1" dirty="0"/>
              <a:t>สรุปได้ในเบื้องต้นได้ว่า</a:t>
            </a:r>
            <a:r>
              <a:rPr lang="en-US" b="1" dirty="0"/>
              <a:t>….“</a:t>
            </a:r>
            <a:r>
              <a:rPr lang="th-TH" b="1" dirty="0"/>
              <a:t>บุคคลที่เป็นผู้รับอาว</a:t>
            </a:r>
            <a:r>
              <a:rPr lang="th-TH" b="1" dirty="0" err="1"/>
              <a:t>ัล</a:t>
            </a:r>
            <a:r>
              <a:rPr lang="th-TH" b="1" dirty="0"/>
              <a:t>นั้น  เป็นใครก็ได้</a:t>
            </a:r>
            <a:r>
              <a:rPr lang="en-US" b="1" dirty="0"/>
              <a:t>”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92480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4B318DD-1B90-4CCA-816F-F6ADBDBBF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9362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/>
            <a:r>
              <a:rPr lang="th-TH" b="1" dirty="0"/>
              <a:t>วิธีการรับอาว</a:t>
            </a:r>
            <a:r>
              <a:rPr lang="th-TH" b="1" dirty="0" err="1"/>
              <a:t>ัล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E33B251-81BD-419F-A13C-002A79D6C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2" y="1669774"/>
            <a:ext cx="10055087" cy="4507189"/>
          </a:xfrm>
        </p:spPr>
        <p:txBody>
          <a:bodyPr>
            <a:normAutofit/>
          </a:bodyPr>
          <a:lstStyle/>
          <a:p>
            <a:pPr marL="514350" indent="-514350" algn="thaiDist">
              <a:buFont typeface="+mj-lt"/>
              <a:buAutoNum type="arabicPeriod"/>
            </a:pPr>
            <a:r>
              <a:rPr lang="th-TH" sz="4000" b="1" dirty="0"/>
              <a:t>การรับอาว</a:t>
            </a:r>
            <a:r>
              <a:rPr lang="th-TH" sz="4000" b="1" dirty="0" err="1"/>
              <a:t>ัล</a:t>
            </a:r>
            <a:r>
              <a:rPr lang="th-TH" sz="4000" b="1" dirty="0"/>
              <a:t>ซึ่งเกิดจากความสมัครใจ</a:t>
            </a:r>
            <a:r>
              <a:rPr lang="th-TH" sz="4000" b="1" dirty="0">
                <a:solidFill>
                  <a:prstClr val="black"/>
                </a:solidFill>
              </a:rPr>
              <a:t> </a:t>
            </a:r>
            <a:r>
              <a:rPr lang="th-TH" sz="4000" dirty="0">
                <a:solidFill>
                  <a:prstClr val="black"/>
                </a:solidFill>
              </a:rPr>
              <a:t>(มาตรา </a:t>
            </a:r>
            <a:r>
              <a:rPr lang="en-GB" sz="3200" dirty="0">
                <a:solidFill>
                  <a:prstClr val="black"/>
                </a:solidFill>
              </a:rPr>
              <a:t>939</a:t>
            </a:r>
            <a:r>
              <a:rPr lang="th-TH" sz="4000" dirty="0">
                <a:solidFill>
                  <a:prstClr val="black"/>
                </a:solidFill>
              </a:rPr>
              <a:t>)</a:t>
            </a:r>
          </a:p>
          <a:p>
            <a:pPr marL="0" indent="0" algn="thaiDist">
              <a:buNone/>
            </a:pPr>
            <a:r>
              <a:rPr lang="en-GB" sz="4000" dirty="0">
                <a:solidFill>
                  <a:prstClr val="black"/>
                </a:solidFill>
              </a:rPr>
              <a:t>    1</a:t>
            </a:r>
            <a:r>
              <a:rPr lang="th-TH" sz="4000" dirty="0">
                <a:solidFill>
                  <a:prstClr val="black"/>
                </a:solidFill>
              </a:rPr>
              <a:t>) การอาว</a:t>
            </a:r>
            <a:r>
              <a:rPr lang="th-TH" sz="4000" dirty="0" err="1">
                <a:solidFill>
                  <a:prstClr val="black"/>
                </a:solidFill>
              </a:rPr>
              <a:t>ัล</a:t>
            </a:r>
            <a:r>
              <a:rPr lang="th-TH" sz="4000" dirty="0">
                <a:solidFill>
                  <a:prstClr val="black"/>
                </a:solidFill>
              </a:rPr>
              <a:t>ตามแบบ	</a:t>
            </a:r>
            <a:r>
              <a:rPr lang="en-GB" sz="4000" dirty="0">
                <a:solidFill>
                  <a:prstClr val="black"/>
                </a:solidFill>
              </a:rPr>
              <a:t>     2</a:t>
            </a:r>
            <a:r>
              <a:rPr lang="th-TH" sz="4000" dirty="0">
                <a:solidFill>
                  <a:prstClr val="black"/>
                </a:solidFill>
              </a:rPr>
              <a:t>) การอาว</a:t>
            </a:r>
            <a:r>
              <a:rPr lang="th-TH" sz="4000" dirty="0" err="1">
                <a:solidFill>
                  <a:prstClr val="black"/>
                </a:solidFill>
              </a:rPr>
              <a:t>ัล</a:t>
            </a:r>
            <a:r>
              <a:rPr lang="th-TH" sz="4000" dirty="0">
                <a:solidFill>
                  <a:prstClr val="black"/>
                </a:solidFill>
              </a:rPr>
              <a:t>แบบย่อ</a:t>
            </a:r>
            <a:endParaRPr lang="th-TH" sz="4000" dirty="0"/>
          </a:p>
          <a:p>
            <a:pPr marL="742950" indent="-742950" algn="thaiDist">
              <a:buFont typeface="+mj-lt"/>
              <a:buAutoNum type="arabicPeriod" startAt="2"/>
            </a:pPr>
            <a:r>
              <a:rPr lang="th-TH" sz="4000" b="1" dirty="0"/>
              <a:t>การรับอาว</a:t>
            </a:r>
            <a:r>
              <a:rPr lang="th-TH" sz="4000" b="1" dirty="0" err="1"/>
              <a:t>ัล</a:t>
            </a:r>
            <a:r>
              <a:rPr lang="th-TH" sz="4000" b="1" dirty="0"/>
              <a:t>โดยผลของกฎหมาย </a:t>
            </a:r>
            <a:r>
              <a:rPr lang="th-TH" sz="4000" dirty="0"/>
              <a:t>(มาตรา </a:t>
            </a:r>
            <a:r>
              <a:rPr lang="en-GB" sz="3200" dirty="0"/>
              <a:t>921</a:t>
            </a:r>
            <a:r>
              <a:rPr lang="th-TH" sz="4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80832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616118F-2EB7-4CA0-AA61-374699FF9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561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/>
            <a:r>
              <a:rPr lang="th-TH" b="1" dirty="0"/>
              <a:t>การรับอาว</a:t>
            </a:r>
            <a:r>
              <a:rPr lang="th-TH" b="1" dirty="0" err="1"/>
              <a:t>ัล</a:t>
            </a:r>
            <a:r>
              <a:rPr lang="th-TH" b="1" dirty="0"/>
              <a:t>ตามรูปแบบ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0299D1F-5527-4A34-9862-1246CEAAB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218"/>
            <a:ext cx="10515600" cy="4851746"/>
          </a:xfrm>
        </p:spPr>
        <p:txBody>
          <a:bodyPr>
            <a:normAutofit fontScale="92500" lnSpcReduction="10000"/>
          </a:bodyPr>
          <a:lstStyle/>
          <a:p>
            <a:pPr algn="thaiDist"/>
            <a:r>
              <a:rPr lang="th-TH" b="1" dirty="0"/>
              <a:t>มาตรา </a:t>
            </a:r>
            <a:r>
              <a:rPr lang="en-US" b="1" dirty="0"/>
              <a:t>939 </a:t>
            </a:r>
            <a:r>
              <a:rPr lang="th-TH" b="1" dirty="0"/>
              <a:t>อันการรับอาว</a:t>
            </a:r>
            <a:r>
              <a:rPr lang="th-TH" b="1" dirty="0" err="1"/>
              <a:t>ัลย่</a:t>
            </a:r>
            <a:r>
              <a:rPr lang="th-TH" b="1" dirty="0"/>
              <a:t>อมทำให้กันด้วยเขียนลงในตั๋วเงินนั้นเอง</a:t>
            </a:r>
            <a:r>
              <a:rPr lang="en-US" b="1" dirty="0"/>
              <a:t> </a:t>
            </a:r>
            <a:r>
              <a:rPr lang="th-TH" b="1" dirty="0"/>
              <a:t>หรือที่ใบประจำต่อ</a:t>
            </a:r>
            <a:endParaRPr lang="en-US" dirty="0"/>
          </a:p>
          <a:p>
            <a:pPr marL="0" indent="0">
              <a:buNone/>
            </a:pPr>
            <a:r>
              <a:rPr lang="th-TH" b="1" dirty="0"/>
              <a:t>	ในการนี้พึงใช้ถ้อยคำสำนวนว่า </a:t>
            </a:r>
            <a:r>
              <a:rPr lang="en-US" b="1" dirty="0"/>
              <a:t>“</a:t>
            </a:r>
            <a:r>
              <a:rPr lang="th-TH" b="1" dirty="0"/>
              <a:t>ใช้ได้เป็นอาว</a:t>
            </a:r>
            <a:r>
              <a:rPr lang="th-TH" b="1" dirty="0" err="1"/>
              <a:t>ัล</a:t>
            </a:r>
            <a:r>
              <a:rPr lang="en-US" b="1" dirty="0"/>
              <a:t>” </a:t>
            </a:r>
            <a:r>
              <a:rPr lang="th-TH" b="1" dirty="0"/>
              <a:t>หรือสำนวนอื่นใดทำนองเดียวกันนั้น  และลงลายมือชื่อผู้รับอาว</a:t>
            </a:r>
            <a:r>
              <a:rPr lang="th-TH" b="1" dirty="0" err="1"/>
              <a:t>ัล</a:t>
            </a:r>
            <a:endParaRPr lang="en-US" dirty="0"/>
          </a:p>
          <a:p>
            <a:r>
              <a:rPr lang="th-TH" u="sng" dirty="0"/>
              <a:t>หลักเกณฑ์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dirty="0"/>
              <a:t>ต้องเขียนลงบนตั๋วเงิน หรือใบประจำต่อ จะเขียนบนเอกสารอื่นมาอ้างอิงประกอบกับตั๋วเงินมิได้</a:t>
            </a:r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tabLst>
                <a:tab pos="2637155" algn="ctr"/>
                <a:tab pos="5274310" algn="r"/>
                <a:tab pos="457200" algn="l"/>
              </a:tabLst>
            </a:pPr>
            <a:r>
              <a:rPr lang="th-TH" dirty="0">
                <a:latin typeface="Cordia New" panose="020B0304020202020204" pitchFamily="34" charset="-34"/>
                <a:ea typeface="Cordia New" panose="020B0304020202020204" pitchFamily="34" charset="-34"/>
              </a:rPr>
              <a:t>ต้องระบุข้อความ ดังที่กำหนดไว้ใน มาตรา </a:t>
            </a:r>
            <a:r>
              <a:rPr lang="en-US" dirty="0">
                <a:latin typeface="Angsana New" panose="02020603050405020304" pitchFamily="18" charset="-34"/>
                <a:ea typeface="Cordia New" panose="020B0304020202020204" pitchFamily="34" charset="-34"/>
              </a:rPr>
              <a:t>939 </a:t>
            </a:r>
            <a:r>
              <a:rPr lang="th-TH" dirty="0">
                <a:latin typeface="Angsana New" panose="02020603050405020304" pitchFamily="18" charset="-34"/>
                <a:ea typeface="Cordia New" panose="020B0304020202020204" pitchFamily="34" charset="-34"/>
              </a:rPr>
              <a:t>วรรคสอง กฎหมายบัญญัติว่า </a:t>
            </a:r>
            <a:r>
              <a:rPr lang="en-US" dirty="0">
                <a:latin typeface="Angsana New" panose="02020603050405020304" pitchFamily="18" charset="-34"/>
                <a:ea typeface="Cordia New" panose="020B0304020202020204" pitchFamily="34" charset="-34"/>
              </a:rPr>
              <a:t>“</a:t>
            </a:r>
            <a:r>
              <a:rPr lang="th-TH" dirty="0">
                <a:latin typeface="Angsana New" panose="02020603050405020304" pitchFamily="18" charset="-34"/>
                <a:ea typeface="Cordia New" panose="020B0304020202020204" pitchFamily="34" charset="-34"/>
              </a:rPr>
              <a:t>ในการนี้พึงใช้ถ้อยคำสำนวนว่า </a:t>
            </a:r>
            <a:r>
              <a:rPr lang="en-US" b="1" dirty="0">
                <a:solidFill>
                  <a:srgbClr val="0000FF"/>
                </a:solidFill>
                <a:latin typeface="Angsana New" panose="02020603050405020304" pitchFamily="18" charset="-34"/>
                <a:ea typeface="Cordia New" panose="020B0304020202020204" pitchFamily="34" charset="-34"/>
              </a:rPr>
              <a:t>“</a:t>
            </a:r>
            <a:r>
              <a:rPr lang="th-TH" b="1" dirty="0">
                <a:solidFill>
                  <a:srgbClr val="0000FF"/>
                </a:solidFill>
                <a:latin typeface="Angsana New" panose="02020603050405020304" pitchFamily="18" charset="-34"/>
                <a:ea typeface="Cordia New" panose="020B0304020202020204" pitchFamily="34" charset="-34"/>
              </a:rPr>
              <a:t>ใช้ได้เป็นอาว</a:t>
            </a:r>
            <a:r>
              <a:rPr lang="th-TH" b="1" dirty="0" err="1">
                <a:solidFill>
                  <a:srgbClr val="0000FF"/>
                </a:solidFill>
                <a:latin typeface="Angsana New" panose="02020603050405020304" pitchFamily="18" charset="-34"/>
                <a:ea typeface="Cordia New" panose="020B0304020202020204" pitchFamily="34" charset="-34"/>
              </a:rPr>
              <a:t>ัล</a:t>
            </a:r>
            <a:r>
              <a:rPr lang="en-US" b="1" dirty="0">
                <a:solidFill>
                  <a:srgbClr val="0000FF"/>
                </a:solidFill>
                <a:latin typeface="Angsana New" panose="02020603050405020304" pitchFamily="18" charset="-34"/>
                <a:ea typeface="Cordia New" panose="020B0304020202020204" pitchFamily="34" charset="-34"/>
              </a:rPr>
              <a:t>”</a:t>
            </a:r>
            <a:r>
              <a:rPr lang="en-US" dirty="0">
                <a:latin typeface="Angsana New" panose="02020603050405020304" pitchFamily="18" charset="-34"/>
                <a:ea typeface="Cordia New" panose="020B0304020202020204" pitchFamily="34" charset="-34"/>
              </a:rPr>
              <a:t>   </a:t>
            </a:r>
            <a:r>
              <a:rPr lang="th-TH" dirty="0">
                <a:latin typeface="Angsana New" panose="02020603050405020304" pitchFamily="18" charset="-34"/>
                <a:ea typeface="Cordia New" panose="020B0304020202020204" pitchFamily="34" charset="-34"/>
              </a:rPr>
              <a:t>หรือสำนวนอื่นใดทำนองเดียวกันนั้น</a:t>
            </a:r>
            <a:r>
              <a:rPr lang="en-US" dirty="0">
                <a:latin typeface="Angsana New" panose="02020603050405020304" pitchFamily="18" charset="-34"/>
                <a:ea typeface="Cordia New" panose="020B0304020202020204" pitchFamily="34" charset="-34"/>
              </a:rPr>
              <a:t>..…” </a:t>
            </a:r>
            <a:r>
              <a:rPr lang="th-TH" dirty="0">
                <a:latin typeface="Angsana New" panose="02020603050405020304" pitchFamily="18" charset="-34"/>
                <a:ea typeface="Cordia New" panose="020B0304020202020204" pitchFamily="34" charset="-34"/>
              </a:rPr>
              <a:t>เช่น “ค้ำประกันอาว</a:t>
            </a:r>
            <a:r>
              <a:rPr lang="th-TH" dirty="0" err="1">
                <a:latin typeface="Angsana New" panose="02020603050405020304" pitchFamily="18" charset="-34"/>
                <a:ea typeface="Cordia New" panose="020B0304020202020204" pitchFamily="34" charset="-34"/>
              </a:rPr>
              <a:t>ัล</a:t>
            </a:r>
            <a:r>
              <a:rPr lang="th-TH" dirty="0">
                <a:latin typeface="Angsana New" panose="02020603050405020304" pitchFamily="18" charset="-34"/>
                <a:ea typeface="Cordia New" panose="020B0304020202020204" pitchFamily="34" charset="-34"/>
              </a:rPr>
              <a:t>”, อาว</a:t>
            </a:r>
            <a:r>
              <a:rPr lang="th-TH" dirty="0" err="1">
                <a:latin typeface="Angsana New" panose="02020603050405020304" pitchFamily="18" charset="-34"/>
                <a:ea typeface="Cordia New" panose="020B0304020202020204" pitchFamily="34" charset="-34"/>
              </a:rPr>
              <a:t>ัล</a:t>
            </a:r>
            <a:r>
              <a:rPr lang="th-TH" dirty="0">
                <a:latin typeface="Angsana New" panose="02020603050405020304" pitchFamily="18" charset="-34"/>
                <a:ea typeface="Cordia New" panose="020B0304020202020204" pitchFamily="34" charset="-34"/>
              </a:rPr>
              <a:t>ค้ำประกันผู้สั่งจ่าย</a:t>
            </a:r>
            <a:r>
              <a:rPr lang="en-US" b="1" dirty="0">
                <a:latin typeface="Angsana New" panose="02020603050405020304" pitchFamily="18" charset="-34"/>
                <a:ea typeface="Cordia New" panose="020B0304020202020204" pitchFamily="34" charset="-34"/>
              </a:rPr>
              <a:t> (</a:t>
            </a:r>
            <a:r>
              <a:rPr lang="th-TH" b="1" dirty="0">
                <a:latin typeface="Angsana New" panose="02020603050405020304" pitchFamily="18" charset="-34"/>
                <a:ea typeface="Cordia New" panose="020B0304020202020204" pitchFamily="34" charset="-34"/>
              </a:rPr>
              <a:t>ฎ</a:t>
            </a:r>
            <a:r>
              <a:rPr lang="en-US" b="1" dirty="0">
                <a:latin typeface="Angsana New" panose="02020603050405020304" pitchFamily="18" charset="-34"/>
                <a:ea typeface="Cordia New" panose="020B0304020202020204" pitchFamily="34" charset="-34"/>
              </a:rPr>
              <a:t>.833/2523)</a:t>
            </a:r>
            <a:r>
              <a:rPr lang="en-US" dirty="0">
                <a:latin typeface="Angsana New" panose="02020603050405020304" pitchFamily="18" charset="-34"/>
                <a:ea typeface="Cordia New" panose="020B0304020202020204" pitchFamily="34" charset="-34"/>
              </a:rPr>
              <a:t> </a:t>
            </a:r>
            <a:r>
              <a:rPr lang="th-TH" dirty="0">
                <a:effectLst/>
                <a:latin typeface="Cordia New" panose="020B0304020202020204" pitchFamily="34" charset="-34"/>
                <a:ea typeface="Cordia New" panose="020B0304020202020204" pitchFamily="34" charset="-34"/>
              </a:rPr>
              <a:t>หรือภาษาอังกฤษ อาจใช้คำว่า </a:t>
            </a:r>
            <a:r>
              <a:rPr lang="en-US" dirty="0">
                <a:effectLst/>
                <a:latin typeface="Angsana New" panose="02020603050405020304" pitchFamily="18" charset="-34"/>
                <a:ea typeface="Cordia New" panose="020B0304020202020204" pitchFamily="34" charset="-34"/>
              </a:rPr>
              <a:t>“</a:t>
            </a:r>
            <a:r>
              <a:rPr lang="en-US" dirty="0" err="1">
                <a:effectLst/>
                <a:latin typeface="Angsana New" panose="02020603050405020304" pitchFamily="18" charset="-34"/>
                <a:ea typeface="Cordia New" panose="020B0304020202020204" pitchFamily="34" charset="-34"/>
              </a:rPr>
              <a:t>GooD</a:t>
            </a:r>
            <a:r>
              <a:rPr lang="en-US" dirty="0">
                <a:effectLst/>
                <a:latin typeface="Angsana New" panose="02020603050405020304" pitchFamily="18" charset="-34"/>
                <a:ea typeface="Cordia New" panose="020B0304020202020204" pitchFamily="34" charset="-34"/>
              </a:rPr>
              <a:t>” “</a:t>
            </a:r>
            <a:r>
              <a:rPr lang="en-US" dirty="0" err="1">
                <a:effectLst/>
                <a:latin typeface="Angsana New" panose="02020603050405020304" pitchFamily="18" charset="-34"/>
                <a:ea typeface="Cordia New" panose="020B0304020202020204" pitchFamily="34" charset="-34"/>
              </a:rPr>
              <a:t>GooD</a:t>
            </a:r>
            <a:r>
              <a:rPr lang="en-US" dirty="0">
                <a:effectLst/>
                <a:latin typeface="Angsana New" panose="02020603050405020304" pitchFamily="18" charset="-34"/>
                <a:ea typeface="Cordia New" panose="020B0304020202020204" pitchFamily="34" charset="-34"/>
              </a:rPr>
              <a:t> </a:t>
            </a:r>
            <a:r>
              <a:rPr lang="en-US" dirty="0" err="1">
                <a:effectLst/>
                <a:latin typeface="Angsana New" panose="02020603050405020304" pitchFamily="18" charset="-34"/>
                <a:ea typeface="Cordia New" panose="020B0304020202020204" pitchFamily="34" charset="-34"/>
              </a:rPr>
              <a:t>FoR</a:t>
            </a:r>
            <a:r>
              <a:rPr lang="en-US" dirty="0">
                <a:effectLst/>
                <a:latin typeface="Angsana New" panose="02020603050405020304" pitchFamily="18" charset="-34"/>
                <a:ea typeface="Cordia New" panose="020B0304020202020204" pitchFamily="34" charset="-34"/>
              </a:rPr>
              <a:t> PAYMENT” “CERTIFIED”</a:t>
            </a:r>
            <a:r>
              <a:rPr lang="en-US" b="1" dirty="0">
                <a:effectLst/>
                <a:latin typeface="Angsana New" panose="02020603050405020304" pitchFamily="18" charset="-34"/>
                <a:ea typeface="Cordia New" panose="020B0304020202020204" pitchFamily="34" charset="-34"/>
              </a:rPr>
              <a:t>(</a:t>
            </a:r>
            <a:r>
              <a:rPr lang="th-TH" b="1" dirty="0">
                <a:latin typeface="Angsana New" panose="02020603050405020304" pitchFamily="18" charset="-34"/>
                <a:ea typeface="Cordia New" panose="020B0304020202020204" pitchFamily="34" charset="-34"/>
              </a:rPr>
              <a:t>ฎ</a:t>
            </a:r>
            <a:r>
              <a:rPr lang="en-US" b="1" dirty="0">
                <a:latin typeface="Angsana New" panose="02020603050405020304" pitchFamily="18" charset="-34"/>
                <a:ea typeface="Cordia New" panose="020B0304020202020204" pitchFamily="34" charset="-34"/>
              </a:rPr>
              <a:t>.</a:t>
            </a:r>
            <a:r>
              <a:rPr lang="en-US" b="1" dirty="0">
                <a:effectLst/>
                <a:latin typeface="Angsana New" panose="02020603050405020304" pitchFamily="18" charset="-34"/>
                <a:ea typeface="Cordia New" panose="020B0304020202020204" pitchFamily="34" charset="-34"/>
              </a:rPr>
              <a:t>3292/2536)</a:t>
            </a:r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tabLst>
                <a:tab pos="2637155" algn="ctr"/>
                <a:tab pos="5274310" algn="r"/>
                <a:tab pos="457200" algn="l"/>
              </a:tabLst>
            </a:pPr>
            <a:r>
              <a:rPr lang="th-TH" dirty="0">
                <a:effectLst/>
                <a:latin typeface="Cordia New" panose="020B0304020202020204" pitchFamily="34" charset="-34"/>
                <a:ea typeface="Cordia New" panose="020B0304020202020204" pitchFamily="34" charset="-34"/>
              </a:rPr>
              <a:t>ต้องลงลายมือชื่อผู้รับอาว</a:t>
            </a:r>
            <a:r>
              <a:rPr lang="th-TH" dirty="0" err="1">
                <a:effectLst/>
                <a:latin typeface="Cordia New" panose="020B0304020202020204" pitchFamily="34" charset="-34"/>
                <a:ea typeface="Cordia New" panose="020B0304020202020204" pitchFamily="34" charset="-34"/>
              </a:rPr>
              <a:t>ัล</a:t>
            </a:r>
            <a:endParaRPr lang="en-US" dirty="0">
              <a:effectLst/>
              <a:latin typeface="Cordia New" panose="020B0304020202020204" pitchFamily="34" charset="-34"/>
              <a:ea typeface="Cordia New" panose="020B0304020202020204" pitchFamily="34" charset="-34"/>
            </a:endParaRPr>
          </a:p>
          <a:p>
            <a:pPr algn="thaiDist">
              <a:spcAft>
                <a:spcPts val="0"/>
              </a:spcAft>
              <a:tabLst>
                <a:tab pos="2637155" algn="ctr"/>
                <a:tab pos="5274310" algn="r"/>
                <a:tab pos="457200" algn="l"/>
              </a:tabLst>
            </a:pPr>
            <a:r>
              <a:rPr lang="th-TH" sz="3200" b="1" dirty="0">
                <a:solidFill>
                  <a:srgbClr val="0000FF"/>
                </a:solidFill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การรับอาว</a:t>
            </a:r>
            <a:r>
              <a:rPr lang="th-TH" sz="3200" b="1" dirty="0" err="1">
                <a:solidFill>
                  <a:srgbClr val="0000FF"/>
                </a:solidFill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ัล</a:t>
            </a:r>
            <a:r>
              <a:rPr lang="th-TH" sz="3200" b="1" dirty="0">
                <a:solidFill>
                  <a:srgbClr val="0000FF"/>
                </a:solidFill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ตามรูปแบบ  </a:t>
            </a:r>
            <a:r>
              <a:rPr lang="th-TH" sz="3200" b="1" u="sng" dirty="0">
                <a:solidFill>
                  <a:srgbClr val="800000"/>
                </a:solidFill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อาจเขียนลงในด้านหน้าหรือที่ด้านหลังของตั๋วก็ได้ </a:t>
            </a:r>
            <a:r>
              <a:rPr lang="th-TH" sz="3200" b="1" u="sng" dirty="0">
                <a:solidFill>
                  <a:srgbClr val="0000FF"/>
                </a:solidFill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 </a:t>
            </a:r>
            <a:r>
              <a:rPr lang="th-TH" sz="3200" b="1" u="sng" dirty="0">
                <a:solidFill>
                  <a:srgbClr val="008000"/>
                </a:solidFill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เพราะว่ากฎหมายไม่ได้บังคับไว้</a:t>
            </a:r>
            <a:endParaRPr lang="en-US" sz="36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742950" indent="-514350" algn="thaiDist">
              <a:spcAft>
                <a:spcPts val="0"/>
              </a:spcAft>
              <a:buFont typeface="+mj-lt"/>
              <a:buAutoNum type="arabicPeriod"/>
              <a:tabLst>
                <a:tab pos="2637155" algn="ctr"/>
                <a:tab pos="5274310" algn="r"/>
                <a:tab pos="457200" algn="l"/>
              </a:tabLst>
            </a:pP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514350" indent="-514350">
              <a:buFont typeface="+mj-lt"/>
              <a:buAutoNum type="arabicPeriod"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5362111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3147</Words>
  <Application>Microsoft Office PowerPoint</Application>
  <PresentationFormat>แบบจอกว้าง</PresentationFormat>
  <Paragraphs>117</Paragraphs>
  <Slides>25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25</vt:i4>
      </vt:variant>
    </vt:vector>
  </HeadingPairs>
  <TitlesOfParts>
    <vt:vector size="32" baseType="lpstr">
      <vt:lpstr>Angsana New</vt:lpstr>
      <vt:lpstr>Arial</vt:lpstr>
      <vt:lpstr>Calibri</vt:lpstr>
      <vt:lpstr>Calibri Light</vt:lpstr>
      <vt:lpstr>Cordia New</vt:lpstr>
      <vt:lpstr>Wingdings</vt:lpstr>
      <vt:lpstr>ธีมของ Office</vt:lpstr>
      <vt:lpstr>การรับอาวัล</vt:lpstr>
      <vt:lpstr>ความหมาย</vt:lpstr>
      <vt:lpstr>งานนำเสนอ PowerPoint</vt:lpstr>
      <vt:lpstr>หลักกฎหมาย</vt:lpstr>
      <vt:lpstr>เปรียบเทียบความแตกต่างระหว่าง ผู้รับอาวัล กับ ผู้ค้ำประกัน</vt:lpstr>
      <vt:lpstr>เปรียบเทียบความแตกต่างระหว่าง ผู้รับอาวัล กับ ผู้ค้ำประกัน</vt:lpstr>
      <vt:lpstr>บุคคลที่จะเป็นผู้รับอาวัล</vt:lpstr>
      <vt:lpstr>วิธีการรับอาวัล</vt:lpstr>
      <vt:lpstr>การรับอาวัลตามรูปแบบ</vt:lpstr>
      <vt:lpstr>การรับอาวัลแบบย่อ</vt:lpstr>
      <vt:lpstr>ข้อสังเกต การอาวัลแบบย่อ</vt:lpstr>
      <vt:lpstr>การรับอาวัลโดยผลกฎหมาย</vt:lpstr>
      <vt:lpstr>คำถาม</vt:lpstr>
      <vt:lpstr>คำตอบ</vt:lpstr>
      <vt:lpstr>ผู้ถูกอาวัล</vt:lpstr>
      <vt:lpstr>จำนวนเงินที่รับอาวัล</vt:lpstr>
      <vt:lpstr>ผลของการรับอาวัล</vt:lpstr>
      <vt:lpstr>ข้อยกเว้น ผู้อาวัลอาจรับผิดยิ่งกว่าผู้ที่ตนอาวัล</vt:lpstr>
      <vt:lpstr>ฎ.918/2522 </vt:lpstr>
      <vt:lpstr>สิทธิไล่เบี้ยของผู้รับอาวัล</vt:lpstr>
      <vt:lpstr>              จ ส                        ร--------ก---------ข----------ค                                                                                A  ผู้รับอาวัล </vt:lpstr>
      <vt:lpstr>การไล่เบี้ย กรณีมีผู้รับอาวัลหลายคน</vt:lpstr>
      <vt:lpstr>ฎ.343/2516</vt:lpstr>
      <vt:lpstr>ฎ.5547/2537</vt:lpstr>
      <vt:lpstr>อายุความฟ้องผู้รับอาวัล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การรับอาวัล</dc:title>
  <dc:creator>user</dc:creator>
  <cp:lastModifiedBy>พงษ์บวร ประสูตร์แสงจันทร์</cp:lastModifiedBy>
  <cp:revision>29</cp:revision>
  <dcterms:created xsi:type="dcterms:W3CDTF">2017-09-26T15:27:28Z</dcterms:created>
  <dcterms:modified xsi:type="dcterms:W3CDTF">2021-08-03T07:20:10Z</dcterms:modified>
</cp:coreProperties>
</file>