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81" r:id="rId6"/>
    <p:sldId id="282" r:id="rId7"/>
    <p:sldId id="263" r:id="rId8"/>
    <p:sldId id="280" r:id="rId9"/>
    <p:sldId id="264" r:id="rId10"/>
    <p:sldId id="283" r:id="rId11"/>
    <p:sldId id="267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8855-1D40-4267-94A5-6345463047D9}" type="datetimeFigureOut">
              <a:rPr lang="th-TH" smtClean="0"/>
              <a:t>13/05/64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9285-B4E0-4B6D-AC43-278B2B4D2A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052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8855-1D40-4267-94A5-6345463047D9}" type="datetimeFigureOut">
              <a:rPr lang="th-TH" smtClean="0"/>
              <a:t>13/05/64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9285-B4E0-4B6D-AC43-278B2B4D2A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452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8855-1D40-4267-94A5-6345463047D9}" type="datetimeFigureOut">
              <a:rPr lang="th-TH" smtClean="0"/>
              <a:t>13/05/64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9285-B4E0-4B6D-AC43-278B2B4D2A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564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8855-1D40-4267-94A5-6345463047D9}" type="datetimeFigureOut">
              <a:rPr lang="th-TH" smtClean="0"/>
              <a:t>13/05/64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9285-B4E0-4B6D-AC43-278B2B4D2A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300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8855-1D40-4267-94A5-6345463047D9}" type="datetimeFigureOut">
              <a:rPr lang="th-TH" smtClean="0"/>
              <a:t>13/05/64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9285-B4E0-4B6D-AC43-278B2B4D2A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002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8855-1D40-4267-94A5-6345463047D9}" type="datetimeFigureOut">
              <a:rPr lang="th-TH" smtClean="0"/>
              <a:t>13/05/64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9285-B4E0-4B6D-AC43-278B2B4D2A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35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8855-1D40-4267-94A5-6345463047D9}" type="datetimeFigureOut">
              <a:rPr lang="th-TH" smtClean="0"/>
              <a:t>13/05/64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9285-B4E0-4B6D-AC43-278B2B4D2A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569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8855-1D40-4267-94A5-6345463047D9}" type="datetimeFigureOut">
              <a:rPr lang="th-TH" smtClean="0"/>
              <a:t>13/05/64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9285-B4E0-4B6D-AC43-278B2B4D2A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901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8855-1D40-4267-94A5-6345463047D9}" type="datetimeFigureOut">
              <a:rPr lang="th-TH" smtClean="0"/>
              <a:t>13/05/64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9285-B4E0-4B6D-AC43-278B2B4D2A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362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8855-1D40-4267-94A5-6345463047D9}" type="datetimeFigureOut">
              <a:rPr lang="th-TH" smtClean="0"/>
              <a:t>13/05/64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9285-B4E0-4B6D-AC43-278B2B4D2A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351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8855-1D40-4267-94A5-6345463047D9}" type="datetimeFigureOut">
              <a:rPr lang="th-TH" smtClean="0"/>
              <a:t>13/05/64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9285-B4E0-4B6D-AC43-278B2B4D2A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573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88855-1D40-4267-94A5-6345463047D9}" type="datetimeFigureOut">
              <a:rPr lang="th-TH" smtClean="0"/>
              <a:t>13/05/64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9285-B4E0-4B6D-AC43-278B2B4D2A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799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ค้ำประกัน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  <a:p>
            <a:pPr algn="r"/>
            <a:r>
              <a:rPr lang="th-TH" dirty="0"/>
              <a:t>อ พง</a:t>
            </a:r>
            <a:r>
              <a:rPr lang="th-TH" dirty="0" err="1"/>
              <a:t>ษ์</a:t>
            </a:r>
            <a:r>
              <a:rPr lang="th-TH" dirty="0"/>
              <a:t>บวร ประสูตร์แสงจันทร์</a:t>
            </a:r>
          </a:p>
        </p:txBody>
      </p:sp>
    </p:spTree>
    <p:extLst>
      <p:ext uri="{BB962C8B-B14F-4D97-AF65-F5344CB8AC3E}">
        <p14:creationId xmlns:p14="http://schemas.microsoft.com/office/powerpoint/2010/main" val="2191381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th-TH" dirty="0"/>
              <a:t> หนี้ในอนาคต หรือหนี้ที่มีเงื่อนไขก็อาจมีค้ำประกันอันสมบูรณ์ได้ (ม.</a:t>
            </a:r>
            <a:r>
              <a:rPr lang="en-US" dirty="0"/>
              <a:t>681 </a:t>
            </a:r>
            <a:r>
              <a:rPr lang="th-TH" dirty="0"/>
              <a:t>วรรคสอง)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th-TH" dirty="0"/>
              <a:t> ผู้ค้ำประกันมีสิทธิเกี่ยงเพื่อ</a:t>
            </a:r>
            <a:r>
              <a:rPr lang="th-TH" dirty="0" err="1"/>
              <a:t>ปฎิเสธ</a:t>
            </a:r>
            <a:r>
              <a:rPr lang="th-TH" dirty="0"/>
              <a:t> หรือเลื่อนเวลาการชำระหนี้ออกไป ตามมาตรา </a:t>
            </a:r>
            <a:r>
              <a:rPr lang="en-US" dirty="0"/>
              <a:t>688-690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/>
              <a:t> </a:t>
            </a:r>
            <a:r>
              <a:rPr lang="th-TH" dirty="0"/>
              <a:t>อายุความหนี้ประธานสะดุดหยุดลงเป็นโทษแก่ลูกหนี้ย่อมเป็นโทษแก่ผู้ค้ำประกันด้วย(มาตรา </a:t>
            </a:r>
            <a:r>
              <a:rPr lang="en-US" dirty="0"/>
              <a:t>692</a:t>
            </a:r>
            <a:r>
              <a:rPr lang="th-TH" dirty="0"/>
              <a:t>)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th-TH" dirty="0"/>
              <a:t> เมื่อผู้ค้ำประกันชำระหนี้แทนลูกหนี้แล้ว มีสิทธิไล่เบี้ยคืนจากลูกหนี้(มาตรา </a:t>
            </a:r>
            <a:r>
              <a:rPr lang="en-US" dirty="0"/>
              <a:t>693</a:t>
            </a:r>
            <a:r>
              <a:rPr lang="th-TH" dirty="0"/>
              <a:t>) หรือเรียกจากผู้ค้ำประกันด้วยกันตามส่วน(มาตรา </a:t>
            </a:r>
            <a:r>
              <a:rPr lang="en-US" dirty="0"/>
              <a:t>682 </a:t>
            </a:r>
            <a:r>
              <a:rPr lang="th-TH" dirty="0"/>
              <a:t>วรรคสอง)</a:t>
            </a:r>
          </a:p>
          <a:p>
            <a:pPr marL="514350" indent="-514350">
              <a:buFont typeface="+mj-lt"/>
              <a:buAutoNum type="arabicPeriod" startAt="10"/>
            </a:pPr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th-TH" b="1" dirty="0"/>
            </a:br>
            <a:r>
              <a:rPr lang="th-TH" b="1" dirty="0"/>
              <a:t>ลักษณะของสัญญาค้ำประกัน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5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th-TH" b="1" dirty="0"/>
            </a:br>
            <a:r>
              <a:rPr lang="th-TH" b="1" dirty="0"/>
              <a:t>ความระงับลงแห่งสัญญาค้ำประกัน</a:t>
            </a:r>
            <a:br>
              <a:rPr lang="en-US" dirty="0"/>
            </a:b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038"/>
          </a:xfrm>
          <a:solidFill>
            <a:schemeClr val="bg1"/>
          </a:solidFill>
        </p:spPr>
        <p:txBody>
          <a:bodyPr/>
          <a:lstStyle/>
          <a:p>
            <a:pPr marL="623887" indent="-514350" algn="thaiDist">
              <a:buFont typeface="+mj-lt"/>
              <a:buAutoNum type="arabicPeriod"/>
              <a:defRPr/>
            </a:pPr>
            <a:r>
              <a:rPr lang="th-TH" sz="3200" b="1" dirty="0"/>
              <a:t>หนี้ระงับลงไม่ว่าด้วยเหตุใดๆ</a:t>
            </a:r>
            <a:r>
              <a:rPr lang="th-TH" sz="3200" dirty="0"/>
              <a:t> </a:t>
            </a:r>
          </a:p>
          <a:p>
            <a:pPr marL="623887" indent="-514350" algn="thaiDist">
              <a:buFont typeface="+mj-lt"/>
              <a:buAutoNum type="arabicPeriod"/>
              <a:defRPr/>
            </a:pPr>
            <a:r>
              <a:rPr lang="th-TH" sz="3200" b="1" dirty="0"/>
              <a:t>ผู้ค้ำประกันบอกเลิก</a:t>
            </a:r>
            <a:r>
              <a:rPr lang="th-TH" sz="3200" dirty="0"/>
              <a:t> กรณีกิจการต่อเนื่องหลายคราวไม่จำกัด </a:t>
            </a:r>
          </a:p>
          <a:p>
            <a:pPr marL="623887" indent="-514350" algn="thaiDist">
              <a:buFont typeface="+mj-lt"/>
              <a:buAutoNum type="arabicPeriod"/>
              <a:defRPr/>
            </a:pPr>
            <a:r>
              <a:rPr lang="th-TH" sz="3200" b="1" dirty="0"/>
              <a:t>เจ้าหนี้ยอมผ่อนเวลา</a:t>
            </a:r>
            <a:r>
              <a:rPr lang="th-TH" sz="3200" dirty="0"/>
              <a:t>ในหนี้ที่มีกำหนดเวลาชำระหนี้ที่แน่นอนแก่ลูกหนี้                                                                        </a:t>
            </a:r>
          </a:p>
          <a:p>
            <a:pPr marL="623887" indent="-514350" algn="thaiDist">
              <a:buFont typeface="Georgia" pitchFamily="18" charset="0"/>
              <a:buNone/>
              <a:defRPr/>
            </a:pPr>
            <a:r>
              <a:rPr lang="th-TH" sz="3200" dirty="0"/>
              <a:t> “ผ่อนเวลา” คือการที่เจ้าหนี้ยอมยืดกำหนดเวลาชำระหนี้ออกไปโดยเจ้าหนี้ไม่มีสิทธิเรียกให้ลูกหนี้ชำระหนี้ได้ก่อนครบเวลาที่ยืดออกนั้น</a:t>
            </a:r>
            <a:endParaRPr lang="en-US" sz="3200" dirty="0"/>
          </a:p>
          <a:p>
            <a:pPr marL="623887" indent="-514350" algn="thaiDist">
              <a:buFont typeface="Georgia" pitchFamily="18" charset="0"/>
              <a:buNone/>
              <a:defRPr/>
            </a:pPr>
            <a:r>
              <a:rPr lang="th-TH" sz="3200" dirty="0"/>
              <a:t>	“หนี้ที่มีกำหนดเวลาชำระหนี้แน่นอน” คือ หนี้มีกำหนดเวลาชำระหนี้ตามวันแห่งปฏิทิน หรือสามารถกำหนดนับได้ตามวันแห่งปฏิทิน</a:t>
            </a:r>
            <a:endParaRPr lang="en-US" sz="3200" dirty="0"/>
          </a:p>
          <a:p>
            <a:pPr marL="623887" indent="-514350" algn="thaiDist">
              <a:buFont typeface="+mj-lt"/>
              <a:buAutoNum type="arabicPeriod" startAt="4"/>
              <a:defRPr/>
            </a:pPr>
            <a:r>
              <a:rPr lang="th-TH" sz="3200" b="1" dirty="0"/>
              <a:t>เจ้าหนี้ไม่ยอมรับชำระหนี้</a:t>
            </a:r>
            <a:r>
              <a:rPr lang="th-TH" sz="3200" dirty="0"/>
              <a:t> เมื่อ</a:t>
            </a:r>
            <a:r>
              <a:rPr lang="th-TH" sz="3200" u="sng" dirty="0"/>
              <a:t>หนี้ถึงกำหนด</a:t>
            </a:r>
            <a:r>
              <a:rPr lang="th-TH" sz="3200" dirty="0"/>
              <a:t>แล้ว (มาตรา </a:t>
            </a:r>
            <a:r>
              <a:rPr lang="en-US" sz="3200" dirty="0"/>
              <a:t>701</a:t>
            </a:r>
            <a:r>
              <a:rPr lang="th-TH" sz="3200" dirty="0"/>
              <a:t>) </a:t>
            </a:r>
            <a:endParaRPr lang="en-US" sz="3200" dirty="0"/>
          </a:p>
          <a:p>
            <a:pPr>
              <a:defRPr/>
            </a:pPr>
            <a:endParaRPr lang="th-TH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2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ค้ำประกันมีได้เฉพาะหนี้อันสมบูรณ์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b="1" dirty="0"/>
              <a:t>มาตรา ๖๘๑ วรรคหนึ่ง ดังนี้</a:t>
            </a:r>
            <a:endParaRPr lang="en-US" b="1" dirty="0"/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dirty="0"/>
              <a:t>“ค้ำประกันนั้น จะมีได้แต่เฉพาะเพื่อหนี้อันสมบูรณ์”</a:t>
            </a:r>
          </a:p>
          <a:p>
            <a:pPr marL="0" indent="0" algn="thaiDist">
              <a:buNone/>
            </a:pPr>
            <a:endParaRPr lang="th-TH" sz="1600" b="1" dirty="0"/>
          </a:p>
          <a:p>
            <a:pPr marL="0" indent="0" algn="thaiDist">
              <a:buNone/>
            </a:pPr>
            <a:r>
              <a:rPr lang="th-TH" b="1" dirty="0"/>
              <a:t>“หนี้อันสมบูรณ์ หมายถึง หนี้ประธานที่เกิดขึ้นจริงและไม่ตกเป็นโมฆะ” </a:t>
            </a:r>
            <a:endParaRPr lang="en-US" b="1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85749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/>
              <a:t>การค้ำประกันหนี้ในอนาคต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มาตรา ๖๘๑ วรรคสอง ดังนี้</a:t>
            </a:r>
            <a:endParaRPr lang="en-US" dirty="0"/>
          </a:p>
          <a:p>
            <a:pPr algn="thaiDist"/>
            <a:r>
              <a:rPr lang="th-TH" dirty="0"/>
              <a:t>“หนี้ในอนาคต หรือหนี้มีเงื่อนไขจะประกันไว้เพื่อเหตุการณ์ซึ่งหนี้นั้นอาจเป็นผลได้จริงก็ประกันได้ แต่ต้องระบุวัตถุประสงค์ในการก่อหนี้รายที่ค้ำประกัน ลักษณะของมูลหนี้ จำนวนเงินสูงสุดที่ค้ำประกัน และระยะเวลาในการก่อหนี้ที่จะค้ำประกัน เว้นแต่เป็นการค้ำประกันเพื่อกิจการเนื่องกันไปหลายคราวตามมาตรา ๖๙๙ จะไม่ระบุระยะเวลาดังกล่าวก็ได้</a:t>
            </a:r>
          </a:p>
        </p:txBody>
      </p:sp>
    </p:spTree>
    <p:extLst>
      <p:ext uri="{BB962C8B-B14F-4D97-AF65-F5344CB8AC3E}">
        <p14:creationId xmlns:p14="http://schemas.microsoft.com/office/powerpoint/2010/main" val="1439146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th-TH" dirty="0"/>
              <a:t>อธิบาย มาตรา </a:t>
            </a:r>
            <a:r>
              <a:rPr lang="en-US" dirty="0"/>
              <a:t>681 </a:t>
            </a:r>
            <a:r>
              <a:rPr lang="th-TH" dirty="0"/>
              <a:t>วรรค</a:t>
            </a:r>
            <a:r>
              <a:rPr lang="en-US" dirty="0"/>
              <a:t>2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thaiDist"/>
            <a:r>
              <a:rPr lang="th-TH" dirty="0"/>
              <a:t>คำว่า“หนี้ในอนาคต” หมายถึง หนี้ที่อาจเกิดขึ้นสมบูรณ์ในอนาคต เช่น หนี้ตามสัญญากู้เบิกเงินเกินบัญชี</a:t>
            </a:r>
            <a:r>
              <a:rPr lang="en-US" dirty="0"/>
              <a:t> (</a:t>
            </a:r>
            <a:r>
              <a:rPr lang="th-TH" dirty="0"/>
              <a:t>ค้ำประกันการกู้เบิกเงินเกินบัญชี) หนี้ความเสียหายอันเกิดจากการปฏิบัติงานของลูกจ้างตามสัญญาจ้างแรงงาน</a:t>
            </a:r>
            <a:r>
              <a:rPr lang="en-US" dirty="0"/>
              <a:t> (</a:t>
            </a:r>
            <a:r>
              <a:rPr lang="th-TH" dirty="0"/>
              <a:t>ค้ำประกันคนเข้าทำงานเพราะอาจจะมีความเสียหายในอนาคตจากการปฏิบัติงานที่ผิดพลาดของคนที่ผู้ค้ำประกันไปค้ำประกันไว้) หรือหนี้อันเกิดจากการลาไปศึกษาต่อ หรือฝึกอบรมของคนทำงาน เช่นเงื่อนไขในสัญญาระบุว่าหากเขาสำเร็จการศึกษากลับแล้วลาออกเขาก็ต้องชดใช้เงินคืนหน่วยงาน</a:t>
            </a:r>
            <a:r>
              <a:rPr lang="en-US" dirty="0"/>
              <a:t> </a:t>
            </a:r>
            <a:r>
              <a:rPr lang="th-TH" dirty="0"/>
              <a:t>ฯลฯ นั่นแปลว่าหากในอนาคตลูกหนี้หรือคู่สัญญาไม่ปฏิบัติตามสัญญา ผู้ค้ำประกันต้องรับผิดชอบ แต่จะรับผิดชอบเท่าไหร่และอย่างไรนั้นก็ต้องว่ากันตามสัญญา</a:t>
            </a:r>
          </a:p>
        </p:txBody>
      </p:sp>
    </p:spTree>
    <p:extLst>
      <p:ext uri="{BB962C8B-B14F-4D97-AF65-F5344CB8AC3E}">
        <p14:creationId xmlns:p14="http://schemas.microsoft.com/office/powerpoint/2010/main" val="2111300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/>
              <a:t>คำพิพากษาศาลฎีกาที่ 8374/2559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thaiDist">
              <a:buNone/>
            </a:pPr>
            <a:r>
              <a:rPr lang="th-TH" dirty="0"/>
              <a:t>จำเลยที่ </a:t>
            </a:r>
            <a:r>
              <a:rPr lang="en-US" dirty="0"/>
              <a:t>1 </a:t>
            </a:r>
            <a:r>
              <a:rPr lang="th-TH" dirty="0"/>
              <a:t>ทำสัญญาว่าเมื่อพ้นจากการเป็นลูกจ้างของนายจ้างแล้วจะไม่ไปรับจ้างหรือประกอบกิจการดุจเดียวเพื่อค้าแข่งกับนายจ้าง และจำเลยที่ 2 ทำสัญญาค้ำประกันการทำงานของจำเลยที่ 1 ไว้ต่อโจทก์ โดยมีข้อความว่า เพื่อเป็นการค้ำประกันความเสียหายหรือความรับผิดที่จำเลยที่ 1 ซึ่งเป็นลูกจ้างของโจทก์ได้ก่อให้เกิดขึ้นไม่ว่าโดยเจตนาหรือประมาทเลินเล่อเป็นเหตุให้โจทก์ได้รับความเสียหาย หรือต้องรับผิดชอบต่อความเสียหายอันเกิดแก่บุคคลหรือนิติบุคคลอื่นๆ ทั้งในปัจจุบันและอนาคต ผู้ค้ำประกันขอให้สัญญาว่าจะชดใช้ค่าเสียหายทั้งหมดตามที่เสียหายจริงแทนลูกจ้างจนหมดสิ้นโดยไม่มีข้อโต้แย้งหรือยกข้อกฎหมายใดๆ มากล่าวอ้างเพื่อเป็นเหตุให้พ้นความรับผิดชอบ เช่นนี้ เป็นสัญญาค้ำประกันที่ไม่มีข้อความชัดแจ้งให้จำเลยที่ 2 ในฐานะผู้ค้ำประกันรับผิดกรณีจำเลยที่ 1 พ้นสภาพการเป็นลูกจ้างของโจทก์แล้วไปทำงานกับนายจ้างอื่นที่ประกอบกิจการค้าลักษณะอย่างเดียวกันหรือเป็นการแข่งขันกับโจทก์ภายในกำหนด 2 ปี นับแต่สัญญาจ้างสิ้นสุดลง จึงต้องตีความให้เป็นคุณแก่จำเลยที่ 2 ซึ่งเป็นผู้ต้องเสียในมูลหนี้นั้นตาม ป.</a:t>
            </a:r>
            <a:r>
              <a:rPr lang="th-TH" dirty="0" err="1"/>
              <a:t>พ.พ</a:t>
            </a:r>
            <a:r>
              <a:rPr lang="th-TH" dirty="0"/>
              <a:t>. มาตรา 11 จำเลยที่ 2 จึงไม่ต้องรับผิดในกรณีที่จำเลยที่ 1 พ้นสภาพการเป็นลูกจ้างของโจทก์แล้วไปทำงานกับนายจ้างอื่นที่ประกอบกิจการค้าลักษณะอย่างเดียวกันหรือเป็นการแข่งขันกับโจทก์ภายในกำหนด 2 ปี นับแต่สัญญาจ้างสิ้นสุดลงต่อโจทก์</a:t>
            </a:r>
          </a:p>
        </p:txBody>
      </p:sp>
    </p:spTree>
    <p:extLst>
      <p:ext uri="{BB962C8B-B14F-4D97-AF65-F5344CB8AC3E}">
        <p14:creationId xmlns:p14="http://schemas.microsoft.com/office/powerpoint/2010/main" val="1671507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/>
              <a:t>คำพิพากษาศาลฎีกาที่ 15904/2553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600" dirty="0"/>
              <a:t>จำเลยที่ 2 ทำหนังสือสัญญาค้ำประกันการทำงานของจำเลยที่ 1 ต่อโจทก์มีข้อความระบุว่าตามที่โจทก์รับจำเลยที่ 1 ไว้เป็นพนักงานในตำแหน่ง </a:t>
            </a:r>
            <a:r>
              <a:rPr lang="en-US" sz="2600" dirty="0"/>
              <a:t>PASSENGER SERVICE </a:t>
            </a:r>
            <a:r>
              <a:rPr lang="th-TH" sz="2600" dirty="0"/>
              <a:t>หากจำเลยที่ 1 กระทำการใดเป็นการเสียหายแก่โจทก์ไม่ว่าด้วยประการใดๆ จำเลยที่ 2 จะขอรับผิดชอบชดใช้ค่าเสียหายที่เกิดขึ้นจากการกระทำของจำเลยที่ 1 ตามความเป็นจริง เป็นกรณี จำเลยที่ 2 ยอมผูกพันตนต่อโจทก์เพื่อชำระหนี้ที่จำเลยที่ 1 ก่อให้เกิดความเสียหายสำหรับการทำงานในตำแหน่ง </a:t>
            </a:r>
            <a:r>
              <a:rPr lang="en-US" sz="2600" dirty="0"/>
              <a:t>PASSENGER SERVICE </a:t>
            </a:r>
            <a:r>
              <a:rPr lang="th-TH" sz="2600" dirty="0"/>
              <a:t>จำเลยที่ 2 ในฐานะผู้ค้ำประกันจึงต้องร่วมชำระหนี้กรณีจำเลยที่ 1 ผิดสัญญาหรือกระทำละเมิดเกี่ยวกับการทำงานตามสัญญาจ้างแรงงานต่อโจทก์ในขณะจำเลยที่ 1 ทำงานในตำแหน่ง </a:t>
            </a:r>
            <a:r>
              <a:rPr lang="en-US" sz="2600" dirty="0"/>
              <a:t>PASSENGER SERVICE </a:t>
            </a:r>
            <a:r>
              <a:rPr lang="th-TH" sz="2600" dirty="0"/>
              <a:t>เท่านั้น ต่อมาโจทก์ย้ายตำแหน่งจำเลยที่ 1 ไปทำหน้าที่เลขานุการผู้อำนวยการใหญ่อาวุโสฝ่ายการพาณิชย์ เป็นการเพิ่มความเสี่ยงภัยและความรับผิดให้จำเลยที่ 2 ผู้ค้ำประกันมากขึ้นเกินกว่าที่ระบุไว้ในหนังสือสัญญาค้ำประกัน </a:t>
            </a:r>
            <a:r>
              <a:rPr lang="th-TH" sz="2800" dirty="0"/>
              <a:t>จึงไม่ต้องรับผิดในฐานะผู้ค้ำประกันการทำงาน</a:t>
            </a:r>
            <a:endParaRPr lang="th-TH" sz="2600" dirty="0"/>
          </a:p>
        </p:txBody>
      </p:sp>
    </p:spTree>
    <p:extLst>
      <p:ext uri="{BB962C8B-B14F-4D97-AF65-F5344CB8AC3E}">
        <p14:creationId xmlns:p14="http://schemas.microsoft.com/office/powerpoint/2010/main" val="3090433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th-TH" dirty="0"/>
              <a:t>คำพิพากษาศาลฎีกา ที่ ๕๑๓๓/๒๕๕๐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thaiDist"/>
            <a:r>
              <a:rPr lang="th-TH" dirty="0"/>
              <a:t>จำเลยที่ ๒ ได้ทำสัญญาค้ำประกันมีข้อความว่า ตามที่โจทก์ตกลงรับจำเลยที่ ๑ เข้าเป็นพนักงานของโจทก์เมื่อวันที่ ๑ มิถุนายน ๒๕๔๓ จำเลยที่ ๒ ขอสัญญาว่าถ้าจำเลยที่ ๑ ทำให้โจทก์ได้รับความเสียหายเพราะกระทำการดังที่ระบุไว้ จำเลยที่ ๒ ยอมชำระหนี้ร่วมกับจำเลยที่ ๑ ให้แก่โจทก์ในฐานะผู้ค้ำประกัน ดังนั้น แม้สัญญาค้ำประกันจะได้กระทำกันก่อนที่จำเลยที่ ๑ เข้าทำสัญญาจ้างแรงงานกับโจทก์ แต่ก็เป็นการประกันความรับผิดในหนี้ในลักษณะที่เป็นเหตุการณ์ในอนาคตซึ่ง หนี้นั้นอาจเกิดขึ้นจริงหรือไม่เกิดขึ้นก็ได้ตาม ป.</a:t>
            </a:r>
            <a:r>
              <a:rPr lang="th-TH" dirty="0" err="1"/>
              <a:t>พ.พ</a:t>
            </a:r>
            <a:r>
              <a:rPr lang="th-TH" dirty="0"/>
              <a:t>. มาตรา ๖๘๑ วรรคสอง เมื่อต่อมาจำเลยที่ ๑ ยักยอกทรัพย์ หนี้จึงเกิดขึ้นตามที่จำเลยที่ ๒ ได้ตกลงค้ำประกันไว้ จำเลยที่ ๒ จึงต้องรับผิดตามสัญญาค้ำประกัน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97083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/>
              <a:t>คำพิพากษาศาลฎีกาที่ 4338/2548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/>
              <a:t>การที่บริษัทโจทก์เปลี่ยนชื่อไม่ใช่การเปลี่ยนแปลงนิติบุคคล โจทก์ยังคงมีสภาพเป็นนิติบุคคลดังเดิม แม้ไม่แจ้งการเปลี่ยนชื่อให้จำเลยที่ 2 ผู้ค้ำประกันการทำงานของจำเลยที่ 1 ลูกจ้างโจทก์ทราบ ก็ไม่เป็นผลให้สัญญาค้ำประกันสิ้นสุดลง เมื่อจำเลยที่ 1 ทำละเมิดต่อโจทก์ในขณะทำงานให้โจทก์ จำเลยที่ 2 ต้องร่วมรับผิดกับจำเลยที่ 1 ต่อโจทก์</a:t>
            </a:r>
          </a:p>
        </p:txBody>
      </p:sp>
    </p:spTree>
    <p:extLst>
      <p:ext uri="{BB962C8B-B14F-4D97-AF65-F5344CB8AC3E}">
        <p14:creationId xmlns:p14="http://schemas.microsoft.com/office/powerpoint/2010/main" val="1087507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/>
              <a:t>คำพิพากษาศาลฎีกาที่ 4057/2548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/>
              <a:t>สัญญาค้ำประกันเป็นสัญญาที่ผู้ค้ำประกันมีความรับผิดแต่เพียงฝ่ายเดียว การตีความให้ผู้ค้ำประกันรับผิดจึงต้องเป็นไปโดยเคร่งครัด จะตีความไปในทางขยายความรับผิดของผู้ค้ำประกันให้เกินเลยไปกว่าข้อความที่ปรากฏชัดแจ้งในสัญญาค้ำประกันไม่ได้ จำเลยเข้าทำสัญญาค้ำประกันการทำงานของ ภ. วันใดย่อมหมายถึงจำเลยยอมค้ำประกันการทำงานของ ภ. นับแต่วันที่ทำสัญญาค้ำประกันนั้นเป็นต้นไป มิใช่หมายความถึงยอมค้ำประกันหนี้ที่ ภ. เป็นหนี้โจทก์อยู่แล้วก่อนหน้าวันที่จำเลยตกลงยอมเข้าเป็นผู้ค้ำประกันซึ่งเป็นการขยายความรับผิดของผู้ค้ำประกัน</a:t>
            </a:r>
          </a:p>
        </p:txBody>
      </p:sp>
    </p:spTree>
    <p:extLst>
      <p:ext uri="{BB962C8B-B14F-4D97-AF65-F5344CB8AC3E}">
        <p14:creationId xmlns:p14="http://schemas.microsoft.com/office/powerpoint/2010/main" val="359692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ชื่อเรื่อง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8229600" cy="1604963"/>
          </a:xfrm>
        </p:spPr>
        <p:txBody>
          <a:bodyPr/>
          <a:lstStyle/>
          <a:p>
            <a:r>
              <a:rPr lang="th-TH" sz="6600" b="1">
                <a:solidFill>
                  <a:schemeClr val="tx1"/>
                </a:solidFill>
              </a:rPr>
              <a:t>ค้ำประกัน</a:t>
            </a:r>
            <a:endParaRPr sz="6600" b="1">
              <a:solidFill>
                <a:schemeClr val="tx1"/>
              </a:solidFill>
            </a:endParaRPr>
          </a:p>
        </p:txBody>
      </p:sp>
      <p:sp>
        <p:nvSpPr>
          <p:cNvPr id="151554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55576" y="3068960"/>
            <a:ext cx="7552928" cy="1964432"/>
          </a:xfrm>
        </p:spPr>
        <p:txBody>
          <a:bodyPr>
            <a:normAutofit/>
          </a:bodyPr>
          <a:lstStyle/>
          <a:p>
            <a:pPr marL="514350" indent="-514350" algn="thaiDist">
              <a:buFont typeface="Arial" pitchFamily="34" charset="0"/>
              <a:buAutoNum type="arabicPeriod"/>
            </a:pPr>
            <a:r>
              <a:rPr lang="th-TH" sz="4000" b="1" dirty="0">
                <a:solidFill>
                  <a:schemeClr val="tx1"/>
                </a:solidFill>
              </a:rPr>
              <a:t>ค้ำประกันด้วยบุคคล ได้แก่ สัญญาค้ำประกัน</a:t>
            </a:r>
          </a:p>
          <a:p>
            <a:pPr marL="514350" indent="-514350" algn="thaiDist">
              <a:buFont typeface="Arial" pitchFamily="34" charset="0"/>
              <a:buAutoNum type="arabicPeriod"/>
            </a:pPr>
            <a:r>
              <a:rPr lang="th-TH" sz="4000" b="1" dirty="0">
                <a:solidFill>
                  <a:schemeClr val="tx1"/>
                </a:solidFill>
              </a:rPr>
              <a:t>ค้ำประกันด้วยทรัพย์ ได้แก่ จำนอง จำนำ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539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/>
              <a:t>คำพิพากษาศาลฎีกาที่ 7982/2547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/>
              <a:t>โจทก์รับจำเลยที่ 1 เข้าทำงานโดยมีจำเลยที่ 2 ทำสัญญาค้ำประกันการทำงานระหว่างทำงานจำเลยที่ 1 ทำหนังสือรับสภาพนี้มีข้อความว่า จำเลยที่ 1 ยอมรับว่าได้รับเงินจากลูกค้าแล้วไม่นำเงินส่งแก่โจทก์และขอชำระเงินดังกล่าวในวันทำสัญญาบางส่วน ส่วนที่เหลือจะชำระในวันรุ่งขึ้นจำนวนหนึ่งและจะผ่อนชำระอีกจำนวนหนึ่ง โดยมีจำเลยที่ 3 เป็นผู้ค้ำประกัน ดังนี้ หนี้ที่จำเลยที่ 1 ตกลงชำระให้แก่โจทก์คือหนี้ที่จำเลยที่ 1 ผูกพันต่อโจทก์อยู่แล้ว มิใช่เป็นเรื่องจำเลยที่ 1 กับโจทก์ตกลงผูกนิติสัมพันธ์กันใหม่อันมีผลให้หนี้เดิมของจำเลยที่ 1 ระงับไป การตกลงระหว่างจำเลยที่ 1 ระงับไป การตกลงระหว่างจำเลยที่ 1 กับโจทก์ไม่ได้เปลี่ยนสาระสำคัญแห่งหนี้อันจะมีผลให้จำเลยที่ 2 ในฐานะผู้ค้ำประกันหลุดพ้นความรับผิด</a:t>
            </a:r>
          </a:p>
        </p:txBody>
      </p:sp>
    </p:spTree>
    <p:extLst>
      <p:ext uri="{BB962C8B-B14F-4D97-AF65-F5344CB8AC3E}">
        <p14:creationId xmlns:p14="http://schemas.microsoft.com/office/powerpoint/2010/main" val="4152034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/>
              <a:t>คำพิพากษาศาลฎีกาที่ 3565/2543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thaiDist">
              <a:buNone/>
            </a:pPr>
            <a:r>
              <a:rPr lang="th-TH" dirty="0"/>
              <a:t>จำเลยที่ 1 ได้รับทุนศึกษาต่อต่างประเทศจากโจทก์ โดยได้ทำสัญญาว่าเมื่อสำเร็จการศึกษาแล้วจะเข้ารับราชการในกระทรวง ทบวง กรม ตามที่โจทก์กำหนด โดยต้องรับราชการต่อไปไม่น้อยกว่าสองเท่าของระยะเวลาที่ศึกษาต่อหากไม่ครบกำหนดเวลา จำเลยที่ 1 ยอมรับผิดชดใช้ทุนที่โจทก์จ่ายไปแล้วพร้อมเบี้ยปรับ การที่จำเลยที่ 1ไปปฏิบัติงาน ณ สำนักงานคณะกรรมการพัฒนาวิทยาศาสตร์และเทคโนโลยี ซึ่งเป็นรัฐวิสาหกิจ สืบเนื่องมาจากรัฐมนตรีเจ้าสังกัดได้ขออนุมัติต่อคณะรัฐมนตรี แม้จะมีการสั่งให้จำเลยที่ 1 ออกจากราชการ แต่ก็มิใช่สืบเนื่องมาจากจำเลยที่ 1 ทำหนังสือแจ้งความประสงค์ขอลาออกจากราชการเพื่อไปปฏิบัติงานในรัฐวิสาหกิจดังกล่าว ทั้งงานที่จำเลยที่ 1 ไปปฏิบัติเป็นประโยชน์แก่ประเทศชาติโดยรวมอันเป็นไปตามวัตถุประสงค์ของทางราชการที่ส่งจำเลยที่ 1 ไปศึกษาวิชาในต่างประเทศ ระยะเวลาที่จำเลยที่ 1 ไปปฏิบัติงาน ณ หน่วยงานดังกล่าวจึงเป็นการปฏิบัติราชการสามารถนำมารวมนับระยะเวลาชดใช้ทุนตามสัญญาด้วย ถือได้ว่าจำเลยที่ 1 ได้รับราชการครบกำหนดเวลาตามที่กำหนดไว้ตามสัญญา จำเลยที่ 1 ไม่ได้ผิดสัญญาจึงไม่ต้องรับผิดชดใช้ทุนและเบี้ยปรับจำนวนตามฟ้องให้แก่โจทก์</a:t>
            </a:r>
          </a:p>
        </p:txBody>
      </p:sp>
    </p:spTree>
    <p:extLst>
      <p:ext uri="{BB962C8B-B14F-4D97-AF65-F5344CB8AC3E}">
        <p14:creationId xmlns:p14="http://schemas.microsoft.com/office/powerpoint/2010/main" val="90421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/>
              <a:t>คำพิพากษาศาลฎีกาที่ 939/2537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thaiDist">
              <a:buNone/>
            </a:pPr>
            <a:r>
              <a:rPr lang="th-TH" dirty="0"/>
              <a:t>องค์การสหประชาชาติเป็นผู้ออกค่าเดินทางระหว่างประเทศรัฐบาลอังกฤษภายใต้แผนโคลัมโบออกค่าใช้จ่ายต่าง ๆ ระหว่างการฝึกอบรม ณ ประเทศอังกฤษ และต่อมารัฐบาลอังกฤษยินยอมขยายเวลาให้จำเลยที่ 1 ศึกษาขั้นปริญญาโททางบรรณารักษศาสตร์อีก 1 ปีด้วยทุนภายใต้แผนโคลัมโบ ผ่านกรมวิเทศสหการ จึงถือได้ว่าเป็นทุนที่รัฐบาลต่างประเทศและองค์การระหว่างประเทศมอบให้รัฐบาลไทยและรัฐบาลไทยตกลงรับทุนนั้น โจทก์เป็นกรมในรัฐบาลไทยที่จะได้รับประโยชน์จากทุนดังกล่าว และได้ให้ตัวแทนทำสัญญากับจำเลยทั้งสองจึงถือได้ว่าเป็นทุนของโจทก์ แม้ทุนที่จำเลยที่ 1 ได้รับไปฝึกอบรมกับทุนศึกษาต่อขั้นปริญญาโท จะเป็นวิชาบรรณารักษศาสตร์เช่นเดียวกันก็ตาม แต่การศึกษาต่อขั้นปริญญาโทแตกต่างจากการฝึกอบรม มิใช่เรื่องที่ต่อเนื่องจากการฝึกอบรม ถือไม่ได้ว่าการศึกษาต่อขั้นปริญญาโทอยู่ภายในขอบของสัญญาค้ำประกันที่จำเลยที่ 2 ทำไว้แก่โจทก์ ดังนี้ แม้สัญญาค้ำประกันที่จำเลยที่ 2 ทำไว้แก่โจทก์จะมิได้กำหนดอายุของสัญญาไว้ก็ดี แต่เมื่อจำเลยที่ 2 มิได้ตกลงค้ำประกันจำเลยที่ 1ต่อโจทก์ใหม่ในการที่จำเลยที่ 1 ได้รับทุนไปศึกษาต่อขั้นปริญญาโทจำเลยที่ 2 จึงหาต้องรับผิดในการที่จำเลยที่ 1 ผิดสัญญารับทุนไปศึกษาต่อขั้นปริญญาโทไม่ คงรับผิดเพียงเฉพาะการไปฝึกอบรมของจำเลยที่ 1 ก่อนศึกษาต่อขั้นปริญญาโท</a:t>
            </a:r>
          </a:p>
        </p:txBody>
      </p:sp>
    </p:spTree>
    <p:extLst>
      <p:ext uri="{BB962C8B-B14F-4D97-AF65-F5344CB8AC3E}">
        <p14:creationId xmlns:p14="http://schemas.microsoft.com/office/powerpoint/2010/main" val="1154735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th-TH" dirty="0"/>
              <a:t>สัญญาค้ำประกันต้องระบุขอบเขตความรับผิด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h-TH" dirty="0"/>
              <a:t>มาตรา ๖๘๑ วรรคสาม ดังนี้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“สัญญาค้ำประกันต้องระบุหนี้หรือสัญญาที่ค้ำประกันไว้โดยชัดแจ้ง และผู้ค้ำประกันย่อมรับผิดเฉพาะหนี้ หรือสัญญาที่ระบุไว้เท่านั้น  </a:t>
            </a:r>
          </a:p>
          <a:p>
            <a:pPr marL="0" indent="0">
              <a:buNone/>
            </a:pPr>
            <a:r>
              <a:rPr lang="th-TH" dirty="0"/>
              <a:t>อธิบาย</a:t>
            </a:r>
          </a:p>
          <a:p>
            <a:pPr marL="0" indent="0" algn="thaiDist">
              <a:buNone/>
            </a:pPr>
            <a:r>
              <a:rPr lang="th-TH" dirty="0"/>
              <a:t>กฎหมายได้กำหนดให้สัญญาค้ำประกันจะต้องระบุรายละเอียดให้ชัดแจ้ง เพื่อที่ผู้ค้ำประกันจะได้ทราบและเตรียมพร้อมในการชำระหนี้อย่างมีขอบเขตแน่ชัด โดยไม่ต้องรับผิดเกินไปกว่าที่ตกลงกัน หรือเกินกว่าที่คาดหมายไว้ว่าตนจะต้องรับผิดดังเช่นที่เคยเป็นมา แต่ผู้ค้ำประกันย่อมรับผิดเฉพาะหนี้ตามที่สัญญาระบุไว้เท่านั้นฉะนั้น สัญญาค้ำประกันจึงต้องระบุรายละเอียดแห่งหนี้ประธาน เช่น ระบุว่าค้ำประกันการชำระหนี้เงินกู้ตามสัญญากู้ยืมระหว่างนายเอก กับธนาคารกรุงเทพ ฉบับลงวันที่ ๑๒ มิถุนายน ๒๕๕๖ ต้นเงิน ๑ ล้านบาท พร้อมดอกเบี้ยร้อยละ ๑๕ ต่อปี เป็นต้น </a:t>
            </a:r>
          </a:p>
        </p:txBody>
      </p:sp>
    </p:spTree>
    <p:extLst>
      <p:ext uri="{BB962C8B-B14F-4D97-AF65-F5344CB8AC3E}">
        <p14:creationId xmlns:p14="http://schemas.microsoft.com/office/powerpoint/2010/main" val="1815844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ข้อสังเกต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3600" dirty="0"/>
              <a:t>ปัจจุบันกฎหมายห้ามมิให้คู่สัญญาตกลงให้เป็นการแตกต่างไปจากมาตรา ๖๘๑ วรรคหนึ่ง วรรคสอง และวรรคสาม หากมีการฝ่าฝืน ข้อตกลงเกี่ยวกับการค้ำประกันนั้นตกเป็นโมฆะ ตามมาตรา ๖๘๕/๑</a:t>
            </a:r>
            <a:endParaRPr lang="en-US" sz="36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58990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/>
              <a:t>การค้ำประกันหนี้ประธานที่เป็นโมฆียะ</a:t>
            </a:r>
            <a:r>
              <a:rPr lang="th-TH" dirty="0"/>
              <a:t>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3600" b="1" dirty="0"/>
              <a:t>มาตรา ๖๘๑ วรรคสี่ </a:t>
            </a:r>
            <a:endParaRPr lang="en-US" sz="3600" dirty="0"/>
          </a:p>
          <a:p>
            <a:pPr marL="0" indent="0" algn="thaiDist">
              <a:buNone/>
            </a:pPr>
            <a:r>
              <a:rPr lang="th-TH" sz="3600" dirty="0"/>
              <a:t>	“หนี้อันเกิดแต่สัญญาซึ่งไม่ผูกพันลูกหนี้เพราะทำด้วยความสำคัญผิดหรือเพราะเป็นผู้ไร้ความสามารถนั้นก็อาจจะมีประกันอย่างสมบูรณ์ได้ ถ้าหากว่าผู้ค้ำประกันรู้เหตุสำคัญผิด</a:t>
            </a:r>
            <a:r>
              <a:rPr lang="en-US" sz="3600" dirty="0"/>
              <a:t> </a:t>
            </a:r>
            <a:r>
              <a:rPr lang="th-TH" sz="3600" dirty="0"/>
              <a:t>หรือไร้ความสามารถนั้น ในขณะที่เข้าทำสัญญาผูกพันตน”</a:t>
            </a:r>
            <a:endParaRPr lang="en-US" sz="36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878853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อธิบาย มาตรา </a:t>
            </a:r>
            <a:r>
              <a:rPr lang="en-US" dirty="0"/>
              <a:t>681 </a:t>
            </a:r>
            <a:r>
              <a:rPr lang="th-TH" dirty="0"/>
              <a:t>วรรคสี่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thaiDist"/>
            <a:r>
              <a:rPr lang="th-TH" dirty="0"/>
              <a:t>“สัญญาซึ่งไม่ผูกพันลูกหนี้” หมายถึง สัญญาที่ลูกหนี้ได้ก่อหนี้ขึ้น แต่หนี้นั้นตกเป็นโมฆียะ ซึ่งภายหลังมีการบอกล้างสัญญานั้น เป็นเหตุให้สัญญาเป็นโมฆะและไม่ผูกพันลูกหนี้อีกต่อไป</a:t>
            </a:r>
            <a:endParaRPr lang="en-US" dirty="0"/>
          </a:p>
          <a:p>
            <a:pPr algn="thaiDist"/>
            <a:r>
              <a:rPr lang="th-TH" dirty="0"/>
              <a:t>“ผู้ไร้ความสามรถ” หมายถึง บุคคลธรรมดาที่บกพร่องความสามารถ เช่น ผู้เยาว์ คนไร้ความสามารถ คนเสมือนไร้ความสามารถ เป็นต้น</a:t>
            </a:r>
            <a:endParaRPr lang="en-US" dirty="0"/>
          </a:p>
          <a:p>
            <a:pPr algn="thaiDist"/>
            <a:r>
              <a:rPr lang="th-TH" dirty="0">
                <a:effectLst/>
                <a:ea typeface="Calibri"/>
                <a:cs typeface="TH Sarabun New"/>
              </a:rPr>
              <a:t>โดยหลัก นิติกรรมที่เป็นโมฆียะ เมื่อมีการบอกล้างแล้ว ย่อมตกเป็นโมฆะ คู่กรณีย่อมกลับคืนฐานะเดิม ตามมาตรา ๑๗๖ ดังนั้นในกรณีที่หนี้ประธานเป็นโมฆะ เพราะการบอกล้างโมฆียะนั้น ลูกหนี้หลุดพ้นความรับผิดตามมูลหนี้ประธาน ย่อมส่งผลให้ผู้ค้ำประกันอันเป็นหนี้อุปกรณ์หลุดพ้นความรับผิดไปด้วย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762799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ข้อยกเว้น ตามมาตรา </a:t>
            </a:r>
            <a:r>
              <a:rPr lang="en-US" dirty="0"/>
              <a:t>681 </a:t>
            </a:r>
            <a:r>
              <a:rPr lang="th-TH" dirty="0"/>
              <a:t>วรรคสี่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sz="3600" dirty="0"/>
              <a:t>๑) ผู้ค้ำประกันรู้อยู่</a:t>
            </a:r>
            <a:r>
              <a:rPr lang="th-TH" sz="3600" u="sng" dirty="0"/>
              <a:t>ในขณ</a:t>
            </a:r>
            <a:r>
              <a:rPr lang="th-TH" sz="3600" dirty="0"/>
              <a:t>ะเข้าค้ำประกันว่า ลูกหนี้เป็นผู้ไร้ความสามารถ (บุคคลธรรมดาที่เป็นผู้เยาว์ หรือคนไร้ความสามารถ หรือคนเสมือนไร้ความสามารถ) หรือ</a:t>
            </a:r>
            <a:endParaRPr lang="en-US" sz="3600" dirty="0"/>
          </a:p>
          <a:p>
            <a:pPr marL="0" indent="0" algn="thaiDist">
              <a:buNone/>
            </a:pPr>
            <a:r>
              <a:rPr lang="th-TH" sz="3600" dirty="0"/>
              <a:t>๒) ผู้ค้ำประกันรู้อยู่</a:t>
            </a:r>
            <a:r>
              <a:rPr lang="th-TH" sz="3600" u="sng" dirty="0"/>
              <a:t>ในขณะ</a:t>
            </a:r>
            <a:r>
              <a:rPr lang="th-TH" sz="3600" dirty="0"/>
              <a:t>เข้าค้ำประกันว่า ลูกหนี้เข้าก่อหนี้ประธานโดยสำคัญผิดในคุณสมบัติของบุคคล หรือทรัพย์</a:t>
            </a:r>
            <a:endParaRPr lang="en-US" sz="3600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4536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th-TH" sz="4400" dirty="0"/>
              <a:t>ค้ำประกัน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thaiDist">
              <a:buFont typeface="Wingdings 2" pitchFamily="18" charset="2"/>
              <a:buNone/>
            </a:pPr>
            <a:r>
              <a:rPr lang="th-TH" sz="4000" dirty="0"/>
              <a:t>	</a:t>
            </a:r>
            <a:r>
              <a:rPr lang="th-TH" sz="4000" b="1" dirty="0"/>
              <a:t>มาตรา </a:t>
            </a:r>
            <a:r>
              <a:rPr lang="en-US" sz="4000" b="1" dirty="0"/>
              <a:t>680</a:t>
            </a:r>
            <a:r>
              <a:rPr lang="th-TH" sz="4000" b="1" dirty="0"/>
              <a:t> อันว่าค้ำประกันนั้น คือสัญญาซึ่ง</a:t>
            </a:r>
            <a:r>
              <a:rPr lang="th-TH" sz="4000" b="1" dirty="0">
                <a:solidFill>
                  <a:srgbClr val="FF0000"/>
                </a:solidFill>
              </a:rPr>
              <a:t>บุคคลภายนอก</a:t>
            </a:r>
            <a:r>
              <a:rPr lang="th-TH" sz="4000" b="1" dirty="0"/>
              <a:t>คนหนึ่งเรียกว่าผู้ค้ำประกัน </a:t>
            </a:r>
            <a:r>
              <a:rPr lang="th-TH" sz="4000" b="1" dirty="0">
                <a:solidFill>
                  <a:srgbClr val="FF0000"/>
                </a:solidFill>
              </a:rPr>
              <a:t>ผูกพัน</a:t>
            </a:r>
            <a:r>
              <a:rPr lang="th-TH" sz="4000" b="1" dirty="0"/>
              <a:t>ตน</a:t>
            </a:r>
            <a:r>
              <a:rPr lang="th-TH" sz="4000" b="1" dirty="0">
                <a:solidFill>
                  <a:srgbClr val="FF0000"/>
                </a:solidFill>
              </a:rPr>
              <a:t>ต่อเจ้าหนี้</a:t>
            </a:r>
            <a:r>
              <a:rPr lang="th-TH" sz="4000" b="1" dirty="0"/>
              <a:t>คนหนึ่งเพื่อชำระหนี้ในเมื่อลูกหนี้ไม่ชำระหนี้นั้น</a:t>
            </a:r>
          </a:p>
          <a:p>
            <a:pPr algn="thaiDist">
              <a:buFont typeface="Wingdings 2" pitchFamily="18" charset="2"/>
              <a:buNone/>
            </a:pPr>
            <a:r>
              <a:rPr lang="en-US" sz="4000" b="1" dirty="0"/>
              <a:t>      </a:t>
            </a:r>
            <a:r>
              <a:rPr lang="th-TH" sz="4000" b="1" dirty="0"/>
              <a:t>อนึ่งสัญญาค้ำประกันนั้น ถ้ามิได้</a:t>
            </a:r>
            <a:r>
              <a:rPr lang="th-TH" sz="4000" b="1" u="sng" dirty="0"/>
              <a:t>มีหลักฐานเป็นหนังสือ</a:t>
            </a:r>
            <a:r>
              <a:rPr lang="th-TH" sz="4000" b="1" dirty="0"/>
              <a:t>อย่างใดอย่างหนึ่งลงลายมือชื่อผู้ค้ำประกันเป็นสำคัญ ท่านว่าจะฟ้องร้องให้บังคับคดีหาได้ไม่</a:t>
            </a:r>
          </a:p>
        </p:txBody>
      </p:sp>
    </p:spTree>
    <p:extLst>
      <p:ext uri="{BB962C8B-B14F-4D97-AF65-F5344CB8AC3E}">
        <p14:creationId xmlns:p14="http://schemas.microsoft.com/office/powerpoint/2010/main" val="55071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th-TH" b="1" dirty="0"/>
            </a:br>
            <a:r>
              <a:rPr lang="th-TH" b="1" dirty="0"/>
              <a:t>ลักษณะของสัญญาค้ำประกัน</a:t>
            </a:r>
            <a:br>
              <a:rPr lang="en-US" dirty="0"/>
            </a:br>
            <a:endParaRPr lang="en-US" dirty="0"/>
          </a:p>
        </p:txBody>
      </p:sp>
      <p:sp>
        <p:nvSpPr>
          <p:cNvPr id="15360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92638"/>
          </a:xfrm>
        </p:spPr>
        <p:txBody>
          <a:bodyPr/>
          <a:lstStyle/>
          <a:p>
            <a:pPr marL="622300" indent="-514350" algn="thaiDist">
              <a:buFont typeface="Trebuchet MS" pitchFamily="34" charset="0"/>
              <a:buAutoNum type="arabicPeriod"/>
            </a:pPr>
            <a:r>
              <a:rPr lang="th-TH" sz="3400" b="1" dirty="0"/>
              <a:t>ผู้ค้ำประกันต้องเป็นบุคคลภายนอกซึ่งมิใช่ผู้เป็นลูกหนี้ หรือเจ้าหนี้อาจเป็นบุคคลธรรมดาหรือนิติบุคคลก็ได้ แต่หากเป็นนิติบุคคลต้องเป็นการที่อยู่ในวัตถุประสงค์ของนิติบุคคลด้วย</a:t>
            </a:r>
            <a:endParaRPr lang="en-US" sz="3400" b="1" dirty="0"/>
          </a:p>
          <a:p>
            <a:pPr marL="622300" indent="-514350" algn="thaiDist">
              <a:buFont typeface="Trebuchet MS" pitchFamily="34" charset="0"/>
              <a:buAutoNum type="arabicPeriod"/>
            </a:pPr>
            <a:r>
              <a:rPr lang="th-TH" sz="3400" b="1" u="sng" dirty="0"/>
              <a:t>คู่สัญญาค้ำประกัน</a:t>
            </a:r>
            <a:r>
              <a:rPr lang="th-TH" sz="3400" b="1" dirty="0"/>
              <a:t> คือ เจ้าหนี้ กับผู้ค้ำประกัน จึงไม่จำต้องให้ลูกหนี้ให้ความยินยอม</a:t>
            </a:r>
          </a:p>
          <a:p>
            <a:pPr marL="622300" indent="-514350" algn="thaiDist">
              <a:buFont typeface="Trebuchet MS" pitchFamily="34" charset="0"/>
              <a:buAutoNum type="arabicPeriod"/>
            </a:pPr>
            <a:r>
              <a:rPr lang="th-TH" sz="3400" b="1" dirty="0"/>
              <a:t>ต้องมีหนี้อันสมบูรณ์ระหว่างเจ้าหนี้กับลูกหนี้(ม.</a:t>
            </a:r>
            <a:r>
              <a:rPr lang="en-US" sz="3400" b="1" dirty="0"/>
              <a:t>681</a:t>
            </a:r>
            <a:r>
              <a:rPr lang="th-TH" sz="3400" b="1" dirty="0"/>
              <a:t>)</a:t>
            </a:r>
            <a:endParaRPr lang="en-US" sz="3400" b="1" dirty="0"/>
          </a:p>
          <a:p>
            <a:pPr marL="622300" indent="-514350">
              <a:buFont typeface="Trebuchet MS" pitchFamily="34" charset="0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57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ข้อสังเกต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thaiDist"/>
            <a:r>
              <a:rPr lang="th-TH" b="1" dirty="0"/>
              <a:t>การประกันตัว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dirty="0"/>
              <a:t>นายประกันผู้ต้องหา หรือจำเลย</a:t>
            </a:r>
            <a:r>
              <a:rPr lang="th-TH" b="1" dirty="0"/>
              <a:t> </a:t>
            </a:r>
            <a:r>
              <a:rPr lang="th-TH" dirty="0"/>
              <a:t>ไม่ใช่หนี้ทางแพ่ง แต่เป็นหน้าที่ตามที่กำหนดไว้ในประมวลกฎหมายวิธีพิจารณาความอาญา เมื่อนายประกันทำสัญญาประกันตัวผู้ต้องหา หรือจำเลยแล้ว นายประกันมีหน้าที่จะต้องนำตัวบุคคลดังกล่าวไปส่งให้แก่พนักงานสอบสวน หรือศาลตามนัด เมื่อนำตัวมาส่งให้ก็สิ้นสุดหน้าที่ ไม่มีหนี้อะไรต้องบังคับเอากับนายประกัน สัญญานี้จึงไม่ใช่สัญญาค้ำประกัน เพราะผู้ค้ำประกันต้องผูกพันตนต่อเจ้าหนี้ ซึ่งศาลมิใช่เจ้าหนี้ และแม้จำเลยจะหนีประกันแต่ศาลมีดุลพินิจที่จะสั่งบังคับเอากับนายประกันหรือไม่ก็ได้ และแม้จะบังคับเอากับนายประกันแล้วก็หาทำให้ผู้ประกันตัวหลุดรอดพ้นคดี หรือทำให้คดีเป็นอันระงับลงไม่ ศาลยังคงใช้ดุลพินิจออกหมายจับตัวผู้นั้นมาดำเนินคดีได้(</a:t>
            </a:r>
            <a:r>
              <a:rPr lang="th-TH" dirty="0">
                <a:effectLst/>
                <a:ea typeface="Calibri"/>
                <a:cs typeface="TH Sarabun New"/>
              </a:rPr>
              <a:t>คำพิพากษาศาลฎีกา ที่ ๑๓๓๖/๒๕๓๘)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89652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thaiDist"/>
            <a:r>
              <a:rPr lang="th-TH" dirty="0"/>
              <a:t>ผู้</a:t>
            </a:r>
            <a:r>
              <a:rPr lang="th-TH" b="1" dirty="0"/>
              <a:t>ค้ำประกันการชำระหนี้ตามคำพิพากษา </a:t>
            </a:r>
            <a:r>
              <a:rPr lang="th-TH" dirty="0"/>
              <a:t>ตามมาตรา ๓๖๖ แห่งประมวลกฎหมายวิธีพิจารณาความแพ่ง มิใช่การค้ำประกัน ตามมาตรา ๖๘๐ แห่งประมวลกฎหมายแพ่งและพาณิชย์ เพราะ มิใช่การทำสัญญาค้ำประกันกับเจ้าหนี้ ดังนั้นผู้ค้ำประกันกรณีนี้จะอ้างสิทธิเกี่ยง ตามมาตรา ๖๘๘, ๖๙๐ และสิทธิไล่เบี้ยตามมาตรา ๖๙๓ ไม่ได้ แต่อาจเข้ารับช่วงสิทธิที่จะไล่เบี้ยได้ตามมาตรา ๒๒๙ (๓)</a:t>
            </a:r>
          </a:p>
          <a:p>
            <a:pPr algn="thaiDist"/>
            <a:r>
              <a:rPr lang="th-TH" b="1" dirty="0">
                <a:effectLst/>
                <a:ea typeface="Calibri"/>
                <a:cs typeface="TH Sarabun New"/>
              </a:rPr>
              <a:t>การรับ</a:t>
            </a:r>
            <a:r>
              <a:rPr lang="th-TH" b="1" dirty="0" err="1">
                <a:effectLst/>
                <a:ea typeface="Calibri"/>
                <a:cs typeface="TH Sarabun New"/>
              </a:rPr>
              <a:t>อาวัล</a:t>
            </a:r>
            <a:r>
              <a:rPr lang="th-TH" dirty="0">
                <a:effectLst/>
                <a:ea typeface="Calibri"/>
                <a:cs typeface="TH Sarabun New"/>
              </a:rPr>
              <a:t>ในกฎหมายตั๋วเงิน มิใช่การค้ำประกัน แต่เป็นบทบัญญัติเฉพาะในเรื่องตั๋วเงิน จึงไม่นำหลักกฎหมายว่าด้วยค้ำประกันไปบังคับใช้กับการ</a:t>
            </a:r>
            <a:r>
              <a:rPr lang="th-TH" dirty="0" err="1">
                <a:effectLst/>
                <a:ea typeface="Calibri"/>
                <a:cs typeface="TH Sarabun New"/>
              </a:rPr>
              <a:t>อาวัล</a:t>
            </a:r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ข้อสังเกต</a:t>
            </a:r>
          </a:p>
        </p:txBody>
      </p:sp>
    </p:spTree>
    <p:extLst>
      <p:ext uri="{BB962C8B-B14F-4D97-AF65-F5344CB8AC3E}">
        <p14:creationId xmlns:p14="http://schemas.microsoft.com/office/powerpoint/2010/main" val="254816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th-TH" b="1" dirty="0"/>
            </a:br>
            <a:r>
              <a:rPr lang="th-TH" b="1" dirty="0"/>
              <a:t>ลักษณะของสัญญาค้ำประกัน</a:t>
            </a:r>
            <a:br>
              <a:rPr lang="en-US" dirty="0"/>
            </a:br>
            <a:endParaRPr lang="en-US" dirty="0"/>
          </a:p>
        </p:txBody>
      </p:sp>
      <p:sp>
        <p:nvSpPr>
          <p:cNvPr id="154626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745038"/>
          </a:xfrm>
        </p:spPr>
        <p:txBody>
          <a:bodyPr>
            <a:normAutofit fontScale="92500"/>
          </a:bodyPr>
          <a:lstStyle/>
          <a:p>
            <a:pPr marL="514350" indent="-514350" algn="thaiDist">
              <a:buFont typeface="+mj-lt"/>
              <a:buAutoNum type="arabicPeriod" startAt="4"/>
            </a:pPr>
            <a:r>
              <a:rPr lang="th-TH" sz="3400" b="1" dirty="0"/>
              <a:t>สัญญาค้ำประกันไม่มีแบบ แต่ต้องมีหลักฐานเป็นหนังสือเพื่อฟ้องบังคับให้ผู้ค้ำฯรับผิด (มาตรา ๖๘๐ วรรคสอง)</a:t>
            </a:r>
          </a:p>
          <a:p>
            <a:pPr marL="514350" indent="-514350" algn="thaiDist">
              <a:buFont typeface="+mj-lt"/>
              <a:buAutoNum type="arabicPeriod" startAt="4"/>
            </a:pPr>
            <a:r>
              <a:rPr lang="th-TH" sz="3400" b="1" dirty="0"/>
              <a:t>การค้ำประกันเป็นเรื่องเฉพาะตัว ไม่ตกเป็นมรดก เว้นแต่ ลูกหนี้ผิดนัดแล้วก่อนผู้ค้ำประกันตายลง เช่นนี้ความรับผิดในหนี้ของผู้ค้ำประกันเกิดแล้ว(มาตรา ๖๘๖) ทายาทต้องรับผิดชำระหนี้</a:t>
            </a:r>
            <a:endParaRPr lang="en-US" sz="3400" b="1" dirty="0"/>
          </a:p>
          <a:p>
            <a:pPr marL="514350" indent="-514350" algn="thaiDist">
              <a:buFont typeface="+mj-lt"/>
              <a:buAutoNum type="arabicPeriod" startAt="4"/>
            </a:pPr>
            <a:r>
              <a:rPr lang="th-TH" sz="3400" b="1" dirty="0"/>
              <a:t>ความรับผิดของผู้ค้ำประกัน คือ ต้องดูว่าคู่กรณีตกลงกันว่าอย่างไร ถ้ามีการทำสัญญาเป็นหนังสือก็ต้องดูข้อความในสัญญาว่าตกลงกันอย่างไร มีการจำกัดความรับผิดไว้อย่างไร ถ้าไม่จำกัดไว้ ผู้ค้ำประกันรับผิดเท่าจำนวนหนี้ค้างชำระ </a:t>
            </a:r>
            <a:endParaRPr lang="en-US" sz="3400" b="1" dirty="0"/>
          </a:p>
          <a:p>
            <a:pPr marL="0" indent="0">
              <a:buNone/>
            </a:pPr>
            <a:endParaRPr lang="th-TH" sz="3400" dirty="0"/>
          </a:p>
        </p:txBody>
      </p:sp>
    </p:spTree>
    <p:extLst>
      <p:ext uri="{BB962C8B-B14F-4D97-AF65-F5344CB8AC3E}">
        <p14:creationId xmlns:p14="http://schemas.microsoft.com/office/powerpoint/2010/main" val="1972758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/>
              <a:t>คำพิพากษาศาลฎีกาที่ ๑๒๖๘</a:t>
            </a:r>
            <a:r>
              <a:rPr lang="en-US" b="1" dirty="0"/>
              <a:t>/</a:t>
            </a:r>
            <a:r>
              <a:rPr lang="th-TH" b="1" dirty="0"/>
              <a:t>๒๕๕๕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thaiDist"/>
            <a:r>
              <a:rPr lang="th-TH" dirty="0"/>
              <a:t>ค้ำประกันเป็นสัญญาที่ผู้ค้ำประกันยอมผูกพันตนต่อเจ้าหนี้เพื่อชำระหนี้ในเมื่อลูกหนี้ไม่ชำระหนี้ ผู้ค้ำประกันหาได้มีหนี้ที่จะต้องปฏิบัติต่อเจ้าหนี้โดยอาศัยความสามารถหรือคุณสมบัติบางอย่างซึ่งต้องกระทำเป็นการเฉพาะตัวไม่ ผู้ค้ำประกันมีความผูกพันต้องชำระหนี้แก่เจ้าหนี้ในเมื่อลูกหนี้ไม่ชำระหนี้อันเป็นความผูกพันในทางทรัพย์สินเท่านั้น </a:t>
            </a:r>
          </a:p>
          <a:p>
            <a:pPr algn="thaiDist"/>
            <a:r>
              <a:rPr lang="th-TH" dirty="0"/>
              <a:t>ด้วยเหตุนี้เมื่อ พ. ทำสัญญาค้ำประกันการชำระหนี้เงินกู้ของจำเลยที่ ๑ ซึ่งเป็นหนี้อันสมบูรณ์ตาม ป.</a:t>
            </a:r>
            <a:r>
              <a:rPr lang="th-TH" dirty="0" err="1"/>
              <a:t>พ.พ</a:t>
            </a:r>
            <a:r>
              <a:rPr lang="th-TH" dirty="0"/>
              <a:t>. มาตรา๖๘๑ วรรคหนึ่ง แม้ขณะที่ พ. ถึงแก่ความตาย จำเลยที่ ๑ ผู้กู้ยังไม่ผิดสัญญาหรือผิดนัดก็ตาม สัญญาค้ำประกันก็หาได้ระงับไปเพราะความตายของ พ. ไม่ สิทธิหน้าที่และความรับผิดต่าง ๆ ตามสัญญาค้ำประกันที่ พ. ทำกับโจทก์จึงเป็นมรดกตกทอดแก่ทายาทตาม ป.</a:t>
            </a:r>
            <a:r>
              <a:rPr lang="th-TH" dirty="0" err="1"/>
              <a:t>พ.พ</a:t>
            </a:r>
            <a:r>
              <a:rPr lang="th-TH" dirty="0"/>
              <a:t>. มาตรา ๑๕๙๙ วรรคหนึ่ง และมาตรา ๑๖๐๐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29014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th-TH" b="1" dirty="0"/>
            </a:br>
            <a:r>
              <a:rPr lang="th-TH" b="1" dirty="0"/>
              <a:t>ลักษณะของสัญญาค้ำประกัน</a:t>
            </a:r>
            <a:br>
              <a:rPr lang="en-US" dirty="0"/>
            </a:br>
            <a:endParaRPr lang="en-US" dirty="0"/>
          </a:p>
        </p:txBody>
      </p:sp>
      <p:sp>
        <p:nvSpPr>
          <p:cNvPr id="155650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36654"/>
          </a:xfrm>
        </p:spPr>
        <p:txBody>
          <a:bodyPr>
            <a:normAutofit fontScale="92500" lnSpcReduction="10000"/>
          </a:bodyPr>
          <a:lstStyle/>
          <a:p>
            <a:pPr marL="514350" indent="-514350" algn="thaiDist">
              <a:buFont typeface="+mj-lt"/>
              <a:buAutoNum type="arabicPeriod" startAt="7"/>
            </a:pPr>
            <a:r>
              <a:rPr lang="th-TH" sz="3600" b="1" dirty="0">
                <a:solidFill>
                  <a:prstClr val="black"/>
                </a:solidFill>
              </a:rPr>
              <a:t>ถ้าคนหลายคนไปค้ำประกันหนี้รายเดียวกันแม้จะทำสัญญาค้ำประกันต่างเวลาหรือต่างวันกัน ต้องรับผิดอย่างลูกหนี้ร่วม(ม.</a:t>
            </a:r>
            <a:r>
              <a:rPr lang="en-US" sz="3600" b="1" dirty="0">
                <a:solidFill>
                  <a:prstClr val="black"/>
                </a:solidFill>
              </a:rPr>
              <a:t>682</a:t>
            </a:r>
            <a:r>
              <a:rPr lang="th-TH" sz="3600" b="1" dirty="0">
                <a:solidFill>
                  <a:prstClr val="black"/>
                </a:solidFill>
              </a:rPr>
              <a:t>) เว้นแต่ มีข้อตกลงไว้เป็นพิเศษ หรือมีข้อเท็จจริงที่แสดงว่าเจ้าหนี้ยอมให้ผู้ค้ำประกันคนเดิมพ้นความรับผิดตามสัญญาค้ำประกัน </a:t>
            </a:r>
          </a:p>
          <a:p>
            <a:pPr marL="514350" indent="-514350" algn="thaiDist">
              <a:buFont typeface="+mj-lt"/>
              <a:buAutoNum type="arabicPeriod" startAt="7"/>
            </a:pPr>
            <a:r>
              <a:rPr lang="th-TH" sz="3400" b="1" dirty="0"/>
              <a:t>เป็นสัญญาอุปกรณ์ กล่าวคือต้องมีสัญญาประธานที่มีมูลหนี้อันสมบูรณ์ หากหนี้ประธาน ไม่มีมูลหนี้อันสมบูรณ์ย่อมไม่อาจมีการค้ำประกันได้ (มาตรา </a:t>
            </a:r>
            <a:r>
              <a:rPr lang="en-US" sz="3400" b="1" dirty="0"/>
              <a:t>681</a:t>
            </a:r>
            <a:r>
              <a:rPr lang="th-TH" sz="3400" b="1" dirty="0"/>
              <a:t>)</a:t>
            </a:r>
            <a:endParaRPr lang="en-US" sz="3400" b="1" dirty="0"/>
          </a:p>
          <a:p>
            <a:pPr marL="514350" indent="-514350" algn="thaiDist">
              <a:buFont typeface="+mj-lt"/>
              <a:buAutoNum type="arabicPeriod" startAt="7"/>
            </a:pPr>
            <a:r>
              <a:rPr lang="th-TH" sz="3400" b="1" dirty="0"/>
              <a:t>ผู้ค้ำประกันจะต้องชดใช้หนี้แทนลูกหนี้ก็ต่อเมื่อหนี้ถึงกำหนดแล้ว และลูกหนี้ไม่ชำระหนี้(มาตรา </a:t>
            </a:r>
            <a:r>
              <a:rPr lang="en-US" sz="3400" b="1" dirty="0"/>
              <a:t>687</a:t>
            </a:r>
            <a:r>
              <a:rPr lang="th-TH" sz="3400" b="1" dirty="0"/>
              <a:t>)</a:t>
            </a:r>
          </a:p>
          <a:p>
            <a:pPr marL="514350" indent="-514350" algn="thaiDist">
              <a:buFont typeface="+mj-lt"/>
              <a:buAutoNum type="arabicPeriod" startAt="7"/>
            </a:pPr>
            <a:endParaRPr lang="th-TH" sz="3400" b="1" dirty="0"/>
          </a:p>
          <a:p>
            <a:endParaRPr lang="th-T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593836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3410</Words>
  <Application>Microsoft Office PowerPoint</Application>
  <PresentationFormat>นำเสนอทางหน้าจอ (4:3)</PresentationFormat>
  <Paragraphs>86</Paragraphs>
  <Slides>27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27</vt:i4>
      </vt:variant>
    </vt:vector>
  </HeadingPairs>
  <TitlesOfParts>
    <vt:vector size="33" baseType="lpstr">
      <vt:lpstr>Arial</vt:lpstr>
      <vt:lpstr>Calibri</vt:lpstr>
      <vt:lpstr>Georgia</vt:lpstr>
      <vt:lpstr>Trebuchet MS</vt:lpstr>
      <vt:lpstr>Wingdings 2</vt:lpstr>
      <vt:lpstr>ชุดรูปแบบของ Office</vt:lpstr>
      <vt:lpstr>ค้ำประกัน</vt:lpstr>
      <vt:lpstr>ค้ำประกัน</vt:lpstr>
      <vt:lpstr>ค้ำประกัน</vt:lpstr>
      <vt:lpstr> ลักษณะของสัญญาค้ำประกัน </vt:lpstr>
      <vt:lpstr>ข้อสังเกต</vt:lpstr>
      <vt:lpstr>ข้อสังเกต</vt:lpstr>
      <vt:lpstr> ลักษณะของสัญญาค้ำประกัน </vt:lpstr>
      <vt:lpstr>คำพิพากษาศาลฎีกาที่ ๑๒๖๘/๒๕๕๕ </vt:lpstr>
      <vt:lpstr> ลักษณะของสัญญาค้ำประกัน </vt:lpstr>
      <vt:lpstr> ลักษณะของสัญญาค้ำประกัน </vt:lpstr>
      <vt:lpstr> ความระงับลงแห่งสัญญาค้ำประกัน </vt:lpstr>
      <vt:lpstr>ค้ำประกันมีได้เฉพาะหนี้อันสมบูรณ์</vt:lpstr>
      <vt:lpstr>การค้ำประกันหนี้ในอนาคต</vt:lpstr>
      <vt:lpstr>อธิบาย มาตรา 681 วรรค2</vt:lpstr>
      <vt:lpstr>คำพิพากษาศาลฎีกาที่ 8374/2559</vt:lpstr>
      <vt:lpstr>คำพิพากษาศาลฎีกาที่ 15904/2553</vt:lpstr>
      <vt:lpstr>คำพิพากษาศาลฎีกา ที่ ๕๑๓๓/๒๕๕๐ </vt:lpstr>
      <vt:lpstr>คำพิพากษาศาลฎีกาที่ 4338/2548</vt:lpstr>
      <vt:lpstr>คำพิพากษาศาลฎีกาที่ 4057/2548</vt:lpstr>
      <vt:lpstr>คำพิพากษาศาลฎีกาที่ 7982/2547</vt:lpstr>
      <vt:lpstr>คำพิพากษาศาลฎีกาที่ 3565/2543</vt:lpstr>
      <vt:lpstr>คำพิพากษาศาลฎีกาที่ 939/2537</vt:lpstr>
      <vt:lpstr>สัญญาค้ำประกันต้องระบุขอบเขตความรับผิด</vt:lpstr>
      <vt:lpstr>ข้อสังเกต</vt:lpstr>
      <vt:lpstr>การค้ำประกันหนี้ประธานที่เป็นโมฆียะ </vt:lpstr>
      <vt:lpstr>อธิบาย มาตรา 681 วรรคสี่</vt:lpstr>
      <vt:lpstr>ข้อยกเว้น ตามมาตรา 681 วรรคสี่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>intel</dc:creator>
  <cp:lastModifiedBy>พงษ์บวร ประสูตร์แสงจันทร์</cp:lastModifiedBy>
  <cp:revision>17</cp:revision>
  <dcterms:created xsi:type="dcterms:W3CDTF">2018-12-15T12:59:33Z</dcterms:created>
  <dcterms:modified xsi:type="dcterms:W3CDTF">2021-05-13T05:19:42Z</dcterms:modified>
</cp:coreProperties>
</file>