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C0EE4E5-0AFC-4DE4-BE78-59792A3AB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E444AC64-CC45-4622-8BC7-BADC20DF0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D194A3E-C354-411B-AFFA-C098F3502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C89-76E3-4512-8D3B-9E1B20594962}" type="datetimeFigureOut">
              <a:rPr lang="th-TH" smtClean="0"/>
              <a:t>26/09/60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D2D031B-EB3D-43DC-B373-4ED8F882F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68E45F5-B421-45F4-945A-925F742C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001-2CB4-41D7-87F2-9DD7089E5E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302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DB687E2-5433-4363-B7FD-04DED3ACE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37747AB-A079-4011-A0FD-227AEC737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2185CE2-C335-4E2D-8A10-9ED3F9B8D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C89-76E3-4512-8D3B-9E1B20594962}" type="datetimeFigureOut">
              <a:rPr lang="th-TH" smtClean="0"/>
              <a:t>26/09/60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EF113A0-7316-4D21-AD2E-917CD678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15B6D67-1FB8-4D26-892A-5E14E69C2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001-2CB4-41D7-87F2-9DD7089E5E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917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80779545-05C3-4A33-BF53-075432A8C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F5B16403-FD20-418E-B14D-CD4520288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F12D455-528F-45A0-9DD8-4CD1EC5C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C89-76E3-4512-8D3B-9E1B20594962}" type="datetimeFigureOut">
              <a:rPr lang="th-TH" smtClean="0"/>
              <a:t>26/09/60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4707F48-7051-41E2-ABCF-D46BC957F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6EEA679-31BC-49C3-9C7D-98AC9BECF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001-2CB4-41D7-87F2-9DD7089E5E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754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9B7A637-B2CE-4B35-BAB4-8F5257DA7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B66059A-86FE-437F-BEF7-AC8BC6EB2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63AA7CD-054B-4C20-A7A6-3563204C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C89-76E3-4512-8D3B-9E1B20594962}" type="datetimeFigureOut">
              <a:rPr lang="th-TH" smtClean="0"/>
              <a:t>26/09/60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EAAAAC9-2A3F-41FB-BA97-7CD6F0A6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1556EF1-D9B3-4248-BC37-429980F95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001-2CB4-41D7-87F2-9DD7089E5E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280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9817ADC-11D9-467E-8FCF-313A4A5E4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C2328D0-B0D0-4F6D-A439-FBA9F4AAB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BDDFB21-014B-4128-BF59-7D477523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C89-76E3-4512-8D3B-9E1B20594962}" type="datetimeFigureOut">
              <a:rPr lang="th-TH" smtClean="0"/>
              <a:t>26/09/60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AE1CD4C-DFE0-4044-BCCE-D5DDB06A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277A1E9-C0A8-4FE5-B723-E701CBD6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001-2CB4-41D7-87F2-9DD7089E5E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392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D5BBB8-D45A-4CDF-9D3D-4BB0D8C70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CE3E9CA-8A46-4B67-820B-E85916E64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B862286-ABE8-40C0-BED8-AC7D92284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A5A68EB-7850-4DCF-963E-741975C39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C89-76E3-4512-8D3B-9E1B20594962}" type="datetimeFigureOut">
              <a:rPr lang="th-TH" smtClean="0"/>
              <a:t>26/09/60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CE42F77-169C-48BA-BBCF-8F7CF83E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2047AAF-E984-46C2-82E2-77FE2E762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001-2CB4-41D7-87F2-9DD7089E5E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278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C23846-7753-4C41-A22E-20D3E9D38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1DA8848-3C00-4EB4-B88C-37E1C167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9C237A3-A582-4B2F-A06D-ABD6C39EB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46FA5701-B7DD-4EB2-A2EC-AD9E70DC1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AE856404-B70B-486B-9F40-4935D65D14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7CF413DB-E61D-4446-9B45-9491E5FD2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C89-76E3-4512-8D3B-9E1B20594962}" type="datetimeFigureOut">
              <a:rPr lang="th-TH" smtClean="0"/>
              <a:t>26/09/60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B434BFB2-3037-44FC-ACDB-6D7462B3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CD0CD9BD-625E-4E94-B4DB-2FBD895C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001-2CB4-41D7-87F2-9DD7089E5E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735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5F50016-CFF3-4678-B0C3-7D975F0C6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9DA37D2-0DF2-4FA7-9468-77D06F1DA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C89-76E3-4512-8D3B-9E1B20594962}" type="datetimeFigureOut">
              <a:rPr lang="th-TH" smtClean="0"/>
              <a:t>26/09/60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7B6038AA-27CA-45D2-AF67-A5C86467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5D6B3AA8-99E6-4605-AEDD-DDF21F63E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001-2CB4-41D7-87F2-9DD7089E5E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441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EBC480F1-0478-4966-BC3D-6ED38249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C89-76E3-4512-8D3B-9E1B20594962}" type="datetimeFigureOut">
              <a:rPr lang="th-TH" smtClean="0"/>
              <a:t>26/09/60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409C142-2A74-4245-96C0-0D461ED8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3E97A79D-6F62-480C-8852-5CD51F5C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001-2CB4-41D7-87F2-9DD7089E5E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748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14220C-BC8F-41B5-BCA2-E8288E0BC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2F099E9-BF05-4490-8912-8A2CE6C6D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6BC6F90-4118-44AE-9E51-D020389DC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CB99257-B282-40FB-9850-A2283FE4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C89-76E3-4512-8D3B-9E1B20594962}" type="datetimeFigureOut">
              <a:rPr lang="th-TH" smtClean="0"/>
              <a:t>26/09/60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8F381FE-9F67-4A37-8024-B723BE9D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A83334F-52B0-4B58-92C1-BAC1D302C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001-2CB4-41D7-87F2-9DD7089E5E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232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F2206E-1843-4C68-9B5F-896A62DF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56579FA0-6D8A-44A7-BF19-5149FABE8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E873936-B5CF-4B4C-B954-FD04C5B26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4808109-AD96-47C4-B87F-D9AE4D552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64C89-76E3-4512-8D3B-9E1B20594962}" type="datetimeFigureOut">
              <a:rPr lang="th-TH" smtClean="0"/>
              <a:t>26/09/60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AD4885E-C087-46EE-ACAF-EF77B0900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725E59C-9CA7-4F90-B329-A547977D9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001-2CB4-41D7-87F2-9DD7089E5E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679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2EA14ED4-CBE9-4968-86A9-D52FC9BF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8ADDFEF-61D4-44A6-B993-B960CBB33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9040DC8-8599-4CCF-BC42-FE14BD84B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64C89-76E3-4512-8D3B-9E1B20594962}" type="datetimeFigureOut">
              <a:rPr lang="th-TH" smtClean="0"/>
              <a:t>26/09/60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5381F83-65C0-448A-B0DE-E25715606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2AFB0A1-7C4C-488B-9F1B-CD921F487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001-2CB4-41D7-87F2-9DD7089E5E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314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dmhai.com/m2/m2-4/m4-927-937.html#927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B4258E8-8D73-4CF3-958A-235196206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8383"/>
            <a:ext cx="9144000" cy="2491408"/>
          </a:xfrm>
        </p:spPr>
        <p:txBody>
          <a:bodyPr>
            <a:normAutofit/>
          </a:bodyPr>
          <a:lstStyle/>
          <a:p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การรับรอง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63EB0E7-B06B-48A3-9C65-BD99A583B8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04445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69CF027-E7A3-4CDA-8497-8BABCAA2D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092"/>
          </a:xfrm>
        </p:spPr>
        <p:txBody>
          <a:bodyPr/>
          <a:lstStyle/>
          <a:p>
            <a:pPr algn="ctr"/>
            <a:r>
              <a:rPr lang="th-TH" u="sng" dirty="0"/>
              <a:t>ข้อสังเกต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6269EAE-9EF1-42C5-BEDF-DA2D92FE7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/>
          <a:lstStyle/>
          <a:p>
            <a:pPr algn="thaiDist"/>
            <a:r>
              <a:rPr lang="th-TH" dirty="0"/>
              <a:t>คำว่า “ท่านว่าผู้ทรงย่อมเสียสิทธิที่จะไล่เบี้ยทั้งเพื่อการที่เขา ไม่ใช้เงิน และเพื่อการที่เขาไม่รับรอง เว้นแต่จะปรากฏจากข้อกำหนดว่าผู้สั่งจ่ายหมายเพียงแต่จะปลดตนเองให้พ้นจากประกันการรับรอง” ในมาตรา </a:t>
            </a:r>
            <a:r>
              <a:rPr lang="en-US" dirty="0"/>
              <a:t>973 </a:t>
            </a:r>
            <a:r>
              <a:rPr lang="th-TH" dirty="0"/>
              <a:t>วรรคสาม นั้น หมายถึง ผู้สั่งจ่ายเขียนข้อความเป็นลักษณะเตือนให้ไปยื่นให้รับรองในกำหนด มิได้เขียนในลักษณะสั่งให้ยื่นให้รับรอง เช่น</a:t>
            </a:r>
            <a:endParaRPr lang="en-US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r>
              <a:rPr lang="th-TH" dirty="0"/>
              <a:t>เช่นนี้แม้จะไม่มีการยื่นตั๋วให้รับรองจนพ้น </a:t>
            </a:r>
            <a:r>
              <a:rPr lang="en-GB" dirty="0"/>
              <a:t>1</a:t>
            </a:r>
            <a:r>
              <a:rPr lang="en-US" dirty="0"/>
              <a:t> </a:t>
            </a:r>
            <a:r>
              <a:rPr lang="th-TH" dirty="0"/>
              <a:t>เดือนนับแต่วันออกตั๋ว ก็ไม่ทำให้ใครหลุดพ้น</a:t>
            </a:r>
          </a:p>
          <a:p>
            <a:endParaRPr lang="th-TH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4E277B29-2C3C-40ED-AA5B-305BF9E4A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348" y="2900187"/>
            <a:ext cx="10242452" cy="2387431"/>
          </a:xfrm>
          <a:prstGeom prst="rect">
            <a:avLst/>
          </a:prstGeom>
          <a:ln w="1905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03933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BB3161-1D46-4B78-B780-D5DBF9473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345"/>
          </a:xfrm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b="1" dirty="0"/>
              <a:t>กรณีผู้สลักหลัง เขียนข้อความกำหนดให้ยื่นตั๋วให้รับรอง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5AC0B3B-BDB2-4264-A9C8-82530AE6E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/>
          <a:lstStyle/>
          <a:p>
            <a:r>
              <a:rPr lang="th-TH" sz="3200" b="1" dirty="0"/>
              <a:t>ม.</a:t>
            </a:r>
            <a:r>
              <a:rPr lang="en-US" sz="3200" b="1" dirty="0"/>
              <a:t>927 </a:t>
            </a:r>
            <a:r>
              <a:rPr lang="th-TH" sz="3200" b="1" dirty="0"/>
              <a:t>วรรคห้า </a:t>
            </a:r>
            <a:r>
              <a:rPr lang="th-TH" sz="3200" dirty="0"/>
              <a:t>“ผู้สลักหลังทุกคนจะลงข้อกำหนดไว้ว่า ให้นำตั๋วเงินยื่นเพื่อรับรองโดย กำหนดเวลาจำกัดไว้ให้ยื่น หรือไม่กำหนดเวลาก็ได้ เว้นแต่ผู้สั่งจ่ายจะได้ ห้ามการรับรอง</a:t>
            </a:r>
            <a:r>
              <a:rPr lang="th-TH" sz="3200" b="1" dirty="0"/>
              <a:t>”</a:t>
            </a:r>
          </a:p>
          <a:p>
            <a:pPr marL="0" indent="0">
              <a:buNone/>
            </a:pPr>
            <a:r>
              <a:rPr lang="th-TH" sz="3200" b="1" u="sng" dirty="0"/>
              <a:t>อธิบาย</a:t>
            </a:r>
            <a:endParaRPr lang="en-US" sz="3200" u="sng" dirty="0"/>
          </a:p>
          <a:p>
            <a:r>
              <a:rPr lang="th-TH" sz="3200" dirty="0"/>
              <a:t>ผู้สลักหลังทุกคนมีสิทธิเขียนข้อความกำหนดให้ผู้ทรงต้องยื่นตั๋วให้ผู้จ่ายรับรองได้เสมอ เว้นแต่ ผู้สั่งจ่ายเขียนข้อความเอาไว้ทำนองว่า “ห้ามยื่นให้รับรอง”</a:t>
            </a:r>
            <a:endParaRPr lang="en-US" sz="3200" dirty="0"/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2252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AF34C35-7B76-49B9-BE34-0A3F47F0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565"/>
            <a:ext cx="10515600" cy="4255398"/>
          </a:xfrm>
        </p:spPr>
        <p:txBody>
          <a:bodyPr/>
          <a:lstStyle/>
          <a:p>
            <a:pPr algn="thaiDist"/>
            <a:r>
              <a:rPr lang="th-TH" dirty="0"/>
              <a:t>ส ออกตั๋ววันที่ </a:t>
            </a:r>
            <a:r>
              <a:rPr lang="en-US" dirty="0"/>
              <a:t>15 </a:t>
            </a:r>
            <a:r>
              <a:rPr lang="th-TH" dirty="0"/>
              <a:t>มี.ค.</a:t>
            </a:r>
            <a:r>
              <a:rPr lang="en-US" dirty="0"/>
              <a:t>2555 </a:t>
            </a:r>
            <a:r>
              <a:rPr lang="th-TH" dirty="0"/>
              <a:t>สั่ง จ จ่ายเงินจำนวน </a:t>
            </a:r>
            <a:r>
              <a:rPr lang="en-US" dirty="0"/>
              <a:t>10,000 </a:t>
            </a:r>
            <a:r>
              <a:rPr lang="th-TH" dirty="0"/>
              <a:t>บาท แก่ ร ใน </a:t>
            </a:r>
            <a:r>
              <a:rPr lang="en-US" dirty="0"/>
              <a:t>2</a:t>
            </a:r>
            <a:r>
              <a:rPr lang="th-TH" dirty="0"/>
              <a:t> เดือนนับแต่วันลงในตั๋ว แล้วมอบตั๋วแก่ ร ในวันออกตั๋วนั้นเอง ต่อมาวันที่ </a:t>
            </a:r>
            <a:r>
              <a:rPr lang="en-US" dirty="0"/>
              <a:t>18 </a:t>
            </a:r>
            <a:r>
              <a:rPr lang="th-TH" dirty="0"/>
              <a:t>มี.ค.</a:t>
            </a:r>
            <a:r>
              <a:rPr lang="en-US" dirty="0"/>
              <a:t>55 </a:t>
            </a:r>
            <a:r>
              <a:rPr lang="th-TH" dirty="0"/>
              <a:t> ร สลักหลังโอนตั๋วให้ </a:t>
            </a:r>
            <a:r>
              <a:rPr lang="en-US" dirty="0"/>
              <a:t>1</a:t>
            </a:r>
            <a:r>
              <a:rPr lang="th-TH" dirty="0"/>
              <a:t> และ </a:t>
            </a:r>
            <a:r>
              <a:rPr lang="en-US" dirty="0"/>
              <a:t>1</a:t>
            </a:r>
            <a:r>
              <a:rPr lang="th-TH" dirty="0"/>
              <a:t> สลักหลังโอนให้ </a:t>
            </a:r>
            <a:r>
              <a:rPr lang="en-US" dirty="0"/>
              <a:t>2 </a:t>
            </a:r>
            <a:r>
              <a:rPr lang="th-TH" dirty="0"/>
              <a:t>ในวันที่ </a:t>
            </a:r>
            <a:r>
              <a:rPr lang="en-US" dirty="0"/>
              <a:t>19 </a:t>
            </a:r>
            <a:r>
              <a:rPr lang="th-TH" dirty="0"/>
              <a:t>มี.ค.</a:t>
            </a:r>
            <a:r>
              <a:rPr lang="en-US" dirty="0"/>
              <a:t>55 </a:t>
            </a:r>
            <a:r>
              <a:rPr lang="th-TH" dirty="0"/>
              <a:t> พร้อมระบุในคำสลักหลังด้วยว่าให้ยื่นตั๋วแก่ จ รับรองใน </a:t>
            </a:r>
            <a:r>
              <a:rPr lang="en-US" dirty="0"/>
              <a:t>7 </a:t>
            </a:r>
            <a:r>
              <a:rPr lang="th-TH" dirty="0"/>
              <a:t>วัน เช่นนี้ ถ้า </a:t>
            </a:r>
            <a:r>
              <a:rPr lang="en-US" dirty="0"/>
              <a:t>2</a:t>
            </a:r>
            <a:r>
              <a:rPr lang="th-TH" dirty="0"/>
              <a:t> ไม่ยื่นในกำหนด ผลก็คือ สิ้นสิทธิไล่เบี้ยเอากับผู้สลักหลังที่สั่งให้ยื่นรับรองคือ </a:t>
            </a:r>
            <a:r>
              <a:rPr lang="en-US" dirty="0"/>
              <a:t>1</a:t>
            </a:r>
            <a:r>
              <a:rPr lang="th-TH" dirty="0"/>
              <a:t> แต่ </a:t>
            </a:r>
            <a:r>
              <a:rPr lang="en-US" dirty="0"/>
              <a:t>2</a:t>
            </a:r>
            <a:r>
              <a:rPr lang="th-TH" dirty="0"/>
              <a:t> ผู้ทรงยังคงไล่เบี้ยเอากับผู้สั่งจ่ายและคู่สัญญาคนอื่นได้ ใน</a:t>
            </a:r>
            <a:r>
              <a:rPr lang="th-TH" dirty="0" err="1"/>
              <a:t>ที่นี้</a:t>
            </a:r>
            <a:r>
              <a:rPr lang="th-TH" dirty="0"/>
              <a:t>ก็คือ ส และ ร </a:t>
            </a:r>
            <a:endParaRPr lang="en-US" dirty="0"/>
          </a:p>
          <a:p>
            <a:pPr algn="thaiDist"/>
            <a:r>
              <a:rPr lang="th-TH" dirty="0"/>
              <a:t>จากตัวอย่าง ถ้าปรากฏว่า ส ผู้สั่งจ่ายเขียนคำสั่งว่า ห้ามยื่นให้รับรอง แม้ </a:t>
            </a:r>
            <a:r>
              <a:rPr lang="en-US" dirty="0"/>
              <a:t>1</a:t>
            </a:r>
            <a:r>
              <a:rPr lang="th-TH" dirty="0"/>
              <a:t> จะไปเขียนข้อความให้ยื่นรับรอง ก็ไม่มีผล เพราะ ผู้สั่งจ่ายห้ามเอาไว้แล้ว</a:t>
            </a:r>
            <a:endParaRPr lang="en-US" dirty="0"/>
          </a:p>
          <a:p>
            <a:pPr algn="thaiDist"/>
            <a:r>
              <a:rPr lang="th-TH" dirty="0"/>
              <a:t>กรณีผู้สั่งจ่ายห้ามยื่นให้ผู้จ่ายรับรองเอาไว้ แต่ผู้ทรงฝ่าฝืนนำไปยื่นแล้วผู้จ่ายเกิดไม่รับรอง เช่นนี้ ผู้ทรงจะทำคัดค้านแล้วใช้สิทธิฟ้องไล่เบี้ยมิได้</a:t>
            </a:r>
            <a:endParaRPr lang="en-US" dirty="0"/>
          </a:p>
          <a:p>
            <a:endParaRPr lang="th-TH" dirty="0"/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CA8CB9D9-126E-4C22-86EA-87BF42F1A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754" y="520505"/>
            <a:ext cx="10158046" cy="119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67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A7C4DA-24F7-452B-853E-D2E23428C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8632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/>
              <a:t>กรณีที่ไม่ต้องยื่นตั๋วให้รับรอง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2C1D7B0-1A85-425E-A085-C2AB85DE1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algn="thaiDist">
              <a:buFont typeface="+mj-lt"/>
              <a:buAutoNum type="arabicPeriod"/>
            </a:pPr>
            <a:r>
              <a:rPr lang="th-TH" sz="4000" b="1" dirty="0"/>
              <a:t>ตั๋วซึ่งผู้สั่งจ่ายห้ามยื่นให้รับรอง (มาตรา </a:t>
            </a:r>
            <a:r>
              <a:rPr lang="en-US" sz="4000" b="1" dirty="0"/>
              <a:t>927</a:t>
            </a:r>
            <a:r>
              <a:rPr lang="th-TH" sz="4000" b="1" dirty="0"/>
              <a:t>วรรค</a:t>
            </a:r>
            <a:r>
              <a:rPr lang="en-US" sz="4000" b="1" dirty="0"/>
              <a:t>3</a:t>
            </a:r>
            <a:r>
              <a:rPr lang="th-TH" sz="4000" b="1" dirty="0"/>
              <a:t>) </a:t>
            </a:r>
            <a:endParaRPr lang="en-US" sz="4000" dirty="0"/>
          </a:p>
          <a:p>
            <a:pPr marL="742950" indent="-742950" algn="thaiDist">
              <a:buFont typeface="+mj-lt"/>
              <a:buAutoNum type="arabicPeriod"/>
            </a:pPr>
            <a:r>
              <a:rPr lang="th-TH" sz="4000" b="1" dirty="0"/>
              <a:t>ตั๋วซึ่งผู้สั่งจ่ายลงข้อกำหนดไว้ว่ายังมิให้นำตั๋วยื่นเพื่อให้รับรองก่อน ถึงกำหนดวันใดวันหนึ่งก็ได้</a:t>
            </a:r>
            <a:endParaRPr lang="en-US" sz="4000" dirty="0"/>
          </a:p>
          <a:p>
            <a:pPr marL="742950" indent="-742950" algn="thaiDist">
              <a:buFont typeface="+mj-lt"/>
              <a:buAutoNum type="arabicPeriod"/>
            </a:pPr>
            <a:r>
              <a:rPr lang="th-TH" sz="4000" b="1" dirty="0"/>
              <a:t>ตั๋วที่ถึงกำหนดเมื่อได้เห็น</a:t>
            </a:r>
            <a:endParaRPr lang="en-US" sz="4000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18996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69CF027-E7A3-4CDA-8497-8BABCAA2D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839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/>
              <a:t>ตั๋วซึ่งผู้สั่งจ่ายห้ามยื่นให้รับรอง (มาตรา </a:t>
            </a:r>
            <a:r>
              <a:rPr lang="en-US" b="1" dirty="0"/>
              <a:t>927</a:t>
            </a:r>
            <a:r>
              <a:rPr lang="th-TH" b="1" dirty="0"/>
              <a:t>วรรค</a:t>
            </a:r>
            <a:r>
              <a:rPr lang="en-US" b="1" dirty="0"/>
              <a:t>3</a:t>
            </a:r>
            <a:r>
              <a:rPr lang="th-TH" b="1" dirty="0"/>
              <a:t>) 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6269EAE-9EF1-42C5-BEDF-DA2D92FE7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639711"/>
          </a:xfrm>
        </p:spPr>
        <p:txBody>
          <a:bodyPr/>
          <a:lstStyle/>
          <a:p>
            <a:pPr algn="thaiDist"/>
            <a:r>
              <a:rPr lang="th-TH" sz="3200" dirty="0"/>
              <a:t>กรณีผู้สั่งจ่ายได้ระบุห้ามเอาไว้ในตั๋ว</a:t>
            </a:r>
            <a:r>
              <a:rPr lang="th-TH" sz="3200" dirty="0" err="1"/>
              <a:t>เงิ</a:t>
            </a:r>
            <a:r>
              <a:rPr lang="th-TH" sz="3200" dirty="0"/>
              <a:t>นมิให้ยื่นให้รับรอง เช่นนี้ผู้ทรงต้องรอให้ตั๋วถึงกำหนดใช้เงินก่อนจึงจะนำไปยื่นให้ผู้จ่ายใช้เงิน ที่เป็นเช่นนี้อาจเป็นเพราะ ขณะสั่งจ่าย ผู้สั่งจ่ายอาจยังไม่มีหนี้เกี่ยวพันกับผู้จ่าย แต่ในอนาคตเมื่อถึงช่วงเวลาที่จะขึ้นตั๋วอาจมีหนี้ผูกพันผู้จ่ายแล้วก็เป็นได้ การห้ามจึงเท่ากับเป็นการรักษาความน่าเชื่อถือของตั๋วไว้ มิฉะนั้นหากให้นำไปยื่นก่อนในขณะที่ผู้จ่ายกับผู้สั่งจ่ายยังไม่มีหนี้ต่อกัน ผู้จ่ายจะ</a:t>
            </a:r>
            <a:r>
              <a:rPr lang="th-TH" sz="3200" dirty="0" err="1"/>
              <a:t>ปฎิ</a:t>
            </a:r>
            <a:r>
              <a:rPr lang="th-TH" sz="3200" dirty="0"/>
              <a:t>เส</a:t>
            </a:r>
            <a:r>
              <a:rPr lang="th-TH" sz="3200" dirty="0" err="1"/>
              <a:t>ธแ</a:t>
            </a:r>
            <a:r>
              <a:rPr lang="th-TH" sz="3200" dirty="0"/>
              <a:t>ละทำให้ผู้ทรงเกิดสิทธิไล่เบี้ยทันที</a:t>
            </a:r>
            <a:endParaRPr lang="en-US" sz="3200" dirty="0"/>
          </a:p>
          <a:p>
            <a:r>
              <a:rPr lang="th-TH" sz="3200" dirty="0"/>
              <a:t>เมื่อผู้สั่งจ่ายห้ามยื่นให้รับรองไว้แล้ว ถ้าผู้ทรงฝ่าฝืน และผู้จ่าย</a:t>
            </a:r>
            <a:r>
              <a:rPr lang="th-TH" sz="3200" dirty="0" err="1"/>
              <a:t>ปฎิ</a:t>
            </a:r>
            <a:r>
              <a:rPr lang="th-TH" sz="3200" dirty="0"/>
              <a:t>เสธที่จะรับรอง เช่นนี้ไม่ก่อสิทธิไล่เบี้ยผู้สั่งจ่าย และคู่สัญญาคนอื่นก่อนเวลาตั๋วถึงกำหนด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19920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BB3161-1D46-4B78-B780-D5DBF9473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ข้อสังเกต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5AC0B3B-BDB2-4264-A9C8-82530AE6E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2"/>
            <a:ext cx="10515600" cy="4705972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dirty="0"/>
              <a:t>ผู้สั่งจ่ายมีสิทธิห้ามยื่นให้รับรองได้เสมอ เว้นแต่ เข้ากรณี มาตรา </a:t>
            </a:r>
            <a:r>
              <a:rPr lang="en-US" dirty="0"/>
              <a:t>927 </a:t>
            </a:r>
            <a:r>
              <a:rPr lang="th-TH" dirty="0"/>
              <a:t>วรรค </a:t>
            </a:r>
            <a:r>
              <a:rPr lang="en-US" dirty="0"/>
              <a:t>3 </a:t>
            </a:r>
            <a:r>
              <a:rPr lang="th-TH" dirty="0"/>
              <a:t>ที่บัญญัติห้ามเอาไว้ กล่าวคือ</a:t>
            </a:r>
            <a:endParaRPr lang="en-US" dirty="0"/>
          </a:p>
          <a:p>
            <a:pPr algn="thaiDist"/>
            <a:r>
              <a:rPr lang="th-TH" dirty="0"/>
              <a:t> </a:t>
            </a:r>
            <a:r>
              <a:rPr lang="th-TH" u="sng" dirty="0"/>
              <a:t>กรณีที่เป็นตั๋วเงินอันได้ออกสั่งให้ใช้เงินเฉพาะ ณ สถานที่อื่นใดอันมิใช่ภูมิลำเนาของผู้จ่าย</a:t>
            </a:r>
            <a:r>
              <a:rPr lang="th-TH" dirty="0"/>
              <a:t> เจตนารมณ์ของกฎหมายประสงค์จะคุ้มครองผู้ทรง เพราะ การสั่งให้ผู้จ่ายไปจ่ายเงินที่อื่นมิใช่ภูมิลำเนาของตน หากไม่ยื่นให้รับรองเพื่อให้ผู้จ่ายทราบคำสั่งให้ไปจ่ายเงินที่อื่นแล้วเมื่อตั๋วถึงกำหนด ผู้จ่ายอาจไม่ทราบว่าตนต้องไปจ่ายเงิน ดังนั้นผู้สั่งจ่ายจึงจะห้ามยื่นให้มีการรับรองมิได้</a:t>
            </a:r>
            <a:endParaRPr lang="en-US" dirty="0"/>
          </a:p>
          <a:p>
            <a:pPr lvl="0" algn="thaiDist"/>
            <a:r>
              <a:rPr lang="th-TH" u="sng" dirty="0"/>
              <a:t>ได้ออกสั่งให้ใช้เงินในเวลาใดเวลาหนึ่ง นับแต่ได้เห็น</a:t>
            </a:r>
            <a:r>
              <a:rPr lang="th-TH" dirty="0"/>
              <a:t> ตั๋วประเภทนี้โดยสภาพย่อมมีการยื่นตั๋วแก่ผู้จ่ายอยู่แล้ว เพื่อเริ่มต้นนับวันถึงกำหนดใช้เงิน ดังนั้นผู้สั่งจ่ายจะห้ามยื่นให้รับรองมิได้ เพราะ เท่ากับเป็นการทำให้ตั๋วไม่มีวันถึงกำหนดใช้เงินตามตั๋ว</a:t>
            </a:r>
            <a:endParaRPr lang="en-US" dirty="0"/>
          </a:p>
          <a:p>
            <a:pPr algn="thaiDist"/>
            <a:r>
              <a:rPr lang="th-TH" dirty="0"/>
              <a:t> แม้กฎหมายจะเขียนห้ามมิให้ผู้สั่งจ่ายเขียนข้อความห้ามยื่นให้รับรองเอาไว้ แต่ตรงกันข้ามกฎหมายก็กลับไม่บังคับว่า ตั๋วที่สั่งให้ผู้จ่ายจ่ายเงินนอกภูมิลำเนาตัวเอง เป็นตั๋วที่ต้องยื่นให้รับรอง เหมือนกับให้ผู้ทรงใช้ดุลพินิจรับความเสี่ยงเอาเอง กรณีที่ตั๋วถึงกำหนดแล้ว แต่ผู้จ่ายไม่ทราบว่าต้องไปจ่ายเงินนอกภูมิลำเนาของผู้จ่ายเอง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30368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DDDF363-2EA2-45F8-A5AB-CAFF5A136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379"/>
          </a:xfrm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3600" b="1" dirty="0"/>
              <a:t>ตั๋วซึ่งผู้สั่งจ่ายลงข้อกำหนดไว้ว่ายังมิให้นำตั๋วยื่นเพื่อให้รับรองก่อน </a:t>
            </a:r>
            <a:br>
              <a:rPr lang="th-TH" sz="3600" b="1" dirty="0"/>
            </a:br>
            <a:r>
              <a:rPr lang="th-TH" sz="3600" b="1" dirty="0"/>
              <a:t>ถึงกำหนดวันใดวันหนึ่งก็ได้</a:t>
            </a:r>
            <a:endParaRPr lang="th-TH" sz="36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AF34C35-7B76-49B9-BE34-0A3F47F04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ตามมาตรา </a:t>
            </a:r>
            <a:r>
              <a:rPr lang="en-US" dirty="0"/>
              <a:t>927 </a:t>
            </a:r>
            <a:r>
              <a:rPr lang="th-TH" dirty="0"/>
              <a:t>วรรคสี่ กำหนดให้สิทธิผู้สั่งจ่ายที่จะห้ามยื่นให้รับรองจนกว่าจะพ้นเวลาใดเวลาหนึ่ง 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734696CF-8C46-483B-A9E5-D31F6734F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43285"/>
            <a:ext cx="10515599" cy="246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611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A7C4DA-24F7-452B-853E-D2E23428C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605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/>
              <a:t>ตั๋วที่ถึงกำหนดเมื่อได้เห็น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2C1D7B0-1A85-425E-A085-C2AB85DE1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6522"/>
            <a:ext cx="10515600" cy="4520441"/>
          </a:xfrm>
        </p:spPr>
        <p:txBody>
          <a:bodyPr/>
          <a:lstStyle/>
          <a:p>
            <a:pPr algn="thaiDist"/>
            <a:r>
              <a:rPr lang="th-TH" sz="4000" dirty="0"/>
              <a:t>โดยสภาพของตั๋วประเภทนี้ ไม่อาจห้ามยื่นให้รับรองได้ เพราะ เมื่อยื่นแก่ผู้จ่าย ผู้จ่ายต้องตอบว่าจะใช้เงิน หรือบอกปัดไม่ใช้เงินทันที</a:t>
            </a:r>
            <a:endParaRPr lang="en-US" sz="40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97551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69CF027-E7A3-4CDA-8497-8BABCAA2D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16613"/>
          </a:xfrm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/>
          </a:bodyPr>
          <a:lstStyle/>
          <a:p>
            <a:pPr>
              <a:tabLst>
                <a:tab pos="2637155" algn="ctr"/>
                <a:tab pos="5274310" algn="r"/>
                <a:tab pos="457200" algn="l"/>
              </a:tabLst>
            </a:pPr>
            <a:r>
              <a:rPr lang="th-TH" b="1" dirty="0">
                <a:solidFill>
                  <a:srgbClr val="000000"/>
                </a:solidFill>
                <a:latin typeface="Cordia New" panose="020B0304020202020204" pitchFamily="34" charset="-34"/>
                <a:ea typeface="Cordia New" panose="020B0304020202020204" pitchFamily="34" charset="-34"/>
              </a:rPr>
              <a:t>ผู้ที่มีสิทธิยื่นตั๋วให้ผู้จ่ายรับรอง</a:t>
            </a:r>
            <a:br>
              <a:rPr lang="th-TH" b="1" dirty="0">
                <a:solidFill>
                  <a:srgbClr val="000000"/>
                </a:solidFill>
                <a:latin typeface="Cordia New" panose="020B0304020202020204" pitchFamily="34" charset="-34"/>
                <a:ea typeface="Cordia New" panose="020B0304020202020204" pitchFamily="34" charset="-34"/>
              </a:rPr>
            </a:br>
            <a:r>
              <a:rPr lang="th-TH" sz="3600" dirty="0"/>
              <a:t>ผู้ทรงจะเป็นผู้ยื่น หรือเพียงแต่ผู้ที่ได้ตั๋วนั้นไว้ในครอบครองจะเป็นผู้นำไปยื่นก็ได้ ตามมาตรา </a:t>
            </a:r>
            <a:r>
              <a:rPr lang="en-US" sz="3600" dirty="0"/>
              <a:t>927 </a:t>
            </a:r>
            <a:r>
              <a:rPr lang="th-TH" sz="3600" dirty="0"/>
              <a:t>วรรคแรก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6269EAE-9EF1-42C5-BEDF-DA2D92FE7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4017"/>
            <a:ext cx="10515600" cy="3022945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sz="4000" b="1" dirty="0">
                <a:solidFill>
                  <a:srgbClr val="000000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สถานที่ยื่นให้รับรอง</a:t>
            </a:r>
            <a:endParaRPr lang="en-US" sz="4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sz="3600" dirty="0">
                <a:solidFill>
                  <a:srgbClr val="000000"/>
                </a:solidFill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ตามมาตรา </a:t>
            </a:r>
            <a:r>
              <a:rPr lang="en-US" sz="3600" dirty="0">
                <a:solidFill>
                  <a:srgbClr val="000000"/>
                </a:solidFill>
                <a:latin typeface="Angsana New" panose="02020603050405020304" pitchFamily="18" charset="-34"/>
                <a:ea typeface="Cordia New" panose="020B0304020202020204" pitchFamily="34" charset="-34"/>
                <a:cs typeface="Cordia New" panose="020B0304020202020204" pitchFamily="34" charset="-34"/>
              </a:rPr>
              <a:t>927</a:t>
            </a:r>
            <a:r>
              <a:rPr lang="th-TH" sz="3600" dirty="0">
                <a:solidFill>
                  <a:srgbClr val="000000"/>
                </a:solidFill>
                <a:latin typeface="Angsana New" panose="02020603050405020304" pitchFamily="18" charset="-34"/>
                <a:ea typeface="Cordia New" panose="020B0304020202020204" pitchFamily="34" charset="-34"/>
              </a:rPr>
              <a:t>วรรคหนึ่ง กำหนดให้ยื่น ณ ภูมิลำเนาผู้จ่าย (เห็นได้ว่าสถานที่รับรอง อาจเป็นคนละที่กับสถานที่จ่ายเงิน ซึ่งผู้สั่งจ่ายอาจกำหนดให้จ่าย ณ ที่อื่น ซึ่งมิใช่ภูมิลำเนาผู้จ่ายได้)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27815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BB3161-1D46-4B78-B780-D5DBF9473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832"/>
          </a:xfrm>
          <a:ln>
            <a:solidFill>
              <a:schemeClr val="bg2">
                <a:lumMod val="10000"/>
              </a:schemeClr>
            </a:solidFill>
          </a:ln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sz="4000" b="1" dirty="0">
                <a:solidFill>
                  <a:srgbClr val="000000"/>
                </a:solidFill>
                <a:latin typeface="Cordia New" panose="020B0304020202020204" pitchFamily="34" charset="-34"/>
                <a:ea typeface="Cordia New" panose="020B0304020202020204" pitchFamily="34" charset="-34"/>
              </a:rPr>
              <a:t>กำหนดเวลายื่นตั๋วให้รับรอง</a:t>
            </a:r>
            <a:endParaRPr lang="th-TH" sz="40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5AC0B3B-BDB2-4264-A9C8-82530AE6E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235"/>
            <a:ext cx="10515600" cy="4745728"/>
          </a:xfrm>
        </p:spPr>
        <p:txBody>
          <a:bodyPr/>
          <a:lstStyle/>
          <a:p>
            <a:r>
              <a:rPr lang="th-TH" sz="3200" dirty="0"/>
              <a:t>ใน</a:t>
            </a:r>
            <a:r>
              <a:rPr lang="th-TH" sz="3200" dirty="0" err="1"/>
              <a:t>ที่นี้</a:t>
            </a:r>
            <a:r>
              <a:rPr lang="th-TH" sz="3200" dirty="0"/>
              <a:t>หมายถึงเฉพาะกรณีตั๋วไม่ได้มีการห้ามยื่นให้รับรอง ตั๋วนั้นอาจต้องยื่นโดยแบ่งพิจารณาดังนี้</a:t>
            </a:r>
            <a:endParaRPr lang="en-US" sz="3200" dirty="0"/>
          </a:p>
          <a:p>
            <a:pPr marL="514350" lvl="0" indent="-514350">
              <a:buFont typeface="+mj-lt"/>
              <a:buAutoNum type="arabicPeriod"/>
            </a:pPr>
            <a:r>
              <a:rPr lang="th-TH" sz="3200" dirty="0"/>
              <a:t>กรณีผู้สั่งจ่ายกำหนดเวลาเอาไว้ ก็ต้องยื่นในกำหนดเวลา ตามมาตรา </a:t>
            </a:r>
            <a:r>
              <a:rPr lang="en-US" sz="3200" dirty="0"/>
              <a:t>927 928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sz="3200" dirty="0"/>
              <a:t>กรณีผู้สั่งจ่าย</a:t>
            </a:r>
            <a:r>
              <a:rPr lang="th-TH" sz="3200" b="1" dirty="0"/>
              <a:t>ไม่</a:t>
            </a:r>
            <a:r>
              <a:rPr lang="th-TH" sz="3200" dirty="0"/>
              <a:t>กำหนดเวลาเอาไว้</a:t>
            </a:r>
            <a:endParaRPr lang="en-US" sz="3200" dirty="0"/>
          </a:p>
          <a:p>
            <a:pPr lvl="1"/>
            <a:r>
              <a:rPr lang="th-TH" sz="2800" dirty="0"/>
              <a:t>ถ้าเป็นตั๋วใช้เงินเมื่อสิ้นระยะเวลาใดเวลาหนี่งนับแต่ได้เห็น จะต้องยื่นให้รับรองใน </a:t>
            </a:r>
            <a:r>
              <a:rPr lang="en-US" sz="2800" dirty="0"/>
              <a:t>6 </a:t>
            </a:r>
            <a:r>
              <a:rPr lang="th-TH" sz="2800" dirty="0"/>
              <a:t>เดือน ตามมาตรา </a:t>
            </a:r>
            <a:r>
              <a:rPr lang="en-US" sz="2800" dirty="0"/>
              <a:t>928 </a:t>
            </a:r>
            <a:r>
              <a:rPr lang="th-TH" sz="2800" dirty="0"/>
              <a:t>กำหนด</a:t>
            </a:r>
            <a:endParaRPr lang="en-US" sz="2800" dirty="0"/>
          </a:p>
          <a:p>
            <a:pPr lvl="1"/>
            <a:r>
              <a:rPr lang="th-TH" sz="2800" dirty="0"/>
              <a:t>ถ้าเป็นตั๋วประเภทอื่นนอกจากกรณี (ก) ผู้ทรงอาจยื่นเวลา</a:t>
            </a:r>
            <a:r>
              <a:rPr lang="th-TH" sz="2800" dirty="0" err="1"/>
              <a:t>ใดๆ</a:t>
            </a:r>
            <a:r>
              <a:rPr lang="th-TH" sz="2800" dirty="0"/>
              <a:t>ก่อนตั๋วถึงกำหนดก็ได้ ตามมาตรา </a:t>
            </a:r>
            <a:r>
              <a:rPr lang="en-US" sz="2800" dirty="0"/>
              <a:t>927</a:t>
            </a:r>
            <a:r>
              <a:rPr lang="th-TH" sz="2800" dirty="0"/>
              <a:t> วรรคหนึ่งกำหนดไว้</a:t>
            </a:r>
            <a:endParaRPr lang="en-US" sz="28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8108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56C96E-73F4-4E54-A093-AC6FF4479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7327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b="1" dirty="0">
                <a:latin typeface="Cordia New" panose="020B0304020202020204" pitchFamily="34" charset="-34"/>
                <a:ea typeface="Cordia New" panose="020B0304020202020204" pitchFamily="34" charset="-34"/>
              </a:rPr>
              <a:t>การรับรอง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BEAEBDD-0182-45CD-96E1-19DA0CFDB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lnSpcReduction="10000"/>
          </a:bodyPr>
          <a:lstStyle/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มาตรา</a:t>
            </a:r>
            <a:r>
              <a:rPr lang="en-US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 </a:t>
            </a:r>
            <a:r>
              <a:rPr lang="en-US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927 </a:t>
            </a: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อันตั๋วแลกเงินนั้นจะนำไปยื่นแก่ผู้จ่าย ณ ที่อยู่ของผู้จ่าย</a:t>
            </a: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</a:rPr>
              <a:t> </a:t>
            </a: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เพื่อให้รับรองเมื่อไร ๆ ก็ได้ จนกว่าจะถึงเวลากำหนดใช้เงิน และผู้ทรงจะเป็นผู้ยื่น หรือเพียงแต่ผู้ที่ได้ตั๋วนั้นไว้ในครอบครองจะเป็นผู้นำไปยื่นก็ได้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	                      ในตั๋วแลกเงินนั้น</a:t>
            </a: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</a:rPr>
              <a:t> </a:t>
            </a: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ผู้สั่งจ่ายจะลงข้อกำหนดไว้ว่าให้นำยื่นเพื่อรับรองโดย กำหนดเวลาจำกัดไว้ให้ยื่น</a:t>
            </a: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</a:rPr>
              <a:t> </a:t>
            </a: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หรือไม่กำหนดเวลาก็ได้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	                      ผู้สั่งจ่ายจะห้ามการนำตั๋วแลกเงินยื่นเพื่อรับรองก็ได้ เว้นแต่ในกรณีที่เป็นตั๋วเงินอันได้ออกสั่งให้ใช้เงินเฉพาะ ณ สถานที่อื่นใดอันมิใช่ภูมิลำเนาของผู้จ่าย หรือได้ออกสั่งให้ใช้เงินในเวลาใดเวลาหนึ่งนับแต่ได้เห็น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	                      อนึ่ง ผู้สั่งจ่ายจะลงข้อกำหนดไว้ว่า </a:t>
            </a:r>
            <a:r>
              <a:rPr lang="th-TH" dirty="0" err="1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ยั</a:t>
            </a: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งมิให้นำตั๋วยื่นเพื่อให้รับรอง ก่อนถึงกำหนดวันใดวันหนึ่งก็ได้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                      ผู้สลักหลังทุกคนจะลงข้อกำหนดไว้ว่า</a:t>
            </a: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</a:rPr>
              <a:t> </a:t>
            </a: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ให้นำตั๋วเงินยื่นเพื่อรับรอง โดยกำหนดเวลาจำกัดไว้ให้ยื่น หรือไม่กำหนดเวลาก็ได้</a:t>
            </a: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</a:rPr>
              <a:t> </a:t>
            </a: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เว้นแต่ผู้สั่งจ่ายจะได้ห้ามการรับรอง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58533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DDDF363-2EA2-45F8-A5AB-CAFF5A136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101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>
              <a:spcAft>
                <a:spcPts val="60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b="1" dirty="0">
                <a:solidFill>
                  <a:srgbClr val="000000"/>
                </a:solidFill>
                <a:latin typeface="Cordia New" panose="020B0304020202020204" pitchFamily="34" charset="-34"/>
                <a:ea typeface="Cordia New" panose="020B0304020202020204" pitchFamily="34" charset="-34"/>
              </a:rPr>
              <a:t>ระยะเวลาในการจะรับรอง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AF34C35-7B76-49B9-BE34-0A3F47F0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270"/>
            <a:ext cx="10515600" cy="4533693"/>
          </a:xfrm>
        </p:spPr>
        <p:txBody>
          <a:bodyPr/>
          <a:lstStyle/>
          <a:p>
            <a:pPr algn="thaiDist"/>
            <a:r>
              <a:rPr lang="th-TH" sz="3200" b="1" dirty="0"/>
              <a:t>มาตรา</a:t>
            </a:r>
            <a:r>
              <a:rPr lang="en-US" sz="3200" b="1" dirty="0"/>
              <a:t> 929</a:t>
            </a:r>
            <a:r>
              <a:rPr lang="en-US" sz="3200" dirty="0"/>
              <a:t> </a:t>
            </a:r>
            <a:r>
              <a:rPr lang="th-TH" sz="3200" dirty="0"/>
              <a:t>ภายในบังคับบทบัญญัติ </a:t>
            </a:r>
            <a:r>
              <a:rPr lang="th-TH" sz="3200" dirty="0">
                <a:hlinkClick r:id="rId2"/>
              </a:rPr>
              <a:t>มาตรา</a:t>
            </a:r>
            <a:r>
              <a:rPr lang="en-US" sz="3200" dirty="0">
                <a:hlinkClick r:id="rId2"/>
              </a:rPr>
              <a:t> 927</a:t>
            </a:r>
            <a:r>
              <a:rPr lang="en-US" sz="3200" dirty="0"/>
              <a:t> </a:t>
            </a:r>
            <a:r>
              <a:rPr lang="th-TH" sz="3200" dirty="0"/>
              <a:t>ผู้ทรงตั๋วแลกเงิน มีสิทธิที่จะยื่นตั๋วเงินแก่ผู้จ่ายได้ในทันใดเพื่อให้รับรอง ถ้าและเขาไม่ รับรองภายใน</a:t>
            </a:r>
            <a:r>
              <a:rPr lang="th-TH" sz="3200" dirty="0" err="1"/>
              <a:t>เว</a:t>
            </a:r>
            <a:r>
              <a:rPr lang="th-TH" sz="3200" dirty="0"/>
              <a:t>ลา</a:t>
            </a:r>
            <a:r>
              <a:rPr lang="th-TH" sz="3200" u="sng" dirty="0"/>
              <a:t>ย</a:t>
            </a:r>
            <a:r>
              <a:rPr lang="th-TH" sz="3200" u="sng" dirty="0" err="1"/>
              <a:t>ี่</a:t>
            </a:r>
            <a:r>
              <a:rPr lang="th-TH" sz="3200" u="sng" dirty="0"/>
              <a:t>สิบสี่ชั่วโมง</a:t>
            </a:r>
            <a:r>
              <a:rPr lang="th-TH" sz="3200" dirty="0"/>
              <a:t>ไซร้ ผู้ทรงก็มีสิทธิที่จะคัดค้าน</a:t>
            </a:r>
            <a:endParaRPr lang="en-US" sz="3200" dirty="0"/>
          </a:p>
          <a:p>
            <a:pPr algn="thaiDist"/>
            <a:r>
              <a:rPr lang="th-TH" sz="3200" b="1" dirty="0"/>
              <a:t>มาตรา</a:t>
            </a:r>
            <a:r>
              <a:rPr lang="en-US" sz="3200" b="1" dirty="0"/>
              <a:t> 930</a:t>
            </a:r>
            <a:r>
              <a:rPr lang="en-US" sz="3200" dirty="0"/>
              <a:t> </a:t>
            </a:r>
            <a:r>
              <a:rPr lang="th-TH" sz="3200" dirty="0"/>
              <a:t>ในการยื่นตั๋วแลกเงินเพื่อให้เขารับรองนั้น ผู้ทรงไม่จำต้องปล่อยตั๋วนั้นให้ไว้ในมือผู้จ่าย</a:t>
            </a:r>
            <a:endParaRPr lang="en-US" sz="3200" dirty="0"/>
          </a:p>
          <a:p>
            <a:pPr algn="thaiDist"/>
            <a:r>
              <a:rPr lang="th-TH" sz="3200" dirty="0"/>
              <a:t>อนึ่ง ผู้จ่ายจะเรียกให้ยื่นตั๋วแลกเงินอีกเป็นครั้งที่สองในวันรุ่งขึ้น นับแต่วันที่ยื่นครั้งแรกนั้นก็ได้ ท่านห้ามมิให้คู่กรณีที่มีส่วนได้เสียยกเอาการที่มิอนุ</a:t>
            </a:r>
            <a:r>
              <a:rPr lang="th-TH" sz="3200" dirty="0" err="1"/>
              <a:t>วรร</a:t>
            </a:r>
            <a:r>
              <a:rPr lang="th-TH" sz="3200" dirty="0"/>
              <a:t>ตน์ตามคำเรียกอันนี้ขึ้นเป็นข้อต่อสู้ เว้นแต่การเรียก นั้นได้ระบุในคำคัดค้าน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946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A7C4DA-24F7-452B-853E-D2E23428C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345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/>
              <a:t>อธิบาย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2C1D7B0-1A85-425E-A085-C2AB85DE1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9"/>
            <a:ext cx="10515600" cy="4599954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200" dirty="0"/>
              <a:t>ผู้จ่ายมีเวลาทบทวน </a:t>
            </a:r>
            <a:r>
              <a:rPr lang="en-US" sz="3200" dirty="0"/>
              <a:t>1</a:t>
            </a:r>
            <a:r>
              <a:rPr lang="th-TH" sz="3200" dirty="0"/>
              <a:t> วัน ไม่จำต้องตอบทันทีว่าจะรับรองหรือไม่ และอาจเรียกให้ผู้ทรงคืนตั๋วมาในวันรุ่งขึ้นได้ ถ้าและผู้ทรงได้รับการร้องขอดังกล่าวแต่ไม่คืนตั๋ว ตรงข้ามกลับทำคำคัดค้านโดย</a:t>
            </a:r>
            <a:endParaRPr lang="en-US" sz="3200" dirty="0"/>
          </a:p>
          <a:p>
            <a:pPr lvl="0" algn="thaiDist">
              <a:buFont typeface="Wingdings" panose="05000000000000000000" pitchFamily="2" charset="2"/>
              <a:buChar char="Ø"/>
            </a:pPr>
            <a:r>
              <a:rPr lang="th-TH" sz="3200" dirty="0"/>
              <a:t>ถ้าระบุในคำคัดค้านว่า ผู้จ่ายได้เรียกให้ส่งมอบตั๋วในรุ่งขึ้นด้วย ผลคือ ผู้ที่มีส่วนได้เสียที่ถูกฟ้องไล่เบี้ยย่อมยกขึ้นเป็นข้อต่อสู้ได้  เช่น ผู้สลักหลังคนหนึ่งสามารถอ้างต่อผู้ทรงได้ว่า ผู้ทรงต้องยื่นตั๋วให้ผู้จ่ายอีกครั้งเพื่อให้รับรองก่อน ถ้ายังไม่ยื่นอีกครั้ง ตน</a:t>
            </a:r>
            <a:r>
              <a:rPr lang="th-TH" sz="3200" dirty="0" err="1"/>
              <a:t>ยั</a:t>
            </a:r>
            <a:r>
              <a:rPr lang="th-TH" sz="3200" dirty="0"/>
              <a:t>งม</a:t>
            </a:r>
            <a:r>
              <a:rPr lang="th-TH" sz="3200" dirty="0" err="1"/>
              <a:t>ิต้</a:t>
            </a:r>
            <a:r>
              <a:rPr lang="th-TH" sz="3200" dirty="0"/>
              <a:t>องรับผิด เป็นต้น</a:t>
            </a:r>
            <a:endParaRPr lang="en-US" sz="3200" dirty="0"/>
          </a:p>
          <a:p>
            <a:pPr lvl="0" algn="thaiDist">
              <a:buFont typeface="Wingdings" panose="05000000000000000000" pitchFamily="2" charset="2"/>
              <a:buChar char="Ø"/>
            </a:pPr>
            <a:r>
              <a:rPr lang="th-TH" sz="3200" dirty="0"/>
              <a:t>ถ้าไม่ระบุเอาไว้ในคำคัดค้าน ผู้มีส่วนได้เสียผู้ต้องรับผิดตามตั๋วย่อมไม่อาจยกอ้าง การที่ผู้ทรงไม่ยื่นตั๋วให้ผู้จ่ายอีกครั้งในวันรุ่งขึ้นมาปฏิเสธ ในเวลาที่ตนโดนผู้ทรงฟ้องไล่เบี้ยได้ 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97060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69CF027-E7A3-4CDA-8497-8BABCAA2D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840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b="1" dirty="0">
                <a:solidFill>
                  <a:srgbClr val="000000"/>
                </a:solidFill>
                <a:latin typeface="Cordia New" panose="020B0304020202020204" pitchFamily="34" charset="-34"/>
                <a:ea typeface="Cordia New" panose="020B0304020202020204" pitchFamily="34" charset="-34"/>
              </a:rPr>
              <a:t>ประเภทของการรับรอง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6269EAE-9EF1-42C5-BEDF-DA2D92FE7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469272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b="1" dirty="0"/>
              <a:t>มาตรา </a:t>
            </a:r>
            <a:r>
              <a:rPr lang="en-US" sz="3200" b="1" dirty="0"/>
              <a:t>936 </a:t>
            </a:r>
            <a:r>
              <a:rPr lang="th-TH" sz="3200" dirty="0"/>
              <a:t>คำรับรองเบี่ยงบ่ายนั้น ผู้ทรงตั๋วแลกเงินจะบอกปัดเสียก็ได้ และถ้าไม่ได้คำรับรองอันไม่เบี่ยงบ่าย จะถือเอาตั๋วเงินนั้นเป็นอันขาดความเชื่อถือรับรองก็ได้</a:t>
            </a:r>
            <a:endParaRPr lang="en-US" sz="3200" dirty="0"/>
          </a:p>
          <a:p>
            <a:pPr marL="0" indent="0" algn="thaiDist">
              <a:buNone/>
            </a:pPr>
            <a:r>
              <a:rPr lang="en-US" sz="3200" dirty="0"/>
              <a:t>          </a:t>
            </a:r>
            <a:r>
              <a:rPr lang="th-TH" sz="3200" dirty="0"/>
              <a:t>ถ้าผู้ทรงรับเอาคำรับรองเบี่ยงบ่าย และผู้สั่งจ่ายหรือผู้สลักหลังมิได้ให้อำนาจแก่ผู้ทรงโดยแสดงออกชัดหรือโดยปริยายให้รับเอาคำรับรองเบี่ยงบ่ายเช่นนั้นก็ดี หรือไม่ยินยอมด้วยในภายหลังก็ดี ท่านว่าผู้สั่งจ่ายหรือผู้สลักหลังนั้น ๆ ย่อมหลุดพ้นจากความรับผิดตามตั๋วเงินนั้น แต่บทบัญญัติทั้งนี้ท่านมิให้ใช้ไปถึงการรับรองแต่บางส่วนซึ่งได้บอกกล่าวก่อนแล้วโดยชอบ </a:t>
            </a:r>
            <a:endParaRPr lang="en-US" sz="3200" dirty="0"/>
          </a:p>
          <a:p>
            <a:pPr marL="0" indent="0" algn="thaiDist">
              <a:buNone/>
            </a:pPr>
            <a:r>
              <a:rPr lang="en-US" sz="3200" dirty="0"/>
              <a:t>          </a:t>
            </a:r>
            <a:r>
              <a:rPr lang="th-TH" sz="3200" dirty="0"/>
              <a:t>ถ้าผู้สั่งจ่ายหรือผู้สลักหลังตั๋วเงินรับคำบอกกล่าวการรับรองเบี่ยงบ่ายแล้วไม่โต้แย้งไปยังผู้ทรงภายในเวลาอันสมควร ท่านให้ถือว่าผู้สั่งจ่ายหรือผู้สลักหลังนั้นเป็นอันได้ยินยอมด้วยกับการนั้นแล้ว</a:t>
            </a:r>
          </a:p>
        </p:txBody>
      </p:sp>
    </p:spTree>
    <p:extLst>
      <p:ext uri="{BB962C8B-B14F-4D97-AF65-F5344CB8AC3E}">
        <p14:creationId xmlns:p14="http://schemas.microsoft.com/office/powerpoint/2010/main" val="466259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BB3161-1D46-4B78-B780-D5DBF9473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2371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dirty="0"/>
              <a:t>การรับรองมี </a:t>
            </a:r>
            <a:r>
              <a:rPr lang="en-US" dirty="0"/>
              <a:t>2</a:t>
            </a:r>
            <a:r>
              <a:rPr lang="th-TH" dirty="0"/>
              <a:t> ประเภท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5AC0B3B-BDB2-4264-A9C8-82530AE6E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6"/>
            <a:ext cx="10515600" cy="4493937"/>
          </a:xfrm>
        </p:spPr>
        <p:txBody>
          <a:bodyPr/>
          <a:lstStyle/>
          <a:p>
            <a:pPr marL="742950" lvl="0" indent="-742950" algn="thaiDist">
              <a:buFont typeface="+mj-lt"/>
              <a:buAutoNum type="arabicPeriod"/>
            </a:pPr>
            <a:r>
              <a:rPr lang="th-TH" sz="3600" dirty="0"/>
              <a:t>การรับรองตลอดไป คือ รับรองตามที่ผู้สั่งจ่ายกำหนดไว้ในตั๋วเงินโดยไม่โต้แย้งแก้ไข</a:t>
            </a:r>
            <a:endParaRPr lang="en-US" sz="4000" dirty="0"/>
          </a:p>
          <a:p>
            <a:pPr marL="742950" lvl="0" indent="-742950" algn="thaiDist">
              <a:buFont typeface="+mj-lt"/>
              <a:buAutoNum type="arabicPeriod"/>
            </a:pPr>
            <a:r>
              <a:rPr lang="th-TH" sz="3600" dirty="0"/>
              <a:t>การรับรองเบี่ยงบ่าย แยกเป็นสองกรณี</a:t>
            </a:r>
            <a:endParaRPr lang="en-US" sz="4000" dirty="0"/>
          </a:p>
          <a:p>
            <a:pPr lvl="1" algn="thaiDist">
              <a:buFont typeface="Wingdings" panose="05000000000000000000" pitchFamily="2" charset="2"/>
              <a:buChar char="Ø"/>
            </a:pPr>
            <a:r>
              <a:rPr lang="th-TH" sz="3200" u="sng" dirty="0"/>
              <a:t>รับรองมีเงื่อนไข </a:t>
            </a:r>
            <a:r>
              <a:rPr lang="th-TH" sz="3200" dirty="0"/>
              <a:t>เช่น รับรองว่าจะจ่ายถ้าได้รับเงินจากผู้สั่งจ่ายแล้ว, รับรองว่าจะจ่ายถ้าตนขายที่ดินได้ เป็นต้น</a:t>
            </a:r>
            <a:endParaRPr lang="en-US" sz="3600" dirty="0"/>
          </a:p>
          <a:p>
            <a:pPr lvl="1" algn="thaiDist">
              <a:buFont typeface="Wingdings" panose="05000000000000000000" pitchFamily="2" charset="2"/>
              <a:buChar char="Ø"/>
            </a:pPr>
            <a:r>
              <a:rPr lang="th-TH" sz="3200" u="sng" spc="-40" dirty="0"/>
              <a:t>รับรองบางส่วน </a:t>
            </a:r>
            <a:r>
              <a:rPr lang="th-TH" sz="3200" spc="-40" dirty="0"/>
              <a:t>เช่น ตั๋วระบุให้จ่าย </a:t>
            </a:r>
            <a:r>
              <a:rPr lang="en-US" sz="3200" spc="-40" dirty="0"/>
              <a:t>50,000 </a:t>
            </a:r>
            <a:r>
              <a:rPr lang="th-TH" sz="3200" spc="-40" dirty="0"/>
              <a:t>บาท ผู้จ่ายรับรองว่าจะจ่าย </a:t>
            </a:r>
            <a:r>
              <a:rPr lang="en-US" sz="3200" spc="-40" dirty="0"/>
              <a:t>35,000</a:t>
            </a:r>
            <a:r>
              <a:rPr lang="th-TH" sz="3200" spc="-40" dirty="0"/>
              <a:t> </a:t>
            </a:r>
            <a:r>
              <a:rPr lang="th-TH" sz="3200" dirty="0"/>
              <a:t>บาท, ตั๋วระบุให้จ่ายเงินพร้อมดอกเบี้ยร้อยละ </a:t>
            </a:r>
            <a:r>
              <a:rPr lang="en-US" sz="3200" dirty="0"/>
              <a:t>7 </a:t>
            </a:r>
            <a:r>
              <a:rPr lang="th-TH" sz="3200" dirty="0"/>
              <a:t>แต่ผู้จ่ายรับรองจ่ายเฉพาะต้นเงิน เป็นต้น</a:t>
            </a:r>
            <a:endParaRPr lang="en-US" sz="3600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4960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DDDF363-2EA2-45F8-A5AB-CAFF5A136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858"/>
          </a:xfrm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th-TH" b="1" dirty="0"/>
              <a:t>ผลของการรับรองเบี่ยงบ่าย ตามมาตรา </a:t>
            </a:r>
            <a:r>
              <a:rPr lang="en-US" sz="3200" b="1" dirty="0"/>
              <a:t>936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AF34C35-7B76-49B9-BE34-0A3F47F0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765"/>
            <a:ext cx="10515600" cy="4560198"/>
          </a:xfrm>
        </p:spPr>
        <p:txBody>
          <a:bodyPr>
            <a:normAutofit lnSpcReduction="10000"/>
          </a:bodyPr>
          <a:lstStyle/>
          <a:p>
            <a:pPr lvl="0" algn="thaiDist"/>
            <a:r>
              <a:rPr lang="th-TH" sz="3200" dirty="0"/>
              <a:t>ผู้ทรงมีสิทธิบอกปัด และให้ถือว่าตั๋วขาดความน่าเชื่อถือ เมื่อผู้ทรงทำคำคัดค้านแล้วก็ฟ้องไล่เบี้ยเอากับผู้สั่งจ่าย และผู้สลักหลังได้ทันที</a:t>
            </a:r>
            <a:endParaRPr lang="en-US" sz="3200" dirty="0"/>
          </a:p>
          <a:p>
            <a:pPr lvl="0" algn="thaiDist"/>
            <a:r>
              <a:rPr lang="th-TH" sz="3200" dirty="0"/>
              <a:t>ผู้ทรงรับเอาการรับรองเบี่ยงบ่าย ประเภทมีเงื่อนไข </a:t>
            </a:r>
            <a:r>
              <a:rPr lang="en-US" sz="3200" dirty="0"/>
              <a:t>: </a:t>
            </a:r>
            <a:r>
              <a:rPr lang="th-TH" sz="3200" dirty="0"/>
              <a:t>ผู้ทรงต้องแจ้งบอกกล่าวถึงการยอมรับการรับรองมีเงื่อนไขไปยังผู้สั่งจ่ายและผู้สลักหลังทุกคนเพื่อขอความยินยอม หากคนใดไม่ยินยอม คนนั้นก็หลุดพ้นความรับผิดไป แต่การโต้แย้งไม่ยินยอมนั้นจะต้องกระทำโดยแจ้งต่อผู้ทรงในเวลาอันสมควรด้วย มิฉะนั้นถือว่ายินยอม</a:t>
            </a:r>
            <a:endParaRPr lang="en-US" sz="3200" dirty="0"/>
          </a:p>
          <a:p>
            <a:pPr lvl="0" algn="thaiDist"/>
            <a:r>
              <a:rPr lang="th-TH" sz="3200" dirty="0"/>
              <a:t>ผู้ทรงรับเอาการรับรองเบี่ยงบ่าย ประเภทรับรองบางส่วน</a:t>
            </a:r>
            <a:r>
              <a:rPr lang="en-US" sz="3200" dirty="0"/>
              <a:t> : </a:t>
            </a:r>
            <a:r>
              <a:rPr lang="th-TH" sz="3200" dirty="0"/>
              <a:t>ผู้ทรงเพียงแจ้งบอกกล่าวถึงการยอมรับการรับรองบางส่วนไปยังผู้สั่งจ่ายและผู้สลักหลังทุกคนทราบเท่านั้นแต่อย่างไรก็ดี ผู้ทรงยังมีหน้าที่ทำคำคัดค้านในส่วนที่ผู้จ่ายไม่รับรอง มิฉะนั้นคงสิ้นสิทธิไล่เบี้ยในส่วนที่ผู้จ่ายไม่รับรองนั้น</a:t>
            </a:r>
            <a:endParaRPr lang="en-US" sz="32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2186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3017DC7-82BC-406F-95DB-352DF91B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dirty="0"/>
              <a:t>อธิบาย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A970B96-0FC7-458A-815B-D0848F4BC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679467"/>
          </a:xfrm>
        </p:spPr>
        <p:txBody>
          <a:bodyPr/>
          <a:lstStyle/>
          <a:p>
            <a:pPr algn="thaiDist"/>
            <a:r>
              <a:rPr lang="th-TH" dirty="0"/>
              <a:t>การรับรองเป็นการสร้างความน่าเชื่อถือให้แก่ผู้ทรงว่า เมื่อตั๋วถึงกำหนดแล้ว บุคคลที่ระบุไว้ในตั๋วให้เป็นผู้จ่ายเงินจะจ่ายเงินตามตั๋วนั้น ทั้งยังเป็นการทำให้ผู้จ่ายลงลายมือชื่อ อันทำให้ต้องรับผิดตามเนื้อความแห่งตั๋วในมาตรา </a:t>
            </a:r>
            <a:r>
              <a:rPr lang="en-US" dirty="0"/>
              <a:t>900 </a:t>
            </a:r>
            <a:r>
              <a:rPr lang="th-TH" dirty="0"/>
              <a:t>ด้วย</a:t>
            </a:r>
            <a:endParaRPr lang="en-US" dirty="0"/>
          </a:p>
          <a:p>
            <a:r>
              <a:rPr lang="th-TH" dirty="0"/>
              <a:t>การรับรอง จึงหมายถึง การแสดงเจตนาของผู้จ่ายในอัน</a:t>
            </a:r>
            <a:r>
              <a:rPr lang="th-TH" dirty="0" err="1"/>
              <a:t>ที่จะ</a:t>
            </a:r>
            <a:r>
              <a:rPr lang="th-TH" dirty="0"/>
              <a:t>ปฏิบัติตามคำสั่งของผู้สั่งจ่าย</a:t>
            </a:r>
          </a:p>
          <a:p>
            <a:pPr algn="thaiDist">
              <a:tabLst>
                <a:tab pos="2637155" algn="ctr"/>
                <a:tab pos="5274310" algn="r"/>
                <a:tab pos="457200" algn="l"/>
              </a:tabLst>
            </a:pPr>
            <a:r>
              <a:rPr lang="th-TH" b="1" dirty="0">
                <a:latin typeface="Cordia New" panose="020B0304020202020204" pitchFamily="34" charset="-34"/>
                <a:ea typeface="Cordia New" panose="020B0304020202020204" pitchFamily="34" charset="-34"/>
                <a:cs typeface="Angsana New" panose="02020603050405020304" pitchFamily="18" charset="-34"/>
              </a:rPr>
              <a:t>ผู้จ่ายเท่านั้น เป็นผู้รับรอง</a:t>
            </a:r>
            <a:endParaRPr lang="th-TH" dirty="0"/>
          </a:p>
          <a:p>
            <a:pPr lvl="0" algn="thaiDist"/>
            <a:r>
              <a:rPr lang="th-TH" dirty="0"/>
              <a:t>บทบัญญัติการรับรองนี้ไม่นำไปใช้กับตั๋วสัญญาใช้เงิน และเช็ค เพราะกรณีตั๋วสัญญาใช้เงินนั้น มาตรา </a:t>
            </a:r>
            <a:r>
              <a:rPr lang="en-US" dirty="0"/>
              <a:t>986</a:t>
            </a:r>
            <a:r>
              <a:rPr lang="th-TH" dirty="0"/>
              <a:t>บัญญัติว่า “ผู้ออกตั๋วสัญญาใช้เงินย่อมต้องผูกพันเป็นอย่างเดียว กันกับผู้รับรองตั๋วแลกเงิน” ดังนั้นจึงไม่ต้องมีการรับรองอีก ส่วนกรณีเช็ค ไม่มีเรื่องรับรอง เพราะเมื่อนำเช็คไปยื่นต่อธนาคาร เท่ากับเป็นการขึ้นเงินธนาคารต้องจ่ายเงินทันที</a:t>
            </a:r>
            <a:endParaRPr lang="en-US" dirty="0"/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4918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A3B34E7-7BEF-4599-A644-DAF08AA04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1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b="1" dirty="0"/>
              <a:t>อธิบาย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D7E2A9F-EB6B-42F5-81F6-4359FC5AA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6"/>
            <a:ext cx="10515600" cy="4864998"/>
          </a:xfrm>
        </p:spPr>
        <p:txBody>
          <a:bodyPr/>
          <a:lstStyle/>
          <a:p>
            <a:r>
              <a:rPr lang="th-TH" dirty="0"/>
              <a:t>ในเรื่องการรับรองตั๋วเงิน อาจแบ่งตั๋วออกเป็น </a:t>
            </a:r>
            <a:r>
              <a:rPr lang="en-US" dirty="0"/>
              <a:t>3</a:t>
            </a:r>
            <a:r>
              <a:rPr lang="th-TH" dirty="0"/>
              <a:t> ประเภท คือ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ประเภทที่ต้องยื่นให้รับรองเสมอ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ประเภทที่ยื่นหรือไม่ยื่นให้รับรองก็ได้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th-TH" dirty="0"/>
              <a:t>ประเภทที่ยื่นให้รับรองไม่ได้</a:t>
            </a:r>
            <a:endParaRPr lang="en-US" dirty="0"/>
          </a:p>
          <a:p>
            <a:r>
              <a:rPr lang="th-TH" dirty="0"/>
              <a:t>โดยปกติแล้ว หากจะต้องยื่นตั๋วให้ผู้จ่ายรับรอง ก็จะต้องยื่นก่อนตั๋วถึงกำหนดเงิน </a:t>
            </a:r>
          </a:p>
          <a:p>
            <a:pPr algn="thaiDist"/>
            <a:r>
              <a:rPr lang="th-TH" dirty="0"/>
              <a:t>เมื่อไปยื่นให้เขารับรองแล้ว ผู้จ่ายบอกปัดไม่รับรอง ผู้ทรงต้องทำคำคัดค้านและสามารถใช้สิทธิฟ้องไล่เบี้ยคู่สัญญาที่ลงลายมือชื่อในตั๋วได้ทันที โดยไม่ต้องรอให้ตั๋วถึงกำหนดเสียก่อน เพราะ ตั๋วนั้นขาดความน่าเชื่อถือแล้ว อันเนื่องมาจากลูกหนี้ชั้นต้น(ผู้จ่าย) ปฏิเสธที่จะรับรองแล้ว ดังนั้นก็ไม่จำเป็นต้องรออีกในเมื่อผู้จ่ายจะไม่จ่ายเงินแน่แล้ว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3780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A7C4DA-24F7-452B-853E-D2E23428C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ตั๋วที่ต้องยื่นให้รับรองเสมอ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2C1D7B0-1A85-425E-A085-C2AB85DE1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639711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th-TH" sz="3600" dirty="0"/>
              <a:t>กรณีตั๋วระบุวันถึงกำหนดใช้เงินเมื่อสิ้นระยะเวลาใดเวลาหนึ่งนับแต่ได้เห็น(ม.</a:t>
            </a:r>
            <a:r>
              <a:rPr lang="en-US" sz="3600" dirty="0"/>
              <a:t>928</a:t>
            </a:r>
            <a:r>
              <a:rPr lang="th-TH" sz="3600" dirty="0"/>
              <a:t>)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th-TH" sz="3600" dirty="0"/>
              <a:t>กรณีผู้สั่งจ่าย เขียนข้อความกำหนดให้ยื่นตั๋วให้รับรอง(ม.</a:t>
            </a:r>
            <a:r>
              <a:rPr lang="en-US" sz="3600" dirty="0"/>
              <a:t>927</a:t>
            </a:r>
            <a:r>
              <a:rPr lang="th-TH" sz="3600" dirty="0"/>
              <a:t>ว.</a:t>
            </a:r>
            <a:r>
              <a:rPr lang="en-US" sz="3600" dirty="0"/>
              <a:t>2</a:t>
            </a:r>
            <a:r>
              <a:rPr lang="th-TH" sz="3600" dirty="0"/>
              <a:t>)</a:t>
            </a:r>
            <a:endParaRPr lang="en-US" sz="3600" dirty="0"/>
          </a:p>
          <a:p>
            <a:pPr marL="514350" lvl="0" indent="-514350">
              <a:buFont typeface="+mj-lt"/>
              <a:buAutoNum type="arabicPeriod"/>
            </a:pPr>
            <a:r>
              <a:rPr lang="th-TH" sz="3600" dirty="0"/>
              <a:t>กรณีผู้สลักหลัง เขียนข้อความกำหนดให้ยื่นตั๋วให้รับรอง(ม.</a:t>
            </a:r>
            <a:r>
              <a:rPr lang="en-US" sz="3600" dirty="0"/>
              <a:t>927</a:t>
            </a:r>
            <a:r>
              <a:rPr lang="th-TH" sz="3600" dirty="0"/>
              <a:t>ว.</a:t>
            </a:r>
            <a:r>
              <a:rPr lang="en-US" sz="3600" dirty="0"/>
              <a:t>5</a:t>
            </a:r>
            <a:r>
              <a:rPr lang="th-TH" sz="3600" dirty="0"/>
              <a:t>)</a:t>
            </a:r>
            <a:endParaRPr lang="en-US" sz="3600" dirty="0"/>
          </a:p>
          <a:p>
            <a:r>
              <a:rPr lang="th-TH" sz="3600" dirty="0"/>
              <a:t>อนึ่ง หากเข้าลักษณะใดในสามประการข้างต้นนี้แล้ว ผู้ทรงไม่ยื่นตั๋วให้รับรอง ย่อมเสียสิทธิฟ้องไล่เบี้ยเอากับคู่สัญญา ซึ่งบางกรณีเสียสิทธิทั้งหมดทุกคน บางกรณีเสียสิทธิเฉพาะบางคน </a:t>
            </a:r>
          </a:p>
        </p:txBody>
      </p:sp>
    </p:spTree>
    <p:extLst>
      <p:ext uri="{BB962C8B-B14F-4D97-AF65-F5344CB8AC3E}">
        <p14:creationId xmlns:p14="http://schemas.microsoft.com/office/powerpoint/2010/main" val="228899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69CF027-E7A3-4CDA-8497-8BABCAA2D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38183" cy="98659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dirty="0"/>
              <a:t>1.</a:t>
            </a:r>
            <a:r>
              <a:rPr lang="th-TH" sz="4000" dirty="0"/>
              <a:t>กรณีตั๋วระบุวันถึงกำหนดใช้เงินเมื่อสิ้นระยะเวลาใดเวลาหนึ่งนับแต่ได้เห็น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6269EAE-9EF1-42C5-BEDF-DA2D92FE7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/>
          <a:lstStyle/>
          <a:p>
            <a:r>
              <a:rPr lang="th-TH" sz="3200" dirty="0"/>
              <a:t>มาตรา</a:t>
            </a:r>
            <a:r>
              <a:rPr lang="en-US" sz="3200" dirty="0"/>
              <a:t> 928 </a:t>
            </a:r>
            <a:r>
              <a:rPr lang="th-TH" sz="3200" dirty="0"/>
              <a:t>ผู้ทรงตั๋วแลกเงินอันสั่งให้ใช้เงินเมื่อสิ้นระยะเวลากำหนด อย่างใดอย่างหนึ่งนับแต่ได้เห็นนั้น ต้องนำตั๋วเงินยื่นเพื่อให้รับรองภายใน </a:t>
            </a:r>
            <a:r>
              <a:rPr lang="th-TH" sz="3200" u="sng" dirty="0"/>
              <a:t>หกเดือน</a:t>
            </a:r>
            <a:r>
              <a:rPr lang="th-TH" sz="3200" dirty="0"/>
              <a:t> นับแต่วันที่ลงในตั๋วเงิน หรือภายในเวลาช้าเร็วกว่านั้นตามแต่ ผู้สั่งจ่ายจะได้ระบุไว้</a:t>
            </a:r>
          </a:p>
          <a:p>
            <a:pPr marL="0" indent="0">
              <a:buNone/>
            </a:pPr>
            <a:r>
              <a:rPr lang="th-TH" b="1" u="sng" dirty="0"/>
              <a:t>อธิบาย</a:t>
            </a:r>
            <a:r>
              <a:rPr lang="th-TH" dirty="0"/>
              <a:t> </a:t>
            </a:r>
          </a:p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sz="3200" dirty="0">
                <a:latin typeface="Cordia New" panose="020B0304020202020204" pitchFamily="34" charset="-34"/>
                <a:ea typeface="Cordia New" panose="020B0304020202020204" pitchFamily="34" charset="-34"/>
              </a:rPr>
              <a:t>ตั๋วประเภทนี้เมื่อผู้สั่งจ่ายออกตั๋วแล้ว จะยังไม่มีกำหนดวันที่ผู้จ่ายจะชำระหนี้จนกว่าจะมีการยื่นตั๋วให้ผู้จ่ายได้เห็นตั๋ว จึงจะเริ่มนับวันที่กำหนดไว้เพื่อกำหนดวันที่ตั๋วจะถึงกำหนดใช้เงิน ดังนั้นกฎหมายจึงบังคับว่าจะต้องมีการยื่นตั๋วให้ผู้จ่ายรับรองใน </a:t>
            </a:r>
            <a:r>
              <a:rPr lang="en-US" sz="3200" dirty="0">
                <a:latin typeface="Angsana New" panose="02020603050405020304" pitchFamily="18" charset="-34"/>
                <a:ea typeface="Cordia New" panose="020B0304020202020204" pitchFamily="34" charset="-34"/>
              </a:rPr>
              <a:t>6</a:t>
            </a:r>
            <a:r>
              <a:rPr lang="th-TH" sz="3200" dirty="0">
                <a:latin typeface="Angsana New" panose="02020603050405020304" pitchFamily="18" charset="-34"/>
                <a:ea typeface="Cordia New" panose="020B0304020202020204" pitchFamily="34" charset="-34"/>
              </a:rPr>
              <a:t> เดือน หรือในเวลาใดเวลาหนึ่งแล้วแต่ผู้สั่งจ่ายจะกำหนดไว้ ที่สำคัญตั๋วประเภทนี้ผู้สั่งจ่ายจะห้ามยื่นให้รับรองมิได้ เพราะโดยสภาพตั๋วต้องมีการยื่นให้รับรองเสมอ เพื่อที่จะหาวันถึงกำหนดใช้เงิน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</a:endParaRPr>
          </a:p>
          <a:p>
            <a:pPr marL="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1526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BB3161-1D46-4B78-B780-D5DBF9473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2701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					 </a:t>
            </a:r>
            <a:r>
              <a:rPr lang="th-TH" sz="2200" b="1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ตั๋วแลกเงิน</a:t>
            </a:r>
            <a:r>
              <a:rPr lang="en-US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         		                          </a:t>
            </a:r>
            <a:r>
              <a:rPr lang="en-US" sz="2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1/01/2013</a:t>
            </a:r>
            <a:br>
              <a:rPr lang="en-US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     </a:t>
            </a: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ข้าพเจ้า </a:t>
            </a:r>
            <a:r>
              <a:rPr lang="th-TH" sz="2200" u="sng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นาย ส</a:t>
            </a: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ได้ออกตั๋วแลกเงินนี้ โดยสั่งให้ </a:t>
            </a:r>
            <a:r>
              <a:rPr lang="th-TH" sz="2200" u="sng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นาย จ</a:t>
            </a: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จ่ายเงินให้แก่</a:t>
            </a:r>
            <a:r>
              <a:rPr lang="th-TH" sz="2200" u="sng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นาย ร </a:t>
            </a: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จำนวน </a:t>
            </a:r>
            <a:r>
              <a:rPr lang="en-US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10,000 </a:t>
            </a: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บาท ภายในกำหนด </a:t>
            </a:r>
            <a:r>
              <a:rPr lang="en-US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15 </a:t>
            </a: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วันนับแต่ได้เห็นตั๋วนี้</a:t>
            </a:r>
            <a:br>
              <a:rPr lang="en-US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                                                                                                                                                                                          ลงชื่อ </a:t>
            </a:r>
            <a:r>
              <a:rPr lang="th-TH" sz="2700" b="1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นาย ส.</a:t>
            </a:r>
            <a:endParaRPr lang="th-TH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5AC0B3B-BDB2-4264-A9C8-82530AE6E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0591"/>
            <a:ext cx="10515600" cy="4096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/>
              <a:t>จากตัวอย่าง ถ้า  ร โอนตั๋วให้ </a:t>
            </a:r>
            <a:r>
              <a:rPr lang="en-US" dirty="0"/>
              <a:t>1 </a:t>
            </a:r>
          </a:p>
          <a:p>
            <a:r>
              <a:rPr lang="th-TH" dirty="0"/>
              <a:t>ร หรือ </a:t>
            </a:r>
            <a:r>
              <a:rPr lang="en-US" dirty="0"/>
              <a:t>1</a:t>
            </a:r>
            <a:r>
              <a:rPr lang="th-TH" dirty="0"/>
              <a:t> จะต้องเอาตั๋วไปยื่นแก่ผู้จ่ายเพื่อขอให้เขารับรองภายใน </a:t>
            </a:r>
            <a:r>
              <a:rPr lang="en-US" dirty="0"/>
              <a:t>6</a:t>
            </a:r>
            <a:r>
              <a:rPr lang="th-TH" dirty="0"/>
              <a:t> เดือน(</a:t>
            </a:r>
            <a:r>
              <a:rPr lang="en-US" dirty="0"/>
              <a:t>1</a:t>
            </a:r>
            <a:r>
              <a:rPr lang="th-TH" dirty="0"/>
              <a:t> ก.ค.เป็นวันสุดท้าย) เช่นนี้ ถ้า</a:t>
            </a:r>
            <a:endParaRPr lang="en-US" dirty="0"/>
          </a:p>
          <a:p>
            <a:pPr lvl="0"/>
            <a:r>
              <a:rPr lang="th-TH" dirty="0"/>
              <a:t>จ รับรองโดยลงลายมือชื่อไว้หน้าตั๋วแล้ว ต่อจากนั้น </a:t>
            </a:r>
            <a:r>
              <a:rPr lang="en-US" dirty="0"/>
              <a:t>15 </a:t>
            </a:r>
            <a:r>
              <a:rPr lang="th-TH" dirty="0"/>
              <a:t>วันก็จะเป็นวันถึงกำหนดใช้เงินตามตั๋วฉบับนี้ </a:t>
            </a:r>
            <a:r>
              <a:rPr lang="en-US" dirty="0"/>
              <a:t>1 </a:t>
            </a:r>
            <a:r>
              <a:rPr lang="th-TH" dirty="0"/>
              <a:t>ต้องนำตั๋วไปขึ้นเงิน ถ้า จ ปฏิเสธการจ่ายเงินอีก เช่นนี้ </a:t>
            </a:r>
            <a:r>
              <a:rPr lang="en-US" dirty="0"/>
              <a:t>1</a:t>
            </a:r>
            <a:r>
              <a:rPr lang="th-TH" dirty="0"/>
              <a:t> ผู้ทรงต้องทำคำคัดค้านและใช้สิทธิฟ้องไล่เบี้ยเอากับคู่สัญญาทุกคนที่ลงลายมือชื่อในตั๋ว ใน</a:t>
            </a:r>
            <a:r>
              <a:rPr lang="th-TH" dirty="0" err="1"/>
              <a:t>ที่นี้</a:t>
            </a:r>
            <a:r>
              <a:rPr lang="th-TH" dirty="0"/>
              <a:t> ได้แก่ ส ,จ และ ร </a:t>
            </a:r>
            <a:endParaRPr lang="en-US" dirty="0"/>
          </a:p>
          <a:p>
            <a:pPr lvl="0"/>
            <a:r>
              <a:rPr lang="th-TH" dirty="0"/>
              <a:t>จ ไม่รับรอง เช่นนี้ </a:t>
            </a:r>
            <a:r>
              <a:rPr lang="en-US" dirty="0"/>
              <a:t>1</a:t>
            </a:r>
            <a:r>
              <a:rPr lang="th-TH" dirty="0"/>
              <a:t> ผู้ทรงต้องทำคำคัดค้านและใช้สิทธิฟ้องไล่เบี้ยเอากับคู่สัญญาทุกคนที่ลงลายมือชื่อในตั๋ว ใน</a:t>
            </a:r>
            <a:r>
              <a:rPr lang="th-TH" dirty="0" err="1"/>
              <a:t>ที่นี้</a:t>
            </a:r>
            <a:r>
              <a:rPr lang="th-TH" dirty="0"/>
              <a:t> ได้แก่ ส และ ร </a:t>
            </a:r>
            <a:endParaRPr lang="en-US" dirty="0"/>
          </a:p>
          <a:p>
            <a:pPr lvl="0"/>
            <a:r>
              <a:rPr lang="th-TH" dirty="0"/>
              <a:t>ร หรือ </a:t>
            </a:r>
            <a:r>
              <a:rPr lang="en-US" dirty="0"/>
              <a:t>1</a:t>
            </a:r>
            <a:r>
              <a:rPr lang="th-TH" dirty="0"/>
              <a:t> ไม่ได้ยื่นให้ จ รับรองในกำหนด </a:t>
            </a:r>
            <a:r>
              <a:rPr lang="en-US" dirty="0"/>
              <a:t>6 </a:t>
            </a:r>
            <a:r>
              <a:rPr lang="th-TH" dirty="0"/>
              <a:t>เดือน ผลจะเป็นไปตามมาตรา </a:t>
            </a:r>
            <a:r>
              <a:rPr lang="en-US" dirty="0"/>
              <a:t>973 </a:t>
            </a:r>
            <a:r>
              <a:rPr lang="th-TH" dirty="0"/>
              <a:t>วรรค </a:t>
            </a:r>
            <a:r>
              <a:rPr lang="en-US" dirty="0"/>
              <a:t>2</a:t>
            </a:r>
            <a:r>
              <a:rPr lang="th-TH" dirty="0"/>
              <a:t> กล่าวคือ ผู้ทรงย่อมสิ้นสิทธิที่จะไล่เบี้ยเอาแก่ผู้สลักหลัง ผู้สั่งจ่าย และคู่สัญญาอื่น ๆ ผู้ต้องรับผิด เว้นแต่ผู้รับรอง (หมายถึง ผู้จ่ายยอมรับรองในภายหลัง)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75831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DDDF363-2EA2-45F8-A5AB-CAFF5A136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09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th-TH" b="1" dirty="0"/>
              <a:t>กรณีผู้สั่งจ่าย เขียนข้อความกำหนดให้ยื่นตั๋วให้รับรอง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AF34C35-7B76-49B9-BE34-0A3F47F04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13"/>
            <a:ext cx="10515600" cy="4573450"/>
          </a:xfrm>
        </p:spPr>
        <p:txBody>
          <a:bodyPr>
            <a:normAutofit/>
          </a:bodyPr>
          <a:lstStyle/>
          <a:p>
            <a:r>
              <a:rPr lang="th-TH" sz="3600" b="1" dirty="0"/>
              <a:t>ม.</a:t>
            </a:r>
            <a:r>
              <a:rPr lang="en-US" sz="3600" b="1" dirty="0"/>
              <a:t>927 </a:t>
            </a:r>
            <a:r>
              <a:rPr lang="th-TH" sz="3600" b="1" dirty="0"/>
              <a:t>วรรคสอง </a:t>
            </a:r>
            <a:r>
              <a:rPr lang="th-TH" sz="3600" dirty="0"/>
              <a:t>ในตั๋วแลกเงินนั้น ผู้สั่งจ่ายจะลงข้อกำหนดไว้ว่าให้นำยื่นเพื่อรับรองโดย กำหนดเวลาจำกัดไว้ให้ยื่น หรือไม่กำหนดเวลาก็ได้</a:t>
            </a:r>
            <a:r>
              <a:rPr lang="th-TH" sz="3600" b="1" dirty="0"/>
              <a:t>”</a:t>
            </a:r>
          </a:p>
          <a:p>
            <a:pPr marL="0" indent="0">
              <a:buNone/>
            </a:pPr>
            <a:r>
              <a:rPr lang="th-TH" sz="3600" u="sng" dirty="0"/>
              <a:t>อธิบาย</a:t>
            </a:r>
            <a:endParaRPr lang="en-US" sz="3600" dirty="0"/>
          </a:p>
          <a:p>
            <a:pPr algn="thaiDist"/>
            <a:r>
              <a:rPr lang="th-TH" sz="3600" dirty="0"/>
              <a:t>เหตุที่ผู้สั่งจ่ายกำหนดให้มีการยื่นให้รับรอง ทางหนึ่งเพื่อสร้างความน่าเชื่อถือแก่ผู้ที่จะเข้ามาเป็นคู่สัญญาแห่งตั๋วในภายหลังในอัน</a:t>
            </a:r>
            <a:r>
              <a:rPr lang="th-TH" sz="3600" dirty="0" err="1"/>
              <a:t>ที่จะ</a:t>
            </a:r>
            <a:r>
              <a:rPr lang="th-TH" sz="3600" dirty="0"/>
              <a:t>เพิ่มความมั่นใจจากการเห็นลายมือชื่อผู้จ่าย นอกจากนี้ผู้สั่งจ่ายอาจประสงค์จะทราบว่าผู้จ่ายยินดีจะปฏิบัติตามสัญญากับตนที่กำหนดให้ผู้จ่ายมีหน้าที่จ่ายเงินหรือไม่</a:t>
            </a:r>
            <a:endParaRPr lang="en-US" sz="3600" dirty="0"/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30116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A7C4DA-24F7-452B-853E-D2E23428C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4979"/>
          </a:xfrm>
          <a:ln w="285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th-TH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					</a:t>
            </a:r>
            <a:r>
              <a:rPr lang="th-TH" sz="2200" b="1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ตั๋วแลกเงิน</a:t>
            </a:r>
            <a:r>
              <a:rPr lang="en-US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           		                      1/01/2013</a:t>
            </a:r>
            <a:br>
              <a:rPr lang="en-US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     </a:t>
            </a: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ข้าพเจ้า </a:t>
            </a:r>
            <a:r>
              <a:rPr lang="th-TH" sz="2200" u="sng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นาย ส</a:t>
            </a: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ได้ออกตั๋วแลกเงินนี้ โดยสั่งให้ </a:t>
            </a:r>
            <a:r>
              <a:rPr lang="th-TH" sz="2200" u="sng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นาย จ</a:t>
            </a: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จ่ายเงินให้แก่</a:t>
            </a:r>
            <a:r>
              <a:rPr lang="th-TH" sz="2200" u="sng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นาย ร </a:t>
            </a: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จำนวน </a:t>
            </a:r>
            <a:r>
              <a:rPr lang="en-US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10,000 </a:t>
            </a: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บาท ในวันที่ </a:t>
            </a:r>
            <a:r>
              <a:rPr lang="en-US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25 </a:t>
            </a: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ก.พ.นี้ และขอให้ผู้ทรงนำตั๋วมายื่นให้ จ รับรองภายใน </a:t>
            </a:r>
            <a:r>
              <a:rPr lang="en-US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10 </a:t>
            </a: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วันนับแต่วันออกตั๋ว</a:t>
            </a:r>
            <a:br>
              <a:rPr lang="en-US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2200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                                                                                                 						 ลงชื่อ นาย ส.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2C1D7B0-1A85-425E-A085-C2AB85DE1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879"/>
            <a:ext cx="10515600" cy="38710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dirty="0"/>
              <a:t>จากตัวอย่าง ถ้า  ร โอนตั๋วให้ </a:t>
            </a:r>
            <a:r>
              <a:rPr lang="en-US" dirty="0"/>
              <a:t>1 </a:t>
            </a:r>
          </a:p>
          <a:p>
            <a:r>
              <a:rPr lang="th-TH" dirty="0"/>
              <a:t>ร หรือ </a:t>
            </a:r>
            <a:r>
              <a:rPr lang="en-US" dirty="0"/>
              <a:t>1</a:t>
            </a:r>
            <a:r>
              <a:rPr lang="th-TH" dirty="0"/>
              <a:t> จะต้องเอาตั๋วไปยื่นแก่ผู้จ่ายเพื่อขอให้เขารับรองภายใน</a:t>
            </a:r>
            <a:r>
              <a:rPr lang="en-US" dirty="0"/>
              <a:t>10 </a:t>
            </a:r>
            <a:r>
              <a:rPr lang="th-TH" dirty="0"/>
              <a:t>วันนับแต่วันออกตั๋ว (</a:t>
            </a:r>
            <a:r>
              <a:rPr lang="en-US" dirty="0"/>
              <a:t>11 </a:t>
            </a:r>
            <a:r>
              <a:rPr lang="th-TH" dirty="0"/>
              <a:t>ม.ค.เป็นวันสุดท้าย) เช่นนี้ ถ้า</a:t>
            </a:r>
            <a:endParaRPr lang="en-US" dirty="0"/>
          </a:p>
          <a:p>
            <a:pPr lvl="0"/>
            <a:r>
              <a:rPr lang="th-TH" dirty="0"/>
              <a:t>จ รับรองโดยลงลายมือชื่อไว้หน้าตั๋วแล้ว ต่อมาเมื่อถึงวันที่ </a:t>
            </a:r>
            <a:r>
              <a:rPr lang="en-US" dirty="0"/>
              <a:t>25</a:t>
            </a:r>
            <a:r>
              <a:rPr lang="th-TH" dirty="0"/>
              <a:t> ก.พ. ซึ่งเป็นวันถึงกำหนดใช้เงินตามตั๋วฉบับนี้ </a:t>
            </a:r>
            <a:r>
              <a:rPr lang="en-US" dirty="0"/>
              <a:t>1 </a:t>
            </a:r>
            <a:r>
              <a:rPr lang="th-TH" dirty="0"/>
              <a:t>นำตั๋วไปขึ้นเงิน ถ้า จ ปฏิเสธการจ่ายเงิน เช่นนี้ </a:t>
            </a:r>
            <a:r>
              <a:rPr lang="en-US" dirty="0"/>
              <a:t>1</a:t>
            </a:r>
            <a:r>
              <a:rPr lang="th-TH" dirty="0"/>
              <a:t> ผู้ทรงต้องทำคำคัดค้านและใช้สิทธิฟ้องไล่เบี้ยเอากับคู่สัญญาทุกคนที่ลงลายมือชื่อในตั๋ว ใน</a:t>
            </a:r>
            <a:r>
              <a:rPr lang="th-TH" dirty="0" err="1"/>
              <a:t>ที่นี้</a:t>
            </a:r>
            <a:r>
              <a:rPr lang="th-TH" dirty="0"/>
              <a:t> ได้แก่ ส ,จ และ ร </a:t>
            </a:r>
            <a:endParaRPr lang="en-US" dirty="0"/>
          </a:p>
          <a:p>
            <a:pPr lvl="0"/>
            <a:r>
              <a:rPr lang="th-TH" dirty="0"/>
              <a:t>จ ไม่รับรอง เช่นนี้ </a:t>
            </a:r>
            <a:r>
              <a:rPr lang="en-US" dirty="0"/>
              <a:t>1</a:t>
            </a:r>
            <a:r>
              <a:rPr lang="th-TH" dirty="0"/>
              <a:t> ผู้ทรงต้องทำคำคัดค้านและใช้สิทธิฟ้องไล่เบี้ยเอากับคู่สัญญาทุกคนที่ลงลายมือชื่อในตั๋ว ใน</a:t>
            </a:r>
            <a:r>
              <a:rPr lang="th-TH" dirty="0" err="1"/>
              <a:t>ที่นี้</a:t>
            </a:r>
            <a:r>
              <a:rPr lang="th-TH" dirty="0"/>
              <a:t> ได้แก่ ส และ ร </a:t>
            </a:r>
            <a:r>
              <a:rPr lang="en-US" dirty="0"/>
              <a:t> </a:t>
            </a:r>
          </a:p>
          <a:p>
            <a:pPr lvl="0"/>
            <a:r>
              <a:rPr lang="th-TH" dirty="0"/>
              <a:t>ร หรือ </a:t>
            </a:r>
            <a:r>
              <a:rPr lang="en-US" dirty="0"/>
              <a:t>1</a:t>
            </a:r>
            <a:r>
              <a:rPr lang="th-TH" dirty="0"/>
              <a:t> ไม่ได้ยื่นให้ จ รับรองในกำหนด ผลจะเป็นไปตามมาตรา </a:t>
            </a:r>
            <a:r>
              <a:rPr lang="en-US" dirty="0"/>
              <a:t>973 </a:t>
            </a:r>
            <a:r>
              <a:rPr lang="th-TH" dirty="0"/>
              <a:t>วรรค </a:t>
            </a:r>
            <a:r>
              <a:rPr lang="en-US" dirty="0"/>
              <a:t>2</a:t>
            </a:r>
            <a:r>
              <a:rPr lang="th-TH" dirty="0"/>
              <a:t> กล่าวคือ ผู้ทรงย่อมสิ้นสิทธิที่จะไล่เบี้ยเอาแก่เหล่าผู้สลักหลัง ผู้สั่งจ่าย และคู่สัญญาอื่น ๆ ผู้ต้องรับผิด เว้นแต่ผู้รับรอง (หมายถึง ผู้จ่ายยอมรับรองในภายหลัง)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1050082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3017</Words>
  <Application>Microsoft Office PowerPoint</Application>
  <PresentationFormat>แบบจอกว้าง</PresentationFormat>
  <Paragraphs>105</Paragraphs>
  <Slides>24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24</vt:i4>
      </vt:variant>
    </vt:vector>
  </HeadingPairs>
  <TitlesOfParts>
    <vt:vector size="31" baseType="lpstr">
      <vt:lpstr>Angsana New</vt:lpstr>
      <vt:lpstr>Arial</vt:lpstr>
      <vt:lpstr>Calibri</vt:lpstr>
      <vt:lpstr>Calibri Light</vt:lpstr>
      <vt:lpstr>Cordia New</vt:lpstr>
      <vt:lpstr>Wingdings</vt:lpstr>
      <vt:lpstr>ธีมของ Office</vt:lpstr>
      <vt:lpstr>การรับรอง</vt:lpstr>
      <vt:lpstr>การรับรอง</vt:lpstr>
      <vt:lpstr>อธิบาย</vt:lpstr>
      <vt:lpstr>อธิบาย</vt:lpstr>
      <vt:lpstr>ตั๋วที่ต้องยื่นให้รับรองเสมอ</vt:lpstr>
      <vt:lpstr>1.กรณีตั๋วระบุวันถึงกำหนดใช้เงินเมื่อสิ้นระยะเวลาใดเวลาหนึ่งนับแต่ได้เห็น</vt:lpstr>
      <vt:lpstr>      ตั๋วแลกเงิน                                      1/01/2013       ข้าพเจ้า นาย ส ได้ออกตั๋วแลกเงินนี้ โดยสั่งให้ นาย จ จ่ายเงินให้แก่ นาย ร จำนวน 10,000 บาท ภายในกำหนด 15 วันนับแต่ได้เห็นตั๋วนี้                                                                                                                                                                                            ลงชื่อ นาย ส.</vt:lpstr>
      <vt:lpstr>กรณีผู้สั่งจ่าย เขียนข้อความกำหนดให้ยื่นตั๋วให้รับรอง</vt:lpstr>
      <vt:lpstr>      ตั๋วแลกเงิน                                    1/01/2013       ข้าพเจ้า นาย ส ได้ออกตั๋วแลกเงินนี้ โดยสั่งให้ นาย จ จ่ายเงินให้แก่ นาย ร จำนวน 10,000 บาท ในวันที่ 25 ก.พ.นี้ และขอให้ผู้ทรงนำตั๋วมายื่นให้ จ รับรองภายใน 10 วันนับแต่วันออกตั๋ว                                                                                                          ลงชื่อ นาย ส.</vt:lpstr>
      <vt:lpstr>ข้อสังเกต</vt:lpstr>
      <vt:lpstr>กรณีผู้สลักหลัง เขียนข้อความกำหนดให้ยื่นตั๋วให้รับรอง</vt:lpstr>
      <vt:lpstr>งานนำเสนอ PowerPoint</vt:lpstr>
      <vt:lpstr>กรณีที่ไม่ต้องยื่นตั๋วให้รับรอง</vt:lpstr>
      <vt:lpstr>ตั๋วซึ่งผู้สั่งจ่ายห้ามยื่นให้รับรอง (มาตรา 927วรรค3) </vt:lpstr>
      <vt:lpstr>ข้อสังเกต</vt:lpstr>
      <vt:lpstr>ตั๋วซึ่งผู้สั่งจ่ายลงข้อกำหนดไว้ว่ายังมิให้นำตั๋วยื่นเพื่อให้รับรองก่อน  ถึงกำหนดวันใดวันหนึ่งก็ได้</vt:lpstr>
      <vt:lpstr>ตั๋วที่ถึงกำหนดเมื่อได้เห็น</vt:lpstr>
      <vt:lpstr>ผู้ที่มีสิทธิยื่นตั๋วให้ผู้จ่ายรับรอง ผู้ทรงจะเป็นผู้ยื่น หรือเพียงแต่ผู้ที่ได้ตั๋วนั้นไว้ในครอบครองจะเป็นผู้นำไปยื่นก็ได้ ตามมาตรา 927 วรรคแรก</vt:lpstr>
      <vt:lpstr>กำหนดเวลายื่นตั๋วให้รับรอง</vt:lpstr>
      <vt:lpstr>ระยะเวลาในการจะรับรอง</vt:lpstr>
      <vt:lpstr>อธิบาย</vt:lpstr>
      <vt:lpstr>ประเภทของการรับรอง</vt:lpstr>
      <vt:lpstr>การรับรองมี 2 ประเภท</vt:lpstr>
      <vt:lpstr>ผลของการรับรองเบี่ยงบ่าย ตามมาตรา 936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การรับรอง</dc:title>
  <dc:creator>user</dc:creator>
  <cp:lastModifiedBy>user</cp:lastModifiedBy>
  <cp:revision>7</cp:revision>
  <dcterms:created xsi:type="dcterms:W3CDTF">2017-09-26T14:29:20Z</dcterms:created>
  <dcterms:modified xsi:type="dcterms:W3CDTF">2017-09-26T15:27:05Z</dcterms:modified>
</cp:coreProperties>
</file>