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93" r:id="rId21"/>
    <p:sldId id="275" r:id="rId22"/>
    <p:sldId id="294" r:id="rId23"/>
    <p:sldId id="289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90" r:id="rId38"/>
    <p:sldId id="291" r:id="rId39"/>
    <p:sldId id="292" r:id="rId4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8AE3F3DE-56D3-4C2E-8524-248E4BC5C2A3}" type="datetimeFigureOut">
              <a:rPr lang="th-TH" smtClean="0"/>
              <a:t>27/07/64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6994E75-86C6-49B2-9BF9-EB353B8C70CA}" type="slidenum">
              <a:rPr lang="th-TH" smtClean="0"/>
              <a:t>‹#›</a:t>
            </a:fld>
            <a:endParaRPr lang="th-TH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772400" cy="1872208"/>
          </a:xfrm>
        </p:spPr>
        <p:txBody>
          <a:bodyPr/>
          <a:lstStyle/>
          <a:p>
            <a:r>
              <a:rPr lang="th-TH" b="1" dirty="0">
                <a:effectLst/>
                <a:ea typeface="Calibri"/>
                <a:cs typeface="Cordia New"/>
              </a:rPr>
              <a:t>การโอนตั๋วเงิน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h-TH" dirty="0"/>
              <a:t>อ พง</a:t>
            </a:r>
            <a:r>
              <a:rPr lang="th-TH" dirty="0" err="1"/>
              <a:t>ษ์</a:t>
            </a:r>
            <a:r>
              <a:rPr lang="th-TH" dirty="0"/>
              <a:t>บวร </a:t>
            </a:r>
            <a:r>
              <a:rPr lang="th-TH" dirty="0" err="1"/>
              <a:t>ปร</a:t>
            </a:r>
            <a:r>
              <a:rPr lang="th-TH" dirty="0"/>
              <a:t>สูตร์แสงจันทร์</a:t>
            </a:r>
          </a:p>
        </p:txBody>
      </p:sp>
    </p:spTree>
    <p:extLst>
      <p:ext uri="{BB962C8B-B14F-4D97-AF65-F5344CB8AC3E}">
        <p14:creationId xmlns:p14="http://schemas.microsoft.com/office/powerpoint/2010/main" val="4011742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  <a:ln>
            <a:solidFill>
              <a:srgbClr val="002060"/>
            </a:solidFill>
          </a:ln>
        </p:spPr>
        <p:txBody>
          <a:bodyPr/>
          <a:lstStyle/>
          <a:p>
            <a:pPr lvl="0"/>
            <a:r>
              <a:rPr lang="th-TH" b="1" dirty="0"/>
              <a:t>การสลักหลังโดยมีเงื่อนไข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pPr algn="thaiDist"/>
            <a:r>
              <a:rPr lang="th-TH" sz="36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มาตรา </a:t>
            </a:r>
            <a:r>
              <a:rPr lang="en-US" sz="36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922 </a:t>
            </a:r>
            <a:r>
              <a:rPr lang="th-TH" sz="3600" b="1" u="sng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การสลักหลังนั้นต้อง</a:t>
            </a:r>
            <a:r>
              <a:rPr lang="th-TH" sz="36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ให้เป็นข้อความอัน</a:t>
            </a:r>
            <a:r>
              <a:rPr lang="th-TH" sz="3600" b="1" u="sng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ปราศจากเงื่อนไข</a:t>
            </a:r>
            <a:r>
              <a:rPr lang="th-TH" sz="36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ถ้าและวางเงื่อนไขบังคับลงไว้อย่างใด ท่านให้ถือเสมือนว่าข้อเงื่อนไขนั้น มิได้เขียนลงไว้เลย</a:t>
            </a:r>
            <a:endParaRPr lang="en-US" sz="36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36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	อนึ่งการสลักหลังโอนแต่บางส่วน ท่านว่าเป็นโมฆะ</a:t>
            </a:r>
            <a:endParaRPr lang="en-US" sz="36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95157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th-TH" b="1" dirty="0">
                <a:effectLst/>
              </a:rPr>
              <a:t>การโอนตั๋วชนิดผู้ถือ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h-TH" sz="3200" b="1" dirty="0">
                <a:solidFill>
                  <a:schemeClr val="tx1"/>
                </a:solidFill>
              </a:rPr>
              <a:t>มาตรา </a:t>
            </a:r>
            <a:r>
              <a:rPr lang="en-US" sz="3200" b="1" dirty="0">
                <a:solidFill>
                  <a:schemeClr val="tx1"/>
                </a:solidFill>
              </a:rPr>
              <a:t>918 </a:t>
            </a:r>
            <a:r>
              <a:rPr lang="th-TH" sz="3200" b="1" dirty="0">
                <a:solidFill>
                  <a:schemeClr val="tx1"/>
                </a:solidFill>
              </a:rPr>
              <a:t>ตั๋วแลกเงินอันสั่งให้ใช้เงินแก่ผู้ถือนั้น ท่านว่าย่อมโอนไปเพียงด้วยส่งมอบให้กัน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900" b="1" dirty="0">
                <a:solidFill>
                  <a:schemeClr val="tx1"/>
                </a:solidFill>
              </a:rPr>
              <a:t> ”</a:t>
            </a:r>
            <a:endParaRPr lang="en-US" sz="9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200" b="1" u="sng" dirty="0">
                <a:solidFill>
                  <a:schemeClr val="tx1"/>
                </a:solidFill>
              </a:rPr>
              <a:t>อธิบาย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sz="3200" dirty="0">
                <a:solidFill>
                  <a:schemeClr val="tx1"/>
                </a:solidFill>
              </a:rPr>
              <a:t>	</a:t>
            </a:r>
            <a:r>
              <a:rPr lang="th-TH" sz="3500" u="sng" dirty="0">
                <a:solidFill>
                  <a:schemeClr val="tx1"/>
                </a:solidFill>
              </a:rPr>
              <a:t>ตั๋วชนิดผู้ถือมีเฉพาะตั๋วแลกเงิน กับเช็คเท่านั้น</a:t>
            </a:r>
            <a:r>
              <a:rPr lang="th-TH" sz="3500" dirty="0">
                <a:solidFill>
                  <a:schemeClr val="tx1"/>
                </a:solidFill>
              </a:rPr>
              <a:t> เนื่องจากตั๋วสัญญาใช้เงินจะต้องมีการระบุชื่อผู้รับเงินที่ผู้ออกตั๋วได้สัญญาว่าจะใช้เงินให้เสมอ </a:t>
            </a:r>
            <a:endParaRPr lang="en-US" sz="3500" dirty="0">
              <a:solidFill>
                <a:schemeClr val="tx1"/>
              </a:solidFill>
            </a:endParaRPr>
          </a:p>
          <a:p>
            <a:pPr marL="0" indent="0" algn="thaiDist">
              <a:lnSpc>
                <a:spcPct val="120000"/>
              </a:lnSpc>
              <a:buNone/>
            </a:pPr>
            <a:r>
              <a:rPr lang="th-TH" sz="3500" dirty="0">
                <a:solidFill>
                  <a:schemeClr val="tx1"/>
                </a:solidFill>
              </a:rPr>
              <a:t>	การโอนตั๋วผู้ถือ มาตรา </a:t>
            </a:r>
            <a:r>
              <a:rPr lang="en-US" sz="3500" dirty="0">
                <a:solidFill>
                  <a:schemeClr val="tx1"/>
                </a:solidFill>
              </a:rPr>
              <a:t>918 </a:t>
            </a:r>
            <a:r>
              <a:rPr lang="th-TH" sz="3500" dirty="0">
                <a:solidFill>
                  <a:schemeClr val="tx1"/>
                </a:solidFill>
              </a:rPr>
              <a:t>บัญญัติว่า </a:t>
            </a:r>
            <a:r>
              <a:rPr lang="en-US" sz="3500" dirty="0">
                <a:solidFill>
                  <a:schemeClr val="tx1"/>
                </a:solidFill>
              </a:rPr>
              <a:t>“ … </a:t>
            </a:r>
            <a:r>
              <a:rPr lang="th-TH" sz="3500" dirty="0">
                <a:solidFill>
                  <a:schemeClr val="tx1"/>
                </a:solidFill>
              </a:rPr>
              <a:t>ย่อมโอนไปเพียงด้วยส่งมอบให้กัน</a:t>
            </a:r>
            <a:r>
              <a:rPr lang="en-US" sz="3500" dirty="0">
                <a:solidFill>
                  <a:schemeClr val="tx1"/>
                </a:solidFill>
              </a:rPr>
              <a:t>” </a:t>
            </a:r>
            <a:r>
              <a:rPr lang="th-TH" sz="3500" dirty="0">
                <a:solidFill>
                  <a:schemeClr val="tx1"/>
                </a:solidFill>
              </a:rPr>
              <a:t>ดังนั้นหากผู้ได้ตั๋วผู้ถือมา ไปสลักหลังตั๋วชนิดผู้ถือ ผลคือ ต้องรับผิดตามมาตรา </a:t>
            </a:r>
            <a:r>
              <a:rPr lang="en-US" sz="3500" dirty="0">
                <a:solidFill>
                  <a:schemeClr val="tx1"/>
                </a:solidFill>
              </a:rPr>
              <a:t>921 </a:t>
            </a:r>
            <a:r>
              <a:rPr lang="th-TH" sz="3500" dirty="0">
                <a:solidFill>
                  <a:schemeClr val="tx1"/>
                </a:solidFill>
              </a:rPr>
              <a:t>ในฐานเป็นผู้</a:t>
            </a:r>
            <a:r>
              <a:rPr lang="th-TH" sz="3500" dirty="0" err="1">
                <a:solidFill>
                  <a:schemeClr val="tx1"/>
                </a:solidFill>
              </a:rPr>
              <a:t>อาวัล</a:t>
            </a:r>
            <a:r>
              <a:rPr lang="th-TH" sz="3500" dirty="0">
                <a:solidFill>
                  <a:schemeClr val="tx1"/>
                </a:solidFill>
              </a:rPr>
              <a:t> สำหรับผู้สั่งจ่าย  </a:t>
            </a:r>
            <a:endParaRPr lang="en-US" sz="3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370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936104"/>
          </a:xfrm>
          <a:ln>
            <a:solidFill>
              <a:schemeClr val="tx1"/>
            </a:solidFill>
            <a:prstDash val="dash"/>
          </a:ln>
        </p:spPr>
        <p:txBody>
          <a:bodyPr/>
          <a:lstStyle/>
          <a:p>
            <a:r>
              <a:rPr lang="th-TH" b="1" dirty="0"/>
              <a:t>ตั๋วชนิดผู้ถือ แบ่งเป็น </a:t>
            </a:r>
            <a:r>
              <a:rPr lang="en-US" b="1" dirty="0"/>
              <a:t>2 </a:t>
            </a:r>
            <a:r>
              <a:rPr lang="th-TH" b="1" dirty="0"/>
              <a:t>ชนิด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  <a:prstDash val="sysDash"/>
          </a:ln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/>
              </a:rPr>
              <a:t></a:t>
            </a:r>
            <a:r>
              <a:rPr lang="en-US" sz="3200" b="1" dirty="0">
                <a:solidFill>
                  <a:schemeClr val="tx1"/>
                </a:solidFill>
              </a:rPr>
              <a:t> </a:t>
            </a:r>
            <a:r>
              <a:rPr lang="th-TH" sz="3200" b="1" dirty="0">
                <a:solidFill>
                  <a:schemeClr val="tx1"/>
                </a:solidFill>
              </a:rPr>
              <a:t>ตั๋วที่ผู้สั่งจ่ายมิได้ระบุชื่อผู้รับเงิน</a:t>
            </a:r>
            <a:r>
              <a:rPr lang="th-TH" sz="3200" dirty="0">
                <a:solidFill>
                  <a:schemeClr val="tx1"/>
                </a:solidFill>
              </a:rPr>
              <a:t> เช่น 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3200" dirty="0">
                <a:solidFill>
                  <a:schemeClr val="tx1"/>
                </a:solidFill>
              </a:rPr>
              <a:t>      มีข้อความว่า  </a:t>
            </a:r>
            <a:r>
              <a:rPr lang="en-US" sz="3200" b="1" dirty="0">
                <a:solidFill>
                  <a:schemeClr val="tx1"/>
                </a:solidFill>
              </a:rPr>
              <a:t>“</a:t>
            </a:r>
            <a:r>
              <a:rPr lang="th-TH" sz="3200" b="1" dirty="0">
                <a:solidFill>
                  <a:schemeClr val="tx1"/>
                </a:solidFill>
              </a:rPr>
              <a:t>จ่ายเงินสดหรือผู้ถือ</a:t>
            </a:r>
            <a:r>
              <a:rPr lang="en-US" sz="3200" b="1" dirty="0">
                <a:solidFill>
                  <a:schemeClr val="tx1"/>
                </a:solidFill>
              </a:rPr>
              <a:t>”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th-TH" sz="3200" dirty="0">
                <a:solidFill>
                  <a:schemeClr val="tx1"/>
                </a:solidFill>
              </a:rPr>
              <a:t>คำว่า “จ่ายสด” นั้น ไม่มีผลในทางกฎหมายตั๋วเงิน เพราะมิใช่ชื่อผู้รับเงินจึงถือเป็นถ้อยคำอื่นที่กฎหมายมิได้บัญญัติให้เขียนลงตั๋วได้ เขียนไปก็ไม่มีผล 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sym typeface="Wingdings"/>
              </a:rPr>
              <a:t></a:t>
            </a:r>
            <a:r>
              <a:rPr lang="en-US" sz="3200" b="1" dirty="0">
                <a:solidFill>
                  <a:schemeClr val="tx1"/>
                </a:solidFill>
              </a:rPr>
              <a:t>  </a:t>
            </a:r>
            <a:r>
              <a:rPr lang="th-TH" sz="3200" b="1" dirty="0">
                <a:solidFill>
                  <a:schemeClr val="tx1"/>
                </a:solidFill>
              </a:rPr>
              <a:t>ตั๋วชนิดที่ผู้สั่งจ่ายระบุชื่อผู้รับเงิน แต่มิได้ขีดฆ่าคำว่า  </a:t>
            </a:r>
            <a:r>
              <a:rPr lang="en-US" sz="3200" b="1" dirty="0">
                <a:solidFill>
                  <a:schemeClr val="tx1"/>
                </a:solidFill>
              </a:rPr>
              <a:t>“</a:t>
            </a:r>
            <a:r>
              <a:rPr lang="th-TH" sz="3200" b="1" dirty="0">
                <a:solidFill>
                  <a:schemeClr val="tx1"/>
                </a:solidFill>
              </a:rPr>
              <a:t>หรือผู้ถือ</a:t>
            </a:r>
            <a:r>
              <a:rPr lang="en-US" sz="3200" b="1" dirty="0">
                <a:solidFill>
                  <a:schemeClr val="tx1"/>
                </a:solidFill>
              </a:rPr>
              <a:t>” </a:t>
            </a:r>
            <a:r>
              <a:rPr lang="th-TH" sz="3200" b="1" dirty="0">
                <a:solidFill>
                  <a:schemeClr val="tx1"/>
                </a:solidFill>
              </a:rPr>
              <a:t>ออก  </a:t>
            </a:r>
            <a:r>
              <a:rPr lang="th-TH" sz="3200" dirty="0">
                <a:solidFill>
                  <a:schemeClr val="tx1"/>
                </a:solidFill>
              </a:rPr>
              <a:t>ศาลฎีกาแปลความว่า  ตั๋วนี้เป็นตั๋วผู้ถือ</a:t>
            </a:r>
            <a:r>
              <a:rPr lang="th-TH" sz="3200" b="1" dirty="0">
                <a:solidFill>
                  <a:schemeClr val="tx1"/>
                </a:solidFill>
              </a:rPr>
              <a:t>จะมาอ้างไม่ได้ว่าลืมขีดฆ่าออก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(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ฎ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. 3509/42)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14119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dirty="0">
                <a:effectLst/>
              </a:rPr>
              <a:t>การห้ามโอนตั๋วเงิน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indent="0" algn="thaiDist">
              <a:spcAft>
                <a:spcPts val="0"/>
              </a:spcAft>
              <a:buNone/>
              <a:tabLst>
                <a:tab pos="2865755" algn="ctr"/>
                <a:tab pos="5731510" algn="r"/>
              </a:tabLst>
            </a:pPr>
            <a:r>
              <a:rPr lang="th-TH" dirty="0">
                <a:latin typeface="Calibri"/>
                <a:ea typeface="Calibri"/>
                <a:cs typeface="Cordia New"/>
              </a:rPr>
              <a:t>	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โดยหลักแล้วกฎหมายมีวัตถุประสงค์ให้ตั๋วเงินมีสภาพคล่องเช่นเดียวกับเงินตรา ดังนั้นการห้ามโอนตั๋วเงินต่อไปจึงขัดต่อเจตนารมณ์ของการมีและออกใช้ตั๋วเงิน อย่างไรก็ตามกฎหมายได้บัญญัติเรื่องการห้ามโอนตั๋วไว้ 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2 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กรณี ดังนี้</a:t>
            </a:r>
          </a:p>
          <a:p>
            <a:pPr marL="857250" indent="-514350" algn="thaiDist">
              <a:spcAft>
                <a:spcPts val="0"/>
              </a:spcAft>
              <a:buFont typeface="+mj-lt"/>
              <a:buAutoNum type="arabicPeriod"/>
              <a:tabLst>
                <a:tab pos="2865755" algn="ctr"/>
                <a:tab pos="5731510" algn="r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ผู้สั่งจ่ายห้ามโอน (มาตรา 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917 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วรรคสอง)</a:t>
            </a:r>
          </a:p>
          <a:p>
            <a:pPr marL="857250" indent="-514350" algn="thaiDist">
              <a:spcAft>
                <a:spcPts val="0"/>
              </a:spcAft>
              <a:buFont typeface="+mj-lt"/>
              <a:buAutoNum type="arabicPeriod"/>
              <a:tabLst>
                <a:tab pos="2865755" algn="ctr"/>
                <a:tab pos="5731510" algn="r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ผู้สลักหลังห้ามโอน (มาตรา 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923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alibri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245092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  <a:ln>
            <a:solidFill>
              <a:schemeClr val="tx1"/>
            </a:solidFill>
            <a:prstDash val="dashDot"/>
          </a:ln>
        </p:spPr>
        <p:txBody>
          <a:bodyPr/>
          <a:lstStyle/>
          <a:p>
            <a:pPr lvl="0"/>
            <a:r>
              <a:rPr lang="th-TH" b="1" dirty="0">
                <a:latin typeface="Calibri"/>
                <a:ea typeface="Calibri"/>
                <a:cs typeface="Cordia New"/>
              </a:rPr>
              <a:t>กรณีผู้สั่งจ่ายห้ามโอน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540385" algn="l"/>
                <a:tab pos="2865755" algn="ctr"/>
                <a:tab pos="5731510" algn="r"/>
              </a:tabLst>
            </a:pPr>
            <a:r>
              <a:rPr lang="th-TH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มาตรา </a:t>
            </a:r>
            <a:r>
              <a:rPr lang="en-US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917</a:t>
            </a:r>
            <a:r>
              <a:rPr lang="th-TH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วรรคสอง </a:t>
            </a:r>
            <a:endParaRPr lang="en-US" sz="3200" b="1" dirty="0">
              <a:solidFill>
                <a:schemeClr val="tx1"/>
              </a:solidFill>
              <a:latin typeface="Cordia New"/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540385" algn="l"/>
                <a:tab pos="2865755" algn="ctr"/>
                <a:tab pos="5731510" algn="r"/>
              </a:tabLst>
            </a:pP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    “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เมื่อผู้สั่งจ่ายเขียนลงในด้านหน้าแห่งตั๋วแลกเงินว่า 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“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เปลี่ยนมือไม่ได้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”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ดังนี้ก็ดี หรือเขียนคำอื่นอันได้ความเป็นทำนองเช่นเดียวกันนั้นก็ดี ท่านว่าตั๋วเงินนั้นย่อมจะโอนให้กันได้แต่โดยรูปการ และด้วยผลอย่างการโอนสามัญ</a:t>
            </a:r>
            <a:r>
              <a:rPr lang="en-US" dirty="0">
                <a:latin typeface="Cordia New"/>
                <a:ea typeface="Calibri"/>
                <a:cs typeface="Cordia New"/>
              </a:rPr>
              <a:t>”</a:t>
            </a:r>
            <a:endParaRPr lang="en-US" sz="1600" dirty="0"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21789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/>
          <a:lstStyle/>
          <a:p>
            <a:r>
              <a:rPr lang="th-TH" b="1" u="sng" dirty="0">
                <a:latin typeface="Calibri"/>
                <a:ea typeface="Calibri"/>
                <a:cs typeface="Cordia New"/>
              </a:rPr>
              <a:t>อธิบาย มาตรา </a:t>
            </a:r>
            <a:r>
              <a:rPr lang="en-US" b="1" u="sng" dirty="0">
                <a:latin typeface="Calibri"/>
                <a:ea typeface="Calibri"/>
                <a:cs typeface="Cordia New"/>
              </a:rPr>
              <a:t>917 </a:t>
            </a:r>
            <a:r>
              <a:rPr lang="th-TH" b="1" u="sng" dirty="0">
                <a:latin typeface="Calibri"/>
                <a:ea typeface="Calibri"/>
                <a:cs typeface="Cordia New"/>
              </a:rPr>
              <a:t>ว </a:t>
            </a:r>
            <a:r>
              <a:rPr lang="en-US" b="1" u="sng" dirty="0">
                <a:latin typeface="Calibri"/>
                <a:ea typeface="Calibri"/>
                <a:cs typeface="Cordia New"/>
              </a:rPr>
              <a:t>2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5040560"/>
          </a:xfrm>
        </p:spPr>
        <p:txBody>
          <a:bodyPr>
            <a:normAutofit fontScale="85000" lnSpcReduction="20000"/>
          </a:bodyPr>
          <a:lstStyle/>
          <a:p>
            <a:pPr algn="thaiDist">
              <a:spcAft>
                <a:spcPts val="0"/>
              </a:spcAft>
              <a:tabLst>
                <a:tab pos="2865755" algn="ctr"/>
                <a:tab pos="5731510" algn="r"/>
                <a:tab pos="540385" algn="l"/>
                <a:tab pos="2865755" algn="ctr"/>
                <a:tab pos="5731510" algn="r"/>
              </a:tabLst>
            </a:pPr>
            <a:r>
              <a:rPr lang="en-US" sz="35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</a:t>
            </a:r>
            <a:r>
              <a:rPr lang="th-TH" sz="35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การที่ผู้สั่งจ่ายเขียนลง</a:t>
            </a:r>
            <a:r>
              <a:rPr lang="th-TH" sz="35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ด้านหน้า</a:t>
            </a:r>
            <a:r>
              <a:rPr lang="th-TH" sz="35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ตั๋วว่า “เปลี่ยนมือไม่ได้” หรือ “ห้ามโอน” หรือ “</a:t>
            </a:r>
            <a:r>
              <a:rPr lang="en-US" sz="35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AC PAYEE ONLY</a:t>
            </a:r>
            <a:r>
              <a:rPr lang="th-TH" sz="35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” หรือ “เฉพาะนาย....เท่านั้น” </a:t>
            </a:r>
            <a:r>
              <a:rPr lang="th-TH" sz="3500" u="sng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เช่นนี้ หมายความเพียงว่า ผู้ได้ตั๋วที่มีข้อความเช่นว่ามา จะไม่สามารถโอนตั๋วโดยวิธีสลักหลังได้นั้นเอง </a:t>
            </a: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540385" algn="l"/>
                <a:tab pos="2865755" algn="ctr"/>
                <a:tab pos="5731510" algn="r"/>
              </a:tabLst>
            </a:pPr>
            <a:r>
              <a:rPr lang="th-TH" sz="35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      หาได้มีผลเป็นการห้ามโอนสิทธิในตั๋วเงินไปยังบุคคลอื่นโดยเด็ดขาดไม่ แต่สามารถโอนโดยรูปการ ซึ่งก็คือการโอนสิทธิเรียกร้องตามหลักกฎหมายหนี้นั่นเอง กล่าวคือ ผู้โอนจะต้องทำหนังสือโอนสิทธิในการได้รับชำระหนี้ตามตั๋วเงินแก่บุคคลผู้รับโอนและส่งมอบตั๋วเงินแก่ผู้รับโอนด้วย ผู้รับโอนจึงมีสิทธิได้รับชำระหนี้ตามตั๋วเงินนั้น ๆ</a:t>
            </a:r>
            <a:endParaRPr lang="en-US" sz="35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algn="thaiDist">
              <a:spcAft>
                <a:spcPts val="0"/>
              </a:spcAft>
              <a:tabLst>
                <a:tab pos="2865755" algn="ctr"/>
                <a:tab pos="5731510" algn="r"/>
                <a:tab pos="540385" algn="l"/>
                <a:tab pos="2865755" algn="ctr"/>
                <a:tab pos="5731510" algn="r"/>
              </a:tabLst>
            </a:pPr>
            <a:r>
              <a:rPr lang="th-TH" sz="35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	การที่ผู้สั่งจ่ายห้ามโอนนั้น นำไปใช้กับตั๋วเงินทั้งสามประเภท(ตั๋วแลกเงิน ตั๋วสัญญาใช้เงิน เช็ค)</a:t>
            </a:r>
            <a:endParaRPr lang="en-US" sz="35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ฎ.๑๑๖๒/๒๕๓๓, ฎ.๒๐๕๕/๒๕๓๖.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algn="thaiDist">
              <a:lnSpc>
                <a:spcPct val="115000"/>
              </a:lnSpc>
              <a:spcAft>
                <a:spcPts val="0"/>
              </a:spcAft>
            </a:pPr>
            <a:r>
              <a:rPr lang="th-TH" sz="28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ฎ.๔๙๗๕/๒๕๓๓.</a:t>
            </a:r>
            <a:endParaRPr lang="en-US" sz="28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016371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th-TH" sz="3600" b="1" u="sng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ข้อสังเกต</a:t>
            </a:r>
            <a:r>
              <a:rPr lang="th-TH" sz="36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: </a:t>
            </a:r>
            <a:r>
              <a:rPr lang="th-TH" sz="36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การห้ามโอนจะมีผลก็ต่อเมื่อ</a:t>
            </a:r>
            <a:endParaRPr lang="en-US" sz="36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lvl="0" algn="thaiDist">
              <a:buSzPts val="1400"/>
              <a:buFont typeface="Wingdings" panose="05000000000000000000" pitchFamily="2" charset="2"/>
              <a:buChar char="Ø"/>
              <a:tabLst>
                <a:tab pos="2865755" algn="ctr"/>
                <a:tab pos="5731510" algn="r"/>
                <a:tab pos="630555" algn="l"/>
                <a:tab pos="2865755" algn="ctr"/>
                <a:tab pos="5731510" algn="r"/>
              </a:tabLst>
            </a:pP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เป็นการเขียนด้านหน้า ถ้าเขียนในด้านหลังจะไม่มีผล ตามมาตรา 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899</a:t>
            </a:r>
          </a:p>
          <a:p>
            <a:pPr lvl="0" algn="thaiDist">
              <a:buSzPts val="1400"/>
              <a:buFont typeface="Wingdings" panose="05000000000000000000" pitchFamily="2" charset="2"/>
              <a:buChar char="Ø"/>
              <a:tabLst>
                <a:tab pos="2865755" algn="ctr"/>
                <a:tab pos="5731510" algn="r"/>
                <a:tab pos="630555" algn="l"/>
                <a:tab pos="2865755" algn="ctr"/>
                <a:tab pos="5731510" algn="r"/>
              </a:tabLst>
            </a:pP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ต้องมีข้อความในทำนอง 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“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เปลี่ยนมือไม่ได้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” </a:t>
            </a:r>
          </a:p>
          <a:p>
            <a:pPr marL="685800" indent="-571500" algn="thaiDist">
              <a:buFont typeface="Wingdings" panose="05000000000000000000" pitchFamily="2" charset="2"/>
              <a:buChar char="Ø"/>
              <a:tabLst>
                <a:tab pos="2865755" algn="ctr"/>
                <a:tab pos="5731510" algn="r"/>
                <a:tab pos="630555" algn="l"/>
                <a:tab pos="2865755" algn="ctr"/>
                <a:tab pos="5731510" algn="r"/>
              </a:tabLst>
            </a:pP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 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	ถ้าฝ่าฝืนข้อห้ามโอนของผู้สั่งจ่าย ผลก็คือ การโอนมิชอบ ดังนั้น ผู้ที่รับสลักหลังไป จะมิใช่ผู้ทรง ไม่มีสิทธิเรียกให้ผู้สั่งจ่าย หรือผู้ออกตั๋วรับผิดได้</a:t>
            </a:r>
            <a:endParaRPr lang="en-US" sz="3600" dirty="0">
              <a:solidFill>
                <a:schemeClr val="tx1"/>
              </a:solidFill>
              <a:latin typeface="Cordia New" panose="020B0304020202020204" pitchFamily="34" charset="-34"/>
              <a:ea typeface="Calibri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99306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620688"/>
            <a:ext cx="8568952" cy="5688632"/>
          </a:xfrm>
        </p:spPr>
        <p:txBody>
          <a:bodyPr>
            <a:normAutofit fontScale="92500"/>
          </a:bodyPr>
          <a:lstStyle/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</a:tabLst>
            </a:pPr>
            <a:r>
              <a:rPr lang="th-TH" sz="3000" b="1" u="sng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ข้อสังเกต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: 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lvl="0" algn="thaiDist">
              <a:buFont typeface="Wingdings"/>
              <a:buChar char=""/>
              <a:tabLst>
                <a:tab pos="2865755" algn="ctr"/>
                <a:tab pos="5731510" algn="r"/>
                <a:tab pos="450215" algn="ctr"/>
                <a:tab pos="5731510" algn="r"/>
              </a:tabLst>
            </a:pP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คำว่า 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“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โอนโดยรูปการและด้วยผลอย่างการโอนสามัญ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” 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หมายความว่า การโอนสิทธิเรียกร้องตามมาตรา 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306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lvl="0" algn="thaiDist">
              <a:buFont typeface="Wingdings"/>
              <a:buChar char=""/>
              <a:tabLst>
                <a:tab pos="2865755" algn="ctr"/>
                <a:tab pos="5731510" algn="r"/>
                <a:tab pos="450215" algn="ctr"/>
                <a:tab pos="5731510" algn="r"/>
              </a:tabLst>
            </a:pPr>
            <a:r>
              <a:rPr lang="th-TH" sz="3000" b="1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	“การโอนสิทธิเรียกร้อง”</a:t>
            </a: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  หมายความถึง การโอนสิทธิของเจ้าหนี้คนหนึ่งเปลี่ยนไปเป็นของเจ้าหนี้อีกคนหนึ่งโดยทางนิติกรรม ซึ่งตามมาตรา 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306 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ต้องปฏิบัติดังนี้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marL="114300" indent="0">
              <a:spcAft>
                <a:spcPts val="0"/>
              </a:spcAft>
              <a:buNone/>
              <a:tabLst>
                <a:tab pos="2865755" algn="ctr"/>
                <a:tab pos="5731510" algn="r"/>
              </a:tabLst>
            </a:pP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         (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1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) ระหว่างผู้โอนกับผู้รับโอนต้องทำเป็นหนังสือ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marL="0" indent="0">
              <a:spcAft>
                <a:spcPts val="0"/>
              </a:spcAft>
              <a:buNone/>
              <a:tabLst>
                <a:tab pos="2865755" algn="ctr"/>
                <a:tab pos="5731510" algn="r"/>
                <a:tab pos="450215" algn="l"/>
                <a:tab pos="2865755" algn="ctr"/>
                <a:tab pos="5731510" algn="r"/>
              </a:tabLst>
            </a:pP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          (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2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)</a:t>
            </a:r>
            <a:r>
              <a:rPr lang="en-US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จะต้องบอกกล่าวการโอนนั้นไปยัง</a:t>
            </a:r>
            <a:r>
              <a:rPr lang="th-TH" sz="30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ลูกหนี้ หรือ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ให้</a:t>
            </a:r>
            <a:r>
              <a:rPr lang="th-TH" sz="30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ลูกหนี้</a:t>
            </a:r>
            <a:r>
              <a:rPr lang="th-TH" sz="30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ยินยอมเป็นหนังสือ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865755" algn="ctr"/>
                <a:tab pos="5731510" algn="r"/>
              </a:tabLst>
            </a:pP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คำว่า “</a:t>
            </a:r>
            <a:r>
              <a:rPr lang="th-TH" sz="3000" b="1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ลูกหนี้</a:t>
            </a: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” สำหรับตั๋วเงิน หมายถึง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lvl="0">
              <a:buFont typeface="Symbol"/>
              <a:buChar char="-"/>
              <a:tabLst>
                <a:tab pos="2865755" algn="ctr"/>
                <a:tab pos="5731510" algn="r"/>
                <a:tab pos="1143000" algn="l"/>
                <a:tab pos="2865755" algn="ctr"/>
                <a:tab pos="5731510" algn="r"/>
              </a:tabLst>
            </a:pP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ถ้าเป็นเช็ค ก็คือ ผู้สั่งจ่าย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lvl="0">
              <a:buFont typeface="Symbol"/>
              <a:buChar char="-"/>
              <a:tabLst>
                <a:tab pos="2865755" algn="ctr"/>
                <a:tab pos="5731510" algn="r"/>
                <a:tab pos="1143000" algn="l"/>
                <a:tab pos="2865755" algn="ctr"/>
                <a:tab pos="5731510" algn="r"/>
              </a:tabLst>
            </a:pP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ถ้าเป็นตั๋วแลกเงิน ก็คือ ผู้สั่งจ่าย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lvl="0">
              <a:buFont typeface="Symbol"/>
              <a:buChar char="-"/>
              <a:tabLst>
                <a:tab pos="2865755" algn="ctr"/>
                <a:tab pos="5731510" algn="r"/>
                <a:tab pos="1143000" algn="l"/>
                <a:tab pos="2865755" algn="ctr"/>
                <a:tab pos="5731510" algn="r"/>
              </a:tabLst>
            </a:pPr>
            <a:r>
              <a:rPr lang="th-TH" sz="30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ถ้าเป็นตั๋วสัญญาใช้เงิน ก็คือ ผู้ออกตั๋ว</a:t>
            </a:r>
            <a:endParaRPr lang="en-US" sz="30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017142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</p:spPr>
        <p:txBody>
          <a:bodyPr/>
          <a:lstStyle/>
          <a:p>
            <a:r>
              <a:rPr lang="th-TH" b="1" dirty="0">
                <a:solidFill>
                  <a:srgbClr val="800000"/>
                </a:solidFill>
                <a:latin typeface="Calibri"/>
                <a:ea typeface="Calibri"/>
                <a:cs typeface="Cordia New"/>
              </a:rPr>
              <a:t>สรุป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algn="thaiDist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US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</a:t>
            </a:r>
            <a:r>
              <a:rPr lang="th-TH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ถ้าผู้สั่งจ่ายตั๋วแลกเงิน ผู้สั่งจ่ายเช็ค ผู้ออกตั๋วสัญญาใช้เงิน เป็นผู้เขียนคำว่า </a:t>
            </a:r>
            <a:r>
              <a:rPr lang="en-US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“</a:t>
            </a:r>
            <a:r>
              <a:rPr lang="th-TH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เปลี่ยนมือไม่ได้</a:t>
            </a:r>
            <a:r>
              <a:rPr lang="en-US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”  </a:t>
            </a:r>
            <a:r>
              <a:rPr lang="th-TH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ตั๋วเงินฉบับนั้นจะโอนต่อไปด้วยวิธีการสลักหลังและส่งมอบไม่ได้ ผู้ทรงจะมีคนเดียว คือผู้ที่มีชื่อเป็นผู้รับเงินตามตั๋ว การโอนตั๋วจะต้องปฏิบัติตามมาตรา </a:t>
            </a:r>
            <a:r>
              <a:rPr lang="en-US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917 </a:t>
            </a:r>
            <a:r>
              <a:rPr lang="th-TH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วรรคสอง</a:t>
            </a:r>
            <a:endParaRPr lang="en-US" sz="36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9684701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lvl="0"/>
            <a:r>
              <a:rPr lang="th-TH" sz="4800" b="1" dirty="0">
                <a:effectLst/>
              </a:rPr>
              <a:t>กรณีผู้สลักหลังห้ามโอน</a:t>
            </a:r>
            <a:endParaRPr lang="th-TH" sz="48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h-TH" sz="2800" b="1" dirty="0">
                <a:solidFill>
                  <a:schemeClr val="tx1"/>
                </a:solidFill>
              </a:rPr>
              <a:t>มาตรา </a:t>
            </a:r>
            <a:r>
              <a:rPr lang="en-US" sz="2800" b="1" dirty="0">
                <a:solidFill>
                  <a:schemeClr val="tx1"/>
                </a:solidFill>
              </a:rPr>
              <a:t>923 </a:t>
            </a:r>
            <a:r>
              <a:rPr lang="th-TH" sz="2800" b="1" dirty="0">
                <a:solidFill>
                  <a:schemeClr val="tx1"/>
                </a:solidFill>
              </a:rPr>
              <a:t>ผู้สลักหลังคนใดระบุข้อความห้ามสลักหลังสืบไปลงไว้แล้ว ผู้สลักหลังคนนั้นย่อมไม่ต้องรับผิดต่อบุคคลอันเขาสลักหลังตั๋วแลกเงินนั้นให้ไปในภายหลัง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h-TH" sz="8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sz="2800" b="1" dirty="0">
                <a:solidFill>
                  <a:schemeClr val="tx1"/>
                </a:solidFill>
              </a:rPr>
              <a:t>อธิบาย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endParaRPr lang="th-TH" sz="2800" b="1" dirty="0">
              <a:solidFill>
                <a:schemeClr val="tx1"/>
              </a:solidFill>
            </a:endParaRP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2800" dirty="0">
                <a:solidFill>
                  <a:schemeClr val="tx1"/>
                </a:solidFill>
              </a:rPr>
              <a:t>หมายความว่า  กรณีที่ตั๋วแลกเงิน ตั๋วสัญญาใช้เงินหรือเช็ค  ระบุข้อความ </a:t>
            </a:r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th-TH" sz="2800" dirty="0">
                <a:solidFill>
                  <a:schemeClr val="tx1"/>
                </a:solidFill>
              </a:rPr>
              <a:t>ห้ามสลักหลังต่อไป</a:t>
            </a:r>
            <a:r>
              <a:rPr lang="en-US" sz="2800" dirty="0">
                <a:solidFill>
                  <a:schemeClr val="tx1"/>
                </a:solidFill>
              </a:rPr>
              <a:t>” </a:t>
            </a:r>
            <a:r>
              <a:rPr lang="th-TH" sz="2800" dirty="0">
                <a:solidFill>
                  <a:schemeClr val="tx1"/>
                </a:solidFill>
              </a:rPr>
              <a:t>ลงไว้ในตั๋วนั้น กฎหมายมิได้บัญญัติเอาไว้ว่าจะต้องเขียนด้านหน้า หรือด้านหลัง แต่เมื่อผู้ได้ตั๋วมาทำการสลักหลังระบุห้ามโอนเปลี่ยนมือ หรือข้อความทำนองเดียวกันนั้นแล้ว ผลก็คือ ตั๋วนั้นยังโอนต่อไปโดยวิธีสลักหลังได้ แต่จะมีผลเพียงว่า</a:t>
            </a:r>
            <a:r>
              <a:rPr lang="th-TH" sz="2800" b="1" dirty="0">
                <a:solidFill>
                  <a:schemeClr val="tx1"/>
                </a:solidFill>
              </a:rPr>
              <a:t> ที่ห้ามสลักหลังสืบไปนั้นเขา</a:t>
            </a:r>
            <a:r>
              <a:rPr lang="th-TH" sz="2800" b="1" u="sng" dirty="0">
                <a:solidFill>
                  <a:schemeClr val="tx1"/>
                </a:solidFill>
              </a:rPr>
              <a:t>จำกัดความรับผิดต่อผู้ที่ตนสลักหลังให้ไปนั้นเพียงคนเดียว</a:t>
            </a:r>
            <a:r>
              <a:rPr lang="en-US" sz="2800" dirty="0">
                <a:solidFill>
                  <a:schemeClr val="tx1"/>
                </a:solidFill>
              </a:rPr>
              <a:t>  </a:t>
            </a:r>
            <a:r>
              <a:rPr lang="th-TH" sz="2800" dirty="0">
                <a:solidFill>
                  <a:schemeClr val="tx1"/>
                </a:solidFill>
              </a:rPr>
              <a:t>ก็หมายความว่าเขาจำกัดความรับผิดไว้ว่าเขาจะรับผิดต่อบุคคลที่รับโอนตั๋วเงินจากเขาเพียงคนเดียวเท่านั้น ถ้าหากมีการฝ่าฝืนโอนตั๋วเงินฉบับนั้นต่อไปอีก เขาจะไม่รับผิดต่อผู้ที่รับโอนตั๋วเงินนั้นต่อมา</a:t>
            </a:r>
            <a:endParaRPr lang="en-US" sz="2800" dirty="0">
              <a:solidFill>
                <a:schemeClr val="tx1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5989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1052736"/>
            <a:ext cx="7499176" cy="5073427"/>
          </a:xfrm>
        </p:spPr>
        <p:txBody>
          <a:bodyPr/>
          <a:lstStyle/>
          <a:p>
            <a:pPr marL="0" indent="0" algn="thaiDist">
              <a:buNone/>
            </a:pPr>
            <a:r>
              <a:rPr lang="th-TH" sz="4400" b="1" dirty="0">
                <a:solidFill>
                  <a:schemeClr val="tx1"/>
                </a:solidFill>
              </a:rPr>
              <a:t>การโอนตั๋วเงิน มีด้วยกัน ๓ รูปแบบ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4400" b="1" dirty="0">
                <a:solidFill>
                  <a:schemeClr val="tx1"/>
                </a:solidFill>
              </a:rPr>
              <a:t>	๑. การสลักหลัง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4400" b="1" dirty="0">
                <a:solidFill>
                  <a:schemeClr val="tx1"/>
                </a:solidFill>
              </a:rPr>
              <a:t>                 - </a:t>
            </a:r>
            <a:r>
              <a:rPr lang="th-TH" sz="3600" dirty="0">
                <a:solidFill>
                  <a:schemeClr val="tx1"/>
                </a:solidFill>
              </a:rPr>
              <a:t>สลักหลังเฉพาะ</a:t>
            </a:r>
          </a:p>
          <a:p>
            <a:pPr marL="0" indent="0" algn="thaiDist">
              <a:spcBef>
                <a:spcPts val="0"/>
              </a:spcBef>
              <a:buNone/>
            </a:pPr>
            <a:r>
              <a:rPr lang="th-TH" sz="3600" dirty="0">
                <a:solidFill>
                  <a:schemeClr val="tx1"/>
                </a:solidFill>
              </a:rPr>
              <a:t>		</a:t>
            </a:r>
            <a:r>
              <a:rPr lang="th-TH" sz="3600" b="1" dirty="0">
                <a:solidFill>
                  <a:schemeClr val="tx1"/>
                </a:solidFill>
              </a:rPr>
              <a:t>-</a:t>
            </a:r>
            <a:r>
              <a:rPr lang="th-TH" sz="3600" dirty="0">
                <a:solidFill>
                  <a:schemeClr val="tx1"/>
                </a:solidFill>
              </a:rPr>
              <a:t> สลักหลังลอย</a:t>
            </a:r>
          </a:p>
          <a:p>
            <a:pPr marL="0" indent="0" algn="thaiDist">
              <a:buNone/>
            </a:pPr>
            <a:r>
              <a:rPr lang="th-TH" sz="4400" b="1" dirty="0">
                <a:solidFill>
                  <a:schemeClr val="tx1"/>
                </a:solidFill>
              </a:rPr>
              <a:t>	๒. การส่งมอบ</a:t>
            </a:r>
          </a:p>
          <a:p>
            <a:pPr marL="0" indent="0" algn="thaiDist">
              <a:buNone/>
            </a:pPr>
            <a:r>
              <a:rPr lang="th-TH" sz="4400" b="1" dirty="0">
                <a:solidFill>
                  <a:schemeClr val="tx1"/>
                </a:solidFill>
              </a:rPr>
              <a:t>	๓. ทำหนังสือโอนสิทธิเรียกร้อง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10640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>
            <a:extLst>
              <a:ext uri="{FF2B5EF4-FFF2-40B4-BE49-F238E27FC236}">
                <a16:creationId xmlns:a16="http://schemas.microsoft.com/office/drawing/2014/main" id="{D7A45106-7D64-40FA-B812-587FAA7EB5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5140" y="908720"/>
            <a:ext cx="6993719" cy="1440160"/>
          </a:xfrm>
          <a:prstGeom prst="rect">
            <a:avLst/>
          </a:prstGeom>
        </p:spPr>
      </p:pic>
      <p:sp>
        <p:nvSpPr>
          <p:cNvPr id="5" name="กล่องข้อความ 4">
            <a:extLst>
              <a:ext uri="{FF2B5EF4-FFF2-40B4-BE49-F238E27FC236}">
                <a16:creationId xmlns:a16="http://schemas.microsoft.com/office/drawing/2014/main" id="{33A6C1B6-AE6D-4EB6-9D14-ACAAEBB3023E}"/>
              </a:ext>
            </a:extLst>
          </p:cNvPr>
          <p:cNvSpPr txBox="1"/>
          <p:nvPr/>
        </p:nvSpPr>
        <p:spPr>
          <a:xfrm>
            <a:off x="1075140" y="2636912"/>
            <a:ext cx="699371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thaiDist"/>
            <a:r>
              <a:rPr lang="th-TH" dirty="0"/>
              <a:t>จากภาพ ๑ ได้สลักหลังพร้อมระบุข้อความ “ห้ามสลักหลัง” เช่นนี้ แม้ ๒ จะฝ่าฝืนทำการสลักหลังและส่งมอบตั๋วแก่ ๓ และ ๓ สลักหลังและส่งมอบแก่ ๔ กรณีนี้ ๔ ยังอยู่ในฐานะเป็นผู้ทรง แต่ ๔ จะเรียกให้ ๑ ผู้ลงข้อความห้ามสลักหลังสืบไปรับผิดมิได้เท่านั้น แต่ ๔ ยังสามารถเรียกให้คู่สัญญาคนอื่น ๆ ที่ลงลายมือชื่อในตั๋วเงินรับผิดต่อตนตามเนื้อความในตั๋วได้</a:t>
            </a:r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786194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/>
          <a:lstStyle/>
          <a:p>
            <a:r>
              <a:rPr lang="th-TH" b="1" dirty="0">
                <a:solidFill>
                  <a:srgbClr val="0000FF"/>
                </a:solidFill>
                <a:latin typeface="Calibri"/>
                <a:ea typeface="Calibri"/>
                <a:cs typeface="Cordia New"/>
              </a:rPr>
              <a:t>สรุป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thaiDist"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US" sz="36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</a:t>
            </a:r>
            <a:r>
              <a:rPr lang="th-TH" sz="36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กรณีที่ผู้สลักหลังตั๋วเงินเขียนระบุข้อความ </a:t>
            </a:r>
            <a:r>
              <a:rPr lang="th-TH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ห้ามสลักหลังหรือว่าห้ามโอนตั๋วเงินนั้นต่อไป</a:t>
            </a:r>
            <a:r>
              <a:rPr lang="th-TH" sz="36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จะมีผล</a:t>
            </a:r>
            <a:r>
              <a:rPr lang="th-TH" sz="36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ก็คือตั๋วเงินนั้นสามารถโอนต่อไปได้โดยวิธีการโอนอย่างตั๋วเงิน เพียงแต่ว่าผู้ที่รับโอนตั๋วนั้นต่อมาอีก  จะไปฟ้องผู้สลักหลังคนที่เขียนระบุข้อความห้ามสลักหลังสืบไปไม่ได้เท่านั้นเอง</a:t>
            </a:r>
            <a:endParaRPr lang="en-US" sz="36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algn="thaiDist">
              <a:spcAft>
                <a:spcPts val="0"/>
              </a:spcAft>
              <a:tabLst>
                <a:tab pos="2865755" algn="ctr"/>
                <a:tab pos="5731510" algn="r"/>
                <a:tab pos="630555" algn="l"/>
                <a:tab pos="2865755" algn="ctr"/>
                <a:tab pos="5731510" algn="r"/>
              </a:tabLst>
            </a:pPr>
            <a:r>
              <a:rPr lang="th-TH" sz="36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อนึ่ง บุคคลที่มิใช่ผู้สั่งจ่าย หรือผู้สลักหลัง แม้เขียนข้อความห้ามโอนเปลี่ยนมือ ก็ไม่มีผล ตั๋วนั้นยังโอนต่อไปได้ตามปกติ</a:t>
            </a:r>
            <a:endParaRPr lang="en-US" sz="36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79956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1189CC5-807F-4A3B-A36C-62E9138FB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15000"/>
              </a:lnSpc>
              <a:tabLst>
                <a:tab pos="685800" algn="l"/>
              </a:tabLst>
            </a:pPr>
            <a:r>
              <a:rPr lang="th-TH" sz="3600" dirty="0"/>
              <a:t>ตารางเปรียบเทียบการห้ามโอนเปลี่ยนมือ</a:t>
            </a:r>
            <a:br>
              <a:rPr lang="th-TH" sz="3600" dirty="0"/>
            </a:br>
            <a:r>
              <a:rPr lang="th-TH" sz="3600" dirty="0"/>
              <a:t>ระหว่างมาตรา ๙๑๗ วรรคสองกับมาตรา ๙๒๓</a:t>
            </a:r>
            <a:endParaRPr lang="th-TH" dirty="0"/>
          </a:p>
        </p:txBody>
      </p:sp>
      <p:graphicFrame>
        <p:nvGraphicFramePr>
          <p:cNvPr id="4" name="ตัวแทนเนื้อหา 3">
            <a:extLst>
              <a:ext uri="{FF2B5EF4-FFF2-40B4-BE49-F238E27FC236}">
                <a16:creationId xmlns:a16="http://schemas.microsoft.com/office/drawing/2014/main" id="{E06F518F-1D42-42F9-8BF7-6DDD03BC9D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0883904"/>
              </p:ext>
            </p:extLst>
          </p:nvPr>
        </p:nvGraphicFramePr>
        <p:xfrm>
          <a:off x="755576" y="1916832"/>
          <a:ext cx="7272807" cy="41764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6">
                  <a:extLst>
                    <a:ext uri="{9D8B030D-6E8A-4147-A177-3AD203B41FA5}">
                      <a16:colId xmlns:a16="http://schemas.microsoft.com/office/drawing/2014/main" val="2603649097"/>
                    </a:ext>
                  </a:extLst>
                </a:gridCol>
                <a:gridCol w="3031604">
                  <a:extLst>
                    <a:ext uri="{9D8B030D-6E8A-4147-A177-3AD203B41FA5}">
                      <a16:colId xmlns:a16="http://schemas.microsoft.com/office/drawing/2014/main" val="482489119"/>
                    </a:ext>
                  </a:extLst>
                </a:gridCol>
                <a:gridCol w="2657027">
                  <a:extLst>
                    <a:ext uri="{9D8B030D-6E8A-4147-A177-3AD203B41FA5}">
                      <a16:colId xmlns:a16="http://schemas.microsoft.com/office/drawing/2014/main" val="1427865395"/>
                    </a:ext>
                  </a:extLst>
                </a:gridCol>
              </a:tblGrid>
              <a:tr h="3830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</a:rPr>
                        <a:t>หัวข้อ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effectLst/>
                        </a:rPr>
                        <a:t>มาตรา ๙๑๗ วรรคสอง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effectLst/>
                        </a:rPr>
                        <a:t>มาตรา ๙๒๓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09934359"/>
                  </a:ext>
                </a:extLst>
              </a:tr>
              <a:tr h="383085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>
                          <a:solidFill>
                            <a:schemeClr val="tx1"/>
                          </a:solidFill>
                          <a:effectLst/>
                        </a:rPr>
                        <a:t>ผู้ห้ามโอน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ผู้สั่งจ่าย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ผู้สลักหลัง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69728975"/>
                  </a:ext>
                </a:extLst>
              </a:tr>
              <a:tr h="753679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</a:rPr>
                        <a:t>ข้อความ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 “เปลี่ยนมือไม่ได้” หรือข้อความอื่นทำนองเดียวกันไว้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“ห้ามสลักหลัง”</a:t>
                      </a:r>
                      <a:endParaRPr lang="en-US" sz="2000" dirty="0">
                        <a:effectLst/>
                      </a:endParaRPr>
                    </a:p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2627138"/>
                  </a:ext>
                </a:extLst>
              </a:tr>
              <a:tr h="383085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</a:rPr>
                        <a:t>บริเวณที่ระบุข้อความ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ด้านหน้าตั๋วเงิน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ด้านหน้าหรือด้านหลังก็ได้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927788"/>
                  </a:ext>
                </a:extLst>
              </a:tr>
              <a:tr h="1136765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</a:rPr>
                        <a:t>ผลของการห้ามโอน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ไม่สามารถโอนตั๋วต่อไปด้วยวิธีการสลักหลังตั๋วและส่งมอบ แต่ต้องทำเป็นหนังสือโอนสิทธิเรียกร้อง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สามารถสลักหลังและส่งมอบต่อได้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6904393"/>
                  </a:ext>
                </a:extLst>
              </a:tr>
              <a:tr h="1136765"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1600" dirty="0">
                          <a:solidFill>
                            <a:schemeClr val="tx1"/>
                          </a:solidFill>
                          <a:effectLst/>
                        </a:rPr>
                        <a:t>ผลของการฝ่าฝืน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ผู้รับโอนมิใช่ผู้ทรง เว้นแต่จะได้ทำเป็นหนังสือโอนสิทธิเรียกร้องและมอบตั๋วเงินให้ผู้รับโอนไว้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thaiDi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th-TH" sz="2000" dirty="0">
                          <a:effectLst/>
                        </a:rPr>
                        <a:t>ผู้รับโอนเป็นผู้ทรง แต่ไม่สามารถเรียกให้ผู้สลักหลังซึ่งระบุข้อความห้ามสลักหลังรับผิดได้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ordia New" panose="020B0304020202020204" pitchFamily="34" charset="-34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68020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628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th-TH" sz="80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th-TH" sz="7200" b="1" dirty="0">
                <a:solidFill>
                  <a:schemeClr val="tx1"/>
                </a:solidFill>
              </a:rPr>
              <a:t>การรับรองตั๋วเงิน</a:t>
            </a:r>
          </a:p>
        </p:txBody>
      </p:sp>
    </p:spTree>
    <p:extLst>
      <p:ext uri="{BB962C8B-B14F-4D97-AF65-F5344CB8AC3E}">
        <p14:creationId xmlns:p14="http://schemas.microsoft.com/office/powerpoint/2010/main" val="4226560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936104"/>
          </a:xfrm>
        </p:spPr>
        <p:txBody>
          <a:bodyPr/>
          <a:lstStyle/>
          <a:p>
            <a:r>
              <a:rPr lang="th-TH" dirty="0"/>
              <a:t>การรับรอง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256584"/>
          </a:xfrm>
        </p:spPr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มาตรา</a:t>
            </a:r>
            <a:r>
              <a:rPr lang="en-US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927 </a:t>
            </a:r>
            <a:r>
              <a:rPr lang="th-TH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อันตั๋วแลกเงินนั้นจะนำไปยื่นแก่ผู้จ่าย ณ ที่อยู่ของผู้จ่าย เพื่อให้รับรองเมื่อไร ๆ ก็ได้ จนกว่าจะถึงเวลากำหนดใช้เงิน และผู้ทรงจะเป็นผู้ยื่น หรือเพียงแต่ผู้ที่ได้ตั๋วนั้นไว้ในครอบครองจะเป็นผู้นำไปยื่นก็ได้</a:t>
            </a:r>
            <a:endParaRPr lang="en-US" sz="28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ในตั๋วแลกเงินนั้น ผู้สั่งจ่ายจะลงข้อกำหนดไว้ว่าให้นำยื่นเพื่อรับรองโดย กำหนดเวลาจำกัดไว้ให้ยื่น หรือไม่กำหนดเวลาก็ได้</a:t>
            </a:r>
            <a:endParaRPr lang="en-US" sz="28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 ผู้สั่งจ่ายจะห้ามการนำตั๋วแลกเงินยื่นเพื่อรับรองก็ได้ เว้นแต่ในกรณีที่เป็นตั๋วเงินอันได้ออกสั่งให้ใช้เงินเฉพาะ ณ สถานที่อื่นใดอันมิใช่ภูมิลำเนาของผู้จ่าย หรือได้ออกสั่งให้ใช้เงินในเวลาใดเวลาหนึ่งนับแต่ได้เห็น</a:t>
            </a:r>
            <a:endParaRPr lang="en-US" sz="28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อนึ่ง ผู้สั่งจ่ายจะลงข้อกำหนดไว้ว่า ยังมิให้นำตั๋วยื่นเพื่อให้รับรอง ก่อนถึงกำหนดวันใดวันหนึ่งก็ได้</a:t>
            </a:r>
            <a:endParaRPr lang="en-US" sz="28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28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   ผู้สลักหลังทุกคนจะลงข้อกำหนดไว้ว่า ให้นำตั๋วเงินยื่นเพื่อรับรอง โดยกำหนดเวลาจำกัดไว้ให้ยื่น หรือไม่กำหนดเวลาก็ได้ เว้นแต่ผู้สั่งจ่ายจะได้ห้ามการรับรอง</a:t>
            </a:r>
            <a:endParaRPr lang="en-US" sz="28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67376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th-TH" b="1" dirty="0">
                <a:latin typeface="Cordia New"/>
                <a:ea typeface="Cordia New"/>
                <a:cs typeface="Angsana New"/>
              </a:rPr>
              <a:t>อธิบาย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b="1" dirty="0">
                <a:latin typeface="Cordia New"/>
                <a:ea typeface="Cordia New"/>
                <a:cs typeface="Angsana New"/>
              </a:rPr>
              <a:t>	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การรับรองเป็นการสร้างความน่าเชื่อถือให้แก่ผู้ทรงว่า เมื่อตั๋วถึงกำหนดแล้ว บุคคลที่ระบุไว้ในตั๋วให้เป็นผู้จ่ายเงินจะจ่ายเงินตามตั๋วนั้น ทั้งยังเป็นการทำให้ผู้จ่ายลงลายมือชื่อ อันทำให้ต้องรับผิดตามเนื้อความแห่งตั๋วในมาตรา </a:t>
            </a:r>
            <a:r>
              <a:rPr lang="en-US" sz="32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900 </a:t>
            </a:r>
            <a:r>
              <a:rPr lang="th-TH" sz="32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ด้วย</a:t>
            </a:r>
            <a:endParaRPr lang="en-US" sz="32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algn="thaiDist"/>
            <a:r>
              <a:rPr lang="th-TH" sz="3200" dirty="0">
                <a:solidFill>
                  <a:schemeClr val="tx1"/>
                </a:solidFill>
                <a:latin typeface="Angsana New"/>
                <a:ea typeface="Cordia New"/>
              </a:rPr>
              <a:t>การรับรอง จึงหมายถึง การแสดงเจตนาของผู้จ่ายในอันที่จะปฏิบัติตามคำสั่งของผู้สั่งจ่าย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4346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th-TH" b="1" u="sng" dirty="0"/>
              <a:t>ข้อสังเกต</a:t>
            </a:r>
            <a:r>
              <a:rPr lang="th-TH" b="1" dirty="0"/>
              <a:t> 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lvl="0" indent="0" algn="thaiDist">
              <a:buNone/>
            </a:pPr>
            <a:r>
              <a:rPr lang="en-US" sz="2800" b="1" dirty="0">
                <a:solidFill>
                  <a:schemeClr val="tx1"/>
                </a:solidFill>
              </a:rPr>
              <a:t>1. </a:t>
            </a:r>
            <a:r>
              <a:rPr lang="th-TH" sz="2800" b="1" dirty="0">
                <a:solidFill>
                  <a:schemeClr val="tx1"/>
                </a:solidFill>
              </a:rPr>
              <a:t>บทบัญญัติการรับรองนี้ไม่นำไปใช้กับตั๋วสัญญาใช้เงิน และเช็ค เพราะ</a:t>
            </a:r>
            <a:endParaRPr lang="en-US" sz="2800" dirty="0">
              <a:solidFill>
                <a:schemeClr val="tx1"/>
              </a:solidFill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solidFill>
                  <a:schemeClr val="tx1"/>
                </a:solidFill>
              </a:rPr>
              <a:t>กรณีตั๋วสัญญาใช้เงินนั้น มาตรา </a:t>
            </a:r>
            <a:r>
              <a:rPr lang="en-US" sz="2800" b="1" dirty="0">
                <a:solidFill>
                  <a:schemeClr val="tx1"/>
                </a:solidFill>
              </a:rPr>
              <a:t>986 </a:t>
            </a:r>
            <a:r>
              <a:rPr lang="th-TH" sz="2800" b="1" dirty="0">
                <a:solidFill>
                  <a:schemeClr val="tx1"/>
                </a:solidFill>
              </a:rPr>
              <a:t>บัญญัติว่า “ผู้ออกตั๋วสัญญาใช้เงินย่อมต้องผูกพันเป็นอย่างเดียว กันกับผู้รับรองตั๋วแลกเงิน” ดังนั้นจึงไม่ต้องมีการรับรองอีก</a:t>
            </a:r>
            <a:endParaRPr lang="en-US" sz="2800" dirty="0">
              <a:solidFill>
                <a:schemeClr val="tx1"/>
              </a:solidFill>
            </a:endParaRPr>
          </a:p>
          <a:p>
            <a:pPr algn="thaiDist">
              <a:buFont typeface="Wingdings" panose="05000000000000000000" pitchFamily="2" charset="2"/>
              <a:buChar char="Ø"/>
            </a:pPr>
            <a:r>
              <a:rPr lang="th-TH" sz="2800" b="1" dirty="0">
                <a:solidFill>
                  <a:schemeClr val="tx1"/>
                </a:solidFill>
              </a:rPr>
              <a:t>กรณีเช็ค ไม่มีเรื่องรับรอง เพราะเมื่อนำเช็คไปยื่นต่อธนาคาร เท่ากับเป็นการขึ้นเงินธนาคารต้องจ่ายเงินทันที</a:t>
            </a:r>
            <a:endParaRPr lang="en-US" sz="2800" dirty="0">
              <a:solidFill>
                <a:schemeClr val="tx1"/>
              </a:solidFill>
            </a:endParaRPr>
          </a:p>
          <a:p>
            <a:pPr marL="0" lvl="0" indent="0" algn="thaiDist">
              <a:buNone/>
            </a:pPr>
            <a:r>
              <a:rPr lang="en-US" sz="2800" b="1" dirty="0">
                <a:solidFill>
                  <a:schemeClr val="tx1"/>
                </a:solidFill>
              </a:rPr>
              <a:t>2. </a:t>
            </a:r>
            <a:r>
              <a:rPr lang="th-TH" sz="2800" b="1" dirty="0">
                <a:solidFill>
                  <a:schemeClr val="tx1"/>
                </a:solidFill>
              </a:rPr>
              <a:t>ผู้จ่ายเท่านั้น เป็นผู้รับรอง</a:t>
            </a:r>
            <a:endParaRPr lang="en-US" sz="28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r>
              <a:rPr lang="th-TH" sz="2800" b="1" dirty="0">
                <a:solidFill>
                  <a:schemeClr val="tx1"/>
                </a:solidFill>
              </a:rPr>
              <a:t>       ฎ.</a:t>
            </a:r>
            <a:r>
              <a:rPr lang="en-US" sz="28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359/2511</a:t>
            </a:r>
            <a:r>
              <a:rPr lang="th-TH" sz="2800" b="1" dirty="0">
                <a:solidFill>
                  <a:schemeClr val="tx1"/>
                </a:solidFill>
              </a:rPr>
              <a:t> ผู้จ่ายเท่านั้นที่จะรับรองตั๋วเงินได้ ผู้อื่นมาเขียนรับรองย่อมไม่มีผล</a:t>
            </a:r>
            <a:endParaRPr lang="en-US" sz="2800" dirty="0">
              <a:solidFill>
                <a:schemeClr val="tx1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874795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b="1" dirty="0"/>
              <a:t>ระยะเวลาในการรับรอง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 algn="thaiDist"/>
            <a:r>
              <a:rPr lang="th-TH" sz="3200" dirty="0">
                <a:solidFill>
                  <a:schemeClr val="tx1"/>
                </a:solidFill>
                <a:ea typeface="Cordia New"/>
                <a:cs typeface="Angsana New"/>
              </a:rPr>
              <a:t>โดยปกติแล้ว จะต้องยื่นตั๋วให้ผู้จ่ายรับรองก่อนตั๋วถึงกำหนดใช้เงิน </a:t>
            </a:r>
          </a:p>
          <a:p>
            <a:pPr algn="thaiDist"/>
            <a:r>
              <a:rPr lang="th-TH" sz="3200" dirty="0">
                <a:solidFill>
                  <a:schemeClr val="tx1"/>
                </a:solidFill>
                <a:ea typeface="Cordia New"/>
                <a:cs typeface="Angsana New"/>
              </a:rPr>
              <a:t>เมื่อไปยื่นให้เขารับรองแล้ว หากผู้จ่ายบอกปัดไม่รับรอง ผู้ทรงต้องทำคำคัดค้านและสามารถใช้สิทธิฟ้องไล่เบี้ยคู่สัญญาที่ลงลายมือชื่อในตั๋วได้ทันที โดยไม่ต้องรอให้ตั๋วถึงกำหนดเสียก่อน เพราะ ตั๋วนั้นขาดความน่าเชื่อถือแล้ว อันเนื่องมาจากลูกหนี้ชั้นต้น(ผู้จ่าย) ปฏิเสธที่จะรับรองแล้ว ดังนั้นก็ไม่จำเป็นต้องรออีกในเมื่อผู้จ่ายจะไม่จ่ายเงินแน่แล้ว</a:t>
            </a:r>
          </a:p>
          <a:p>
            <a:pPr marL="0" indent="0" algn="thaiDist">
              <a:buNone/>
            </a:pPr>
            <a:r>
              <a:rPr lang="th-TH" sz="3200" dirty="0">
                <a:solidFill>
                  <a:srgbClr val="FF0000"/>
                </a:solidFill>
                <a:ea typeface="Cordia New"/>
                <a:cs typeface="Angsana New"/>
              </a:rPr>
              <a:t>อย่างไรก็ดี การจะยื่นตั๋วให้ผู้จ่ายรับรองหรือไม่เป็นสิทธิของผู้ทรงซึ่งอาจยื่นหรือไม่ยื่นตั๋วให้ผู้จ่ายรับรองก็ได้ เว้นแต่ในกรณีที่กฎหมายบังคับ </a:t>
            </a:r>
            <a:endParaRPr lang="th-TH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2521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08112"/>
          </a:xfrm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>
                <a:latin typeface="Cordia New"/>
                <a:ea typeface="Cordia New"/>
                <a:cs typeface="Angsana New"/>
              </a:rPr>
              <a:t>กรณี ผู้ทรงจะต้องยื่นตั๋วให้รับรองเสมอ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 algn="thaiDist"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กรณีตั๋วระบุวันถึงกำหนดใช้เงินเมื่อสิ้นระยะเวลาใดเวลาหนึ่งนับแต่ได้เห็น(ม.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928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lvl="0" algn="thaiDist"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กรณีผู้สั่งจ่าย เขียนข้อความกำหนดให้ยื่นตั๋วให้รับรอง(ม.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927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ว.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2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lvl="0" algn="thaiDist"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กรณีผู้สลักหลัง เขียนข้อความกำหนดให้ยื่นตั๋วให้รับรอง(ม.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927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ว.</a:t>
            </a:r>
            <a:r>
              <a:rPr lang="en-US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5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)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อนึ่ง หากเข้าลักษณะใดในสามประการข้างต้นนี้แล้ว ผู้ทรงไม่ยื่นตั๋วให้รับรอง ย่อมเสียสิทธิฟ้องไล่เบี้ยเอากับคู่สัญญา ซึ่งบางกรณีเสียสิทธิทั้งหมดทุกคน บางกรณีเสียสิทธิเฉพาะบางคน </a:t>
            </a:r>
            <a:endParaRPr lang="th-TH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123215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</p:spPr>
        <p:txBody>
          <a:bodyPr/>
          <a:lstStyle/>
          <a:p>
            <a:pPr marL="342900" lvl="0" indent="-342900" algn="thaiDist">
              <a:spcAft>
                <a:spcPts val="0"/>
              </a:spcAft>
              <a:buFont typeface="+mj-lt"/>
              <a:buAutoNum type="arabicPeriod"/>
              <a:tabLst>
                <a:tab pos="2637155" algn="ctr"/>
                <a:tab pos="5274310" algn="r"/>
                <a:tab pos="180340" algn="l"/>
              </a:tabLst>
            </a:pPr>
            <a:r>
              <a:rPr lang="th-TH" sz="4400" b="1" dirty="0">
                <a:effectLst/>
                <a:latin typeface="Cordia New"/>
                <a:ea typeface="Cordia New"/>
                <a:cs typeface="Angsana New"/>
              </a:rPr>
              <a:t>กรณีตั๋วระบุวันถึงกำหนดใช้เงินเมื่อสิ้นระยะเวลาใดเวลาหนึ่งนับแต่ได้เห็น (ม.</a:t>
            </a:r>
            <a:r>
              <a:rPr lang="en-US" sz="4400" b="1" dirty="0">
                <a:effectLst/>
                <a:latin typeface="Angsana New"/>
                <a:ea typeface="Cordia New"/>
                <a:cs typeface="Angsana New"/>
              </a:rPr>
              <a:t>928</a:t>
            </a:r>
            <a:r>
              <a:rPr lang="th-TH" sz="4400" b="1" dirty="0">
                <a:effectLst/>
                <a:latin typeface="Angsana New"/>
                <a:ea typeface="Cordia New"/>
                <a:cs typeface="Angsana New"/>
              </a:rPr>
              <a:t>)</a:t>
            </a:r>
            <a:endParaRPr lang="th-TH" sz="4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มาตรา</a:t>
            </a:r>
            <a:r>
              <a:rPr lang="en-US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 928 </a:t>
            </a: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ผู้ทรงตั๋วแลกเงินอันสั่งให้ใช้เงินเมื่อสิ้นระยะเวลากำหนด อย่างใดอย่างหนึ่งนับแต่ได้เห็นนั้น ต้องนำตั๋วเงินยื่นเพื่อให้รับรองภายใน </a:t>
            </a:r>
            <a:r>
              <a:rPr lang="th-TH" sz="2800" u="sng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หกเดือน</a:t>
            </a: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 นับแต่วันที่ลงในตั๋วเงิน หรือภายในเวลาช้าเร็วกว่านั้นตามแต่ ผู้สั่งจ่ายจะได้ระบุไว้</a:t>
            </a: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b="1" u="sng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อธิบาย</a:t>
            </a:r>
            <a:endParaRPr lang="en-US" sz="3200" u="sng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ตั๋วประเภทนี้เมื่อผู้สั่งจ่ายออกตั๋วแล้ว จะยังไม่มีกำหนดวันที่ผู้จ่ายจะชำระหนี้จนกว่าจะมีการยื่นตั๋วให้ผู้จ่ายได้เห็นตั๋ว จึงจะเริ่มนับวันที่กำหนดไว้เพื่อกำหนดวันที่ตั๋วจะถึงกำหนดใช้เงิน ดังนั้นกฎหมายจึงบังคับว่าจะต้องมีการยื่นตั๋วให้ผู้จ่ายรับรองใน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6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เดือน หรือในเวลาใดเวลาหนึ่งแล้วแต่ผู้สั่งจ่ายจะกำหนดไว้ ที่สำคัญตั๋วประเภทนี้ผู้สั่งจ่ายจะห้ามยื่นให้รับรองมิได้ เพราะโดยสภาพตั๋วต้องมีการยื่นให้รับรองเสมอ เพื่อที่จะหาวันถึงกำหนดใช้เงิน</a:t>
            </a:r>
            <a:endParaRPr lang="en-US" sz="32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55483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lvl="0">
              <a:lnSpc>
                <a:spcPct val="100000"/>
              </a:lnSpc>
            </a:pPr>
            <a:br>
              <a:rPr lang="th-TH" b="1" dirty="0">
                <a:effectLst/>
              </a:rPr>
            </a:br>
            <a:br>
              <a:rPr lang="th-TH" b="1" dirty="0">
                <a:effectLst/>
              </a:rPr>
            </a:br>
            <a:r>
              <a:rPr lang="th-TH" b="1" dirty="0">
                <a:effectLst/>
              </a:rPr>
              <a:t>การสลักหลังโอนตั๋วเงิน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340768"/>
            <a:ext cx="8352928" cy="4785395"/>
          </a:xfrm>
          <a:ln>
            <a:solidFill>
              <a:schemeClr val="accent1"/>
            </a:solidFill>
            <a:prstDash val="dashDot"/>
          </a:ln>
        </p:spPr>
        <p:txBody>
          <a:bodyPr>
            <a:noAutofit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มาตรา 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917 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วรรคหนึ่ง อันตั๋วแรกเงินทุกฉบับ ถึงแม้จะมิใช่สั่งจ่ายให้แก่บุคคลเพื่อเขาสั่งก็ตาม ท่านว่าย่อมโอนให้แก่กันได้ด้วยการสลักหลังและส่งมอบ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มาตรา 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919 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คำสลักหลังนั้นต้องเขียนลงในตั๋วแลกเงินหรือใบประจำต่อ และต้องลงลายมือชื่อผู้สลักหลัง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 algn="thaiDist">
              <a:buNone/>
            </a:pP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	การสลักหลังย่อมสมบูรณ์แม้ทั้งมิได้ระบุชื่อผู้รับประโยชน์ไว้ด้วย หรือแม้ผู้สลักหลังจะมิได้กระทำอะไรยิ่งไปกว่าลงลายมือชื่อของตนที่ด้านหลังตั๋วแลกเงิน หรือที่ใบประจำต่อก็ย่อมฟังเป็นสมบูรณ์ดุจกัน การสลักหลังเช่นนี้ท่านเรียกว่า 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“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สลักหลังลอย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”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780786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73616" cy="1656184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h-TH" sz="1600" dirty="0">
                <a:effectLst/>
                <a:latin typeface="Calibri"/>
                <a:ea typeface="Times New Roman"/>
                <a:cs typeface="Cordia New"/>
              </a:rPr>
              <a:t> </a:t>
            </a:r>
            <a:r>
              <a:rPr lang="th-TH" sz="1600" b="1" dirty="0">
                <a:effectLst/>
                <a:latin typeface="Calibri"/>
                <a:ea typeface="Times New Roman"/>
                <a:cs typeface="Cordia New"/>
              </a:rPr>
              <a:t>ตั๋วแลกเงิน</a:t>
            </a:r>
            <a:r>
              <a:rPr lang="en-US" sz="1600" dirty="0">
                <a:effectLst/>
                <a:latin typeface="Calibri"/>
                <a:ea typeface="Times New Roman"/>
                <a:cs typeface="Cordia New"/>
              </a:rPr>
              <a:t>                       </a:t>
            </a:r>
            <a:br>
              <a:rPr lang="en-US" sz="1600" dirty="0">
                <a:effectLst/>
                <a:latin typeface="Calibri"/>
                <a:ea typeface="Times New Roman"/>
                <a:cs typeface="Cordia New"/>
              </a:rPr>
            </a:br>
            <a:r>
              <a:rPr lang="en-US" sz="1600" dirty="0">
                <a:effectLst/>
                <a:latin typeface="Calibri"/>
                <a:ea typeface="Times New Roman"/>
                <a:cs typeface="Cordia New"/>
              </a:rPr>
              <a:t>                                                                                                                                                       1/01/2013</a:t>
            </a:r>
            <a:br>
              <a:rPr lang="en-US" sz="1600" dirty="0">
                <a:effectLst/>
                <a:latin typeface="Calibri"/>
                <a:ea typeface="Times New Roman"/>
                <a:cs typeface="Cordia New"/>
              </a:rPr>
            </a:br>
            <a:r>
              <a:rPr lang="en-US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      </a:t>
            </a: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ข้าพเจ้า </a:t>
            </a:r>
            <a:r>
              <a:rPr lang="th-TH" sz="1800" u="sng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นาย ส</a:t>
            </a: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 ได้ออกตั๋วแลกเงินนี้ โดยสั่งให้ </a:t>
            </a:r>
            <a:r>
              <a:rPr lang="th-TH" sz="1800" u="sng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นาย จ</a:t>
            </a: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 จ่ายเงินให้แก่</a:t>
            </a:r>
            <a:r>
              <a:rPr lang="th-TH" sz="1800" u="sng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 นาย ร </a:t>
            </a: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จำนวน </a:t>
            </a:r>
            <a:r>
              <a:rPr lang="en-US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10,000 </a:t>
            </a: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บาท ภายในกำหนด </a:t>
            </a:r>
            <a:r>
              <a:rPr lang="en-US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15 </a:t>
            </a: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วันนับ</a:t>
            </a:r>
            <a:b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</a:br>
            <a:r>
              <a:rPr lang="th-TH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  <a:t>แต่ได้เห็นตั๋วนี้</a:t>
            </a:r>
            <a:br>
              <a:rPr lang="en-US" sz="1800" dirty="0">
                <a:effectLst/>
                <a:latin typeface="Cordia New" panose="020B0304020202020204" pitchFamily="34" charset="-34"/>
                <a:ea typeface="Times New Roman"/>
                <a:cs typeface="Cordia New" panose="020B0304020202020204" pitchFamily="34" charset="-34"/>
              </a:rPr>
            </a:br>
            <a:r>
              <a:rPr lang="th-TH" sz="1600" dirty="0">
                <a:effectLst/>
                <a:latin typeface="Calibri"/>
                <a:ea typeface="Times New Roman"/>
                <a:cs typeface="Cordia New"/>
              </a:rPr>
              <a:t>                                                                                                                                                                         ลงชื่อ นาย ส.</a:t>
            </a:r>
            <a:endParaRPr lang="th-TH" sz="1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464496"/>
          </a:xfrm>
        </p:spPr>
        <p:txBody>
          <a:bodyPr>
            <a:normAutofit/>
          </a:bodyPr>
          <a:lstStyle/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จากตัวอย่าง ถ้า  ร โอนตั๋วให้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 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ร หรือ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จะต้องเอาตั๋วไปยื่นแก่ผู้จ่ายเพื่อขอให้เขารับรองภายใน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6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เดือน(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ก.ค.เป็นวันสุดท้าย) เช่นนี้ ถ้า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lvl="0" algn="thaiDist">
              <a:buFont typeface="Wingdings"/>
              <a:buChar char=""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จ รับรองโดยลงลายมือชื่อไว้หน้าตั๋วแล้ว ต่อจากนั้น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15 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วันก็จะเป็นวันถึงกำหนดใช้เงินตามตั๋วฉบับนี้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 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ต้องนำตั๋วไปขึ้นเงิน ถ้า จ ปฏิเสธการจ่ายเงินอีก เช่นนี้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ในที่นี้ ได้แก่ ส ,จ และ ร 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lvl="0" algn="thaiDist">
              <a:buFont typeface="Wingdings"/>
              <a:buChar char=""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จ ไม่รับรอง เช่นนี้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ในที่นี้ ได้แก่ ส และ ร </a:t>
            </a:r>
            <a:r>
              <a:rPr lang="en-US" sz="105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 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lvl="0" algn="thaiDist">
              <a:buFont typeface="Wingdings"/>
              <a:buChar char=""/>
              <a:tabLst>
                <a:tab pos="2637155" algn="ctr"/>
                <a:tab pos="5274310" algn="r"/>
                <a:tab pos="457200" algn="l"/>
              </a:tabLst>
            </a:pPr>
            <a:r>
              <a:rPr lang="th-TH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ร หรือ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ไม่ได้ยื่นให้ จ รับรองในกำหนด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6 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เดือน ผลจะเป็นไปตาม ม.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973 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วรรค </a:t>
            </a:r>
            <a:r>
              <a:rPr lang="en-US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2</a:t>
            </a:r>
            <a:r>
              <a:rPr lang="th-TH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กล่าวคือ </a:t>
            </a:r>
            <a:r>
              <a:rPr lang="th-TH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ผู้ทรงย่อมสิ้นสิทธิที่จะไล่เบี้ยเอาแก่ผู้สลักหลัง ผู้สั่งจ่าย และคู่สัญญาอื่น ๆ ผู้ต้องรับผิด เว้นแต่ผู้รับรอง (หมายถึง ผู้จ่ายยอมรับรองในภายหลัง)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136879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483568"/>
          </a:xfrm>
          <a:ln>
            <a:solidFill>
              <a:schemeClr val="tx1"/>
            </a:solidFill>
          </a:ln>
        </p:spPr>
        <p:txBody>
          <a:bodyPr/>
          <a:lstStyle/>
          <a:p>
            <a:pPr marL="342900" lvl="0" indent="-342900" algn="thaiDist">
              <a:spcAft>
                <a:spcPts val="0"/>
              </a:spcAft>
              <a:buFont typeface="+mj-lt"/>
              <a:buAutoNum type="arabicPeriod" startAt="2"/>
              <a:tabLst>
                <a:tab pos="2637155" algn="ctr"/>
                <a:tab pos="5274310" algn="r"/>
                <a:tab pos="457200" algn="l"/>
              </a:tabLst>
            </a:pPr>
            <a:r>
              <a:rPr lang="th-TH" sz="4600" b="1" dirty="0">
                <a:effectLst/>
                <a:latin typeface="Cordia New"/>
                <a:ea typeface="Cordia New"/>
                <a:cs typeface="Angsana New"/>
              </a:rPr>
              <a:t>กรณีผู้สั่งจ่าย เขียนข้อความกำหนดให้ยื่นตั๋วให้รับรอง(ม.</a:t>
            </a:r>
            <a:r>
              <a:rPr lang="en-US" sz="4600" b="1" dirty="0">
                <a:effectLst/>
                <a:latin typeface="Angsana New"/>
                <a:ea typeface="Cordia New"/>
                <a:cs typeface="Angsana New"/>
              </a:rPr>
              <a:t>927 </a:t>
            </a:r>
            <a:r>
              <a:rPr lang="th-TH" sz="4600" b="1" dirty="0">
                <a:effectLst/>
                <a:latin typeface="Angsana New"/>
                <a:ea typeface="Cordia New"/>
                <a:cs typeface="Angsana New"/>
              </a:rPr>
              <a:t>ว.</a:t>
            </a:r>
            <a:r>
              <a:rPr lang="en-US" sz="4600" b="1" dirty="0">
                <a:effectLst/>
                <a:latin typeface="Angsana New"/>
                <a:ea typeface="Cordia New"/>
                <a:cs typeface="Angsana New"/>
              </a:rPr>
              <a:t>2</a:t>
            </a:r>
            <a:r>
              <a:rPr lang="th-TH" sz="4600" b="1" dirty="0">
                <a:effectLst/>
                <a:latin typeface="Angsana New"/>
                <a:ea typeface="Cordia New"/>
                <a:cs typeface="Angsana New"/>
              </a:rPr>
              <a:t>)</a:t>
            </a:r>
            <a:endParaRPr lang="th-TH" sz="46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/>
          </a:bodyPr>
          <a:lstStyle/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b="1" dirty="0">
                <a:solidFill>
                  <a:srgbClr val="2F5897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ม.</a:t>
            </a:r>
            <a:r>
              <a:rPr lang="en-US" sz="3200" b="1" dirty="0">
                <a:solidFill>
                  <a:srgbClr val="2F5897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927 </a:t>
            </a:r>
            <a:r>
              <a:rPr lang="th-TH" sz="3200" b="1" dirty="0">
                <a:solidFill>
                  <a:srgbClr val="2F5897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ว.</a:t>
            </a:r>
            <a:r>
              <a:rPr lang="en-US" sz="3200" b="1" dirty="0">
                <a:solidFill>
                  <a:srgbClr val="2F5897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2 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“ในตั๋วแลกเงินนั้น ผู้สั่งจ่ายจะลงข้อกำหนดไว้ว่าให้นำยื่นเพื่อรับรองโดย กำหนดเวลาจำกัดไว้ให้ยื่น หรือไม่กำหนดเวลาก็ได้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”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u="sng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อธิบาย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       เหตุที่ผู้สั่งจ่ายกำหนดให้มีการยื่นให้รับรอง ทางหนึ่งเพื่อสร้างความน่าเชื่อถือแก่ผู้ที่จะเข้ามาเป็นคู่สัญญาแห่งตั๋วในภายหลังในอันที่จะเพิ่มความมั่นใจจากการเห็นลายมือชื่อผู้จ่าย นอกจากนี้ผู้สั่งจ่ายอาจประสงค์จะทราบว่าผู้จ่ายยินดีจะปฏิบัติตามสัญญากับตนที่กำหนดให้ผู้จ่ายมีหน้าที่จ่ายเงินหรือไม่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89307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363272" cy="1800200"/>
          </a:xfrm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th-TH" sz="2000" b="1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ตั๋วแลกเงิน</a:t>
            </a:r>
            <a:r>
              <a:rPr lang="en-US" sz="20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             </a:t>
            </a:r>
            <a:b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                                                                                                                                                  1/01/2013</a:t>
            </a:r>
            <a:b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    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ข้าพเจ้า </a:t>
            </a:r>
            <a:r>
              <a:rPr lang="th-TH" sz="1800" u="sng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นาย ส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ได้ออกตั๋วแลกเงินนี้ โดยสั่งให้ </a:t>
            </a:r>
            <a:r>
              <a:rPr lang="th-TH" sz="1800" u="sng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นาย จ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จ่ายเงินให้แก่</a:t>
            </a:r>
            <a:r>
              <a:rPr lang="th-TH" sz="1800" u="sng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นาย ร 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จำนวน </a:t>
            </a:r>
            <a: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10,000 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บาท ในวันที่ </a:t>
            </a:r>
            <a: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25 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ก.พ.นี้ และขอให้ ผู้ทรงนำตั๋วมายื่นให้ จ รับรองภายใน </a:t>
            </a:r>
            <a: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10 </a:t>
            </a: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วันนับแต่วันออกตั๋ว</a:t>
            </a:r>
            <a:br>
              <a:rPr lang="en-US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1800" dirty="0">
                <a:solidFill>
                  <a:schemeClr val="tx1"/>
                </a:solidFill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                                                                                                                                                                            ลงชื่อ   นาย ส.</a:t>
            </a:r>
            <a:endParaRPr lang="th-TH" sz="18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</a:rPr>
              <a:t>จากตัวอย่าง ถ้า  ร โอนตั๋วให้ </a:t>
            </a:r>
            <a:r>
              <a:rPr lang="en-US" dirty="0">
                <a:solidFill>
                  <a:schemeClr val="tx1"/>
                </a:solidFill>
              </a:rPr>
              <a:t>1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h-TH" dirty="0">
                <a:solidFill>
                  <a:schemeClr val="tx1"/>
                </a:solidFill>
              </a:rPr>
              <a:t>ร หรือ 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th-TH" dirty="0">
                <a:solidFill>
                  <a:schemeClr val="tx1"/>
                </a:solidFill>
              </a:rPr>
              <a:t> จะต้องเอาตั๋วไปยื่นแก่ผู้จ่ายเพื่อขอให้เขารับรองภายใน</a:t>
            </a:r>
            <a:r>
              <a:rPr lang="en-US" dirty="0">
                <a:solidFill>
                  <a:schemeClr val="tx1"/>
                </a:solidFill>
              </a:rPr>
              <a:t>10 </a:t>
            </a:r>
            <a:r>
              <a:rPr lang="th-TH" dirty="0">
                <a:solidFill>
                  <a:schemeClr val="tx1"/>
                </a:solidFill>
              </a:rPr>
              <a:t>วันนับแต่วันออกตั๋ว (</a:t>
            </a:r>
            <a:r>
              <a:rPr lang="en-US" dirty="0">
                <a:solidFill>
                  <a:schemeClr val="tx1"/>
                </a:solidFill>
              </a:rPr>
              <a:t>11 </a:t>
            </a:r>
            <a:r>
              <a:rPr lang="th-TH" dirty="0">
                <a:solidFill>
                  <a:schemeClr val="tx1"/>
                </a:solidFill>
              </a:rPr>
              <a:t>ม.ค.เป็นวันสุดท้าย) เช่นนี้ ถ้า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chemeClr val="tx1"/>
                </a:solidFill>
              </a:rPr>
              <a:t>จ รับรองโดยลงลายมือชื่อไว้หน้าตั๋วแล้ว ต่อมาเมื่อถึงวันที่ </a:t>
            </a:r>
            <a:r>
              <a:rPr lang="en-US" dirty="0">
                <a:solidFill>
                  <a:schemeClr val="tx1"/>
                </a:solidFill>
              </a:rPr>
              <a:t>25</a:t>
            </a:r>
            <a:r>
              <a:rPr lang="th-TH" dirty="0">
                <a:solidFill>
                  <a:schemeClr val="tx1"/>
                </a:solidFill>
              </a:rPr>
              <a:t> ก.พ. ซึ่งเป็นวันถึงกำหนดใช้เงินตามตั๋วฉบับนี้ </a:t>
            </a:r>
            <a:r>
              <a:rPr lang="en-US" dirty="0">
                <a:solidFill>
                  <a:schemeClr val="tx1"/>
                </a:solidFill>
              </a:rPr>
              <a:t>1 </a:t>
            </a:r>
            <a:r>
              <a:rPr lang="th-TH" dirty="0">
                <a:solidFill>
                  <a:schemeClr val="tx1"/>
                </a:solidFill>
              </a:rPr>
              <a:t>นำตั๋วไปขึ้นเงิน ถ้า จ ปฏิเสธการจ่ายเงิน เช่นนี้ 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th-TH" dirty="0">
                <a:solidFill>
                  <a:schemeClr val="tx1"/>
                </a:solidFill>
              </a:rPr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ในที่นี้ ได้แก่ ส ,จ และ ร 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chemeClr val="tx1"/>
                </a:solidFill>
              </a:rPr>
              <a:t>จ ไม่รับรอง เช่นนี้ 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th-TH" dirty="0">
                <a:solidFill>
                  <a:schemeClr val="tx1"/>
                </a:solidFill>
              </a:rPr>
              <a:t> ผู้ทรงต้องทำคำคัดค้านและใช้สิทธิฟ้องไล่เบี้ยเอากับคู่สัญญาทุกคนที่ลงลายมือชื่อในตั๋ว ในที่นี้ ได้แก่ ส และ ร </a:t>
            </a:r>
            <a:endParaRPr lang="en-US" dirty="0">
              <a:solidFill>
                <a:schemeClr val="tx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th-TH" dirty="0">
                <a:solidFill>
                  <a:schemeClr val="tx1"/>
                </a:solidFill>
              </a:rPr>
              <a:t>ร หรือ </a:t>
            </a:r>
            <a:r>
              <a:rPr lang="en-US" dirty="0">
                <a:solidFill>
                  <a:schemeClr val="tx1"/>
                </a:solidFill>
              </a:rPr>
              <a:t>1</a:t>
            </a:r>
            <a:r>
              <a:rPr lang="th-TH" dirty="0">
                <a:solidFill>
                  <a:schemeClr val="tx1"/>
                </a:solidFill>
              </a:rPr>
              <a:t> ไม่ได้ยื่นให้ จ รับรองในกำหนด ผลจะเป็นไปตามมาตรา </a:t>
            </a:r>
            <a:r>
              <a:rPr lang="en-US" dirty="0">
                <a:solidFill>
                  <a:schemeClr val="tx1"/>
                </a:solidFill>
              </a:rPr>
              <a:t>973 </a:t>
            </a:r>
            <a:r>
              <a:rPr lang="th-TH" dirty="0">
                <a:solidFill>
                  <a:schemeClr val="tx1"/>
                </a:solidFill>
              </a:rPr>
              <a:t>วรรค </a:t>
            </a:r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th-TH" dirty="0">
                <a:solidFill>
                  <a:schemeClr val="tx1"/>
                </a:solidFill>
              </a:rPr>
              <a:t> กล่าวคือ ผู้ทรงย่อมสิ้นสิทธิที่จะไล่เบี้ยเอาแก่เหล่าผู้สลักหลัง ผู้สั่งจ่าย และคู่สัญญาอื่น ๆ ผู้ต้องรับผิด เว้นแต่ผู้รับรอง (หมายถึง ผู้จ่ายยอมรับรองในภายหลัง)</a:t>
            </a:r>
            <a:endParaRPr lang="en-US" dirty="0">
              <a:solidFill>
                <a:schemeClr val="tx1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595166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864096"/>
          </a:xfrm>
        </p:spPr>
        <p:txBody>
          <a:bodyPr/>
          <a:lstStyle/>
          <a:p>
            <a:r>
              <a:rPr lang="th-TH" u="sng" dirty="0"/>
              <a:t>ข้อสังเกต</a:t>
            </a:r>
            <a:r>
              <a:rPr lang="th-TH" dirty="0"/>
              <a:t> 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23528" y="1268761"/>
            <a:ext cx="8363272" cy="1584176"/>
          </a:xfrm>
        </p:spPr>
        <p:txBody>
          <a:bodyPr/>
          <a:lstStyle/>
          <a:p>
            <a:pPr marL="0" indent="0" algn="thaiDist">
              <a:buNone/>
            </a:pPr>
            <a:r>
              <a:rPr lang="th-TH" dirty="0">
                <a:solidFill>
                  <a:schemeClr val="tx1"/>
                </a:solidFill>
              </a:rPr>
              <a:t>	คำว่า “ท่านว่าผู้ทรงย่อมเสียสิทธิที่จะไล่เบี้ยทั้งเพื่อการที่เขา ไม่ใช้เงิน และเพื่อการที่เขาไม่รับรอง เว้นแต่จะปรากฏจากข้อกำหนดว่าผู้สั่งจ่ายหมายเพียงแต่จะปลดตนเองให้พ้นจากประกันการรับรอง” ในมาตรา </a:t>
            </a:r>
            <a:r>
              <a:rPr lang="en-US" dirty="0">
                <a:solidFill>
                  <a:schemeClr val="tx1"/>
                </a:solidFill>
              </a:rPr>
              <a:t>973 </a:t>
            </a:r>
            <a:r>
              <a:rPr lang="th-TH" dirty="0">
                <a:solidFill>
                  <a:schemeClr val="tx1"/>
                </a:solidFill>
              </a:rPr>
              <a:t>วรรคสาม นั้น หมายถึง ผู้สั่งจ่ายเขียนข้อความเป็นลักษณะเตือนให้ไปยื่นให้รับรองในกำหนด มิได้เขียนในลักษณะสั่งให้ยื่นให้รับรอง</a:t>
            </a:r>
          </a:p>
          <a:p>
            <a:pPr marL="0" indent="0" algn="thaiDist">
              <a:buNone/>
            </a:pPr>
            <a:endParaRPr lang="th-TH" sz="8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2996952"/>
            <a:ext cx="8136904" cy="298543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sz="3200" b="1" dirty="0"/>
              <a:t>ตั๋วแลกเงิน</a:t>
            </a:r>
          </a:p>
          <a:p>
            <a:pPr algn="ctr"/>
            <a:r>
              <a:rPr lang="th-TH" dirty="0"/>
              <a:t> </a:t>
            </a:r>
            <a:r>
              <a:rPr lang="en-US" dirty="0"/>
              <a:t>                                                                         </a:t>
            </a:r>
            <a:r>
              <a:rPr lang="en-US" sz="1800" dirty="0"/>
              <a:t>1/01/2013</a:t>
            </a:r>
            <a:r>
              <a:rPr lang="th-TH" sz="1800" dirty="0"/>
              <a:t> </a:t>
            </a:r>
          </a:p>
          <a:p>
            <a:pPr algn="thaiDist"/>
            <a:r>
              <a:rPr lang="th-TH" sz="1800" dirty="0"/>
              <a:t>      </a:t>
            </a:r>
            <a:r>
              <a:rPr lang="th-TH" dirty="0">
                <a:effectLst/>
                <a:ea typeface="Cordia New"/>
                <a:cs typeface="Cordia New"/>
              </a:rPr>
              <a:t>ข้าพเจ้า </a:t>
            </a:r>
            <a:r>
              <a:rPr lang="th-TH" u="sng" dirty="0">
                <a:effectLst/>
                <a:ea typeface="Cordia New"/>
                <a:cs typeface="Cordia New"/>
              </a:rPr>
              <a:t>นาย ส</a:t>
            </a:r>
            <a:r>
              <a:rPr lang="th-TH" dirty="0">
                <a:effectLst/>
                <a:ea typeface="Cordia New"/>
                <a:cs typeface="Cordia New"/>
              </a:rPr>
              <a:t> ได้ออกตั๋วแลกเงินนี้ โดยสั่งให้ </a:t>
            </a:r>
            <a:r>
              <a:rPr lang="th-TH" u="sng" dirty="0">
                <a:effectLst/>
                <a:ea typeface="Cordia New"/>
                <a:cs typeface="Cordia New"/>
              </a:rPr>
              <a:t>นาย จ</a:t>
            </a:r>
            <a:r>
              <a:rPr lang="th-TH" dirty="0">
                <a:effectLst/>
                <a:ea typeface="Cordia New"/>
                <a:cs typeface="Cordia New"/>
              </a:rPr>
              <a:t> จ่ายเงินให้แก่</a:t>
            </a:r>
            <a:r>
              <a:rPr lang="th-TH" u="sng" dirty="0">
                <a:effectLst/>
                <a:ea typeface="Cordia New"/>
                <a:cs typeface="Cordia New"/>
              </a:rPr>
              <a:t> นาย ร </a:t>
            </a:r>
            <a:r>
              <a:rPr lang="th-TH" dirty="0">
                <a:effectLst/>
                <a:ea typeface="Cordia New"/>
                <a:cs typeface="Cordia New"/>
              </a:rPr>
              <a:t>จำนวน </a:t>
            </a:r>
            <a:r>
              <a:rPr lang="en-US" sz="3600" dirty="0">
                <a:effectLst/>
                <a:latin typeface="Cordia New"/>
                <a:ea typeface="Cordia New"/>
              </a:rPr>
              <a:t>10,000 </a:t>
            </a:r>
            <a:r>
              <a:rPr lang="th-TH" dirty="0">
                <a:effectLst/>
                <a:ea typeface="Cordia New"/>
                <a:cs typeface="Cordia New"/>
              </a:rPr>
              <a:t>บาท ในวันที่ </a:t>
            </a:r>
            <a:r>
              <a:rPr lang="en-US" sz="3600" dirty="0">
                <a:effectLst/>
                <a:latin typeface="Cordia New"/>
                <a:ea typeface="Cordia New"/>
              </a:rPr>
              <a:t>25 </a:t>
            </a:r>
            <a:r>
              <a:rPr lang="th-TH" dirty="0">
                <a:effectLst/>
                <a:ea typeface="Cordia New"/>
                <a:cs typeface="Cordia New"/>
              </a:rPr>
              <a:t>ก.พ.นี้ และขอให้ผู้ทรงนำตั๋วมายื่นให้ จ รับรองภายใน </a:t>
            </a:r>
            <a:r>
              <a:rPr lang="en-US" sz="3600" dirty="0">
                <a:effectLst/>
                <a:latin typeface="Cordia New"/>
                <a:ea typeface="Cordia New"/>
              </a:rPr>
              <a:t>1</a:t>
            </a:r>
            <a:r>
              <a:rPr lang="th-TH" dirty="0">
                <a:effectLst/>
                <a:ea typeface="Cordia New"/>
                <a:cs typeface="Cordia New"/>
              </a:rPr>
              <a:t>เดือนนับแต่วันออกตั๋วด้วย </a:t>
            </a:r>
            <a:r>
              <a:rPr lang="th-TH" u="sng" dirty="0">
                <a:effectLst/>
                <a:ea typeface="Cordia New"/>
                <a:cs typeface="Cordia New"/>
              </a:rPr>
              <a:t>มิฉะนั้น</a:t>
            </a:r>
            <a:r>
              <a:rPr lang="th-TH" dirty="0">
                <a:effectLst/>
                <a:ea typeface="Cordia New"/>
                <a:cs typeface="Cordia New"/>
              </a:rPr>
              <a:t> ผู้จ่ายอาจปฏิเสธไม่ให้การรับรอง</a:t>
            </a:r>
            <a:r>
              <a:rPr lang="th-TH" dirty="0"/>
              <a:t>  </a:t>
            </a:r>
          </a:p>
          <a:p>
            <a:pPr algn="thaiDist"/>
            <a:r>
              <a:rPr lang="th-TH" dirty="0"/>
              <a:t>                                                                              ลงชื่อ  นาย ส.    </a:t>
            </a:r>
          </a:p>
        </p:txBody>
      </p:sp>
    </p:spTree>
    <p:extLst>
      <p:ext uri="{BB962C8B-B14F-4D97-AF65-F5344CB8AC3E}">
        <p14:creationId xmlns:p14="http://schemas.microsoft.com/office/powerpoint/2010/main" val="9101092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  <a:ln>
            <a:solidFill>
              <a:schemeClr val="tx1"/>
            </a:solidFill>
            <a:prstDash val="lgDash"/>
          </a:ln>
        </p:spPr>
        <p:txBody>
          <a:bodyPr/>
          <a:lstStyle/>
          <a:p>
            <a:r>
              <a:rPr lang="th-TH" dirty="0"/>
              <a:t>อธิบาย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36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จากตัวอย่าง ผู้สั่งจ่ายเขียนว่า ถ้าพ้นกำหนด </a:t>
            </a:r>
            <a:r>
              <a:rPr lang="en-US" sz="36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36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เดือนนับแต่วันออกตั๋วแล้ว หากผู้ทรงไม่ยื่นตั๋วให้ผู้จ่ายรับรอง ผู้สั่งจ่ายไม่รับรองว่า ผู้จ่ายจะรับรองให้ การเขียนแบบนี้ไม่ใช่การกำหนดบังคับโดยผู้สั่งจ่ายว่าผู้ทรงต้องนำตั๋วไปยื่นให้ผู้จ่ายรับรอง ดังนั้นหากครบ </a:t>
            </a:r>
            <a:r>
              <a:rPr lang="en-US" sz="36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36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เดือนแล้วไม่ยื่นผลก็คือไม่ทำให้ใครหลุดพ้นความรับผิด ผู้ทรงยังไล่เบี้ยได้ทุกคน</a:t>
            </a:r>
            <a:endParaRPr lang="en-US" sz="36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0934652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411560"/>
          </a:xfrm>
          <a:ln>
            <a:solidFill>
              <a:schemeClr val="tx1"/>
            </a:solidFill>
          </a:ln>
        </p:spPr>
        <p:txBody>
          <a:bodyPr/>
          <a:lstStyle/>
          <a:p>
            <a:pPr lvl="0" algn="thaiDist"/>
            <a:r>
              <a:rPr lang="en-US" sz="4000" b="1" dirty="0"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3.</a:t>
            </a:r>
            <a:r>
              <a:rPr lang="th-TH" sz="4000" b="1" dirty="0">
                <a:effectLst/>
                <a:latin typeface="Cordia New" panose="020B0304020202020204" pitchFamily="34" charset="-34"/>
                <a:cs typeface="Cordia New" panose="020B0304020202020204" pitchFamily="34" charset="-34"/>
              </a:rPr>
              <a:t>กรณีผู้สลักหลัง เขียนข้อความกำหนดให้ยื่นตั๋วให้รับรอง</a:t>
            </a:r>
            <a:endParaRPr lang="th-TH" sz="4000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pPr marL="0" lvl="0" indent="0" algn="thaiDist">
              <a:buNone/>
            </a:pP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ม.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927 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ว.</a:t>
            </a: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5</a:t>
            </a:r>
          </a:p>
          <a:p>
            <a:pPr marL="0" lvl="0" indent="0" algn="thaiDist">
              <a:buNone/>
            </a:pPr>
            <a:r>
              <a:rPr lang="en-US" sz="3200" b="1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	</a:t>
            </a: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“ผู้สลักหลังทุกคนจะลงข้อกำหนดไว้ว่า ให้นำตั๋วเงินยื่นเพื่อรับรองโดย กำหนดเวลาจำกัดไว้ให้ยื่น หรือไม่กำหนดเวลาก็ได้ เว้นแต่ผู้สั่งจ่ายจะได้ ห้ามการรับรอง</a:t>
            </a: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”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endParaRPr lang="th-TH" sz="800" b="1" dirty="0">
              <a:latin typeface="Cordia New"/>
              <a:ea typeface="Cordia New"/>
              <a:cs typeface="Angsan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b="1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อธิบาย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algn="thaiDist">
              <a:spcAft>
                <a:spcPts val="0"/>
              </a:spcAft>
              <a:tabLst>
                <a:tab pos="2637155" algn="ctr"/>
                <a:tab pos="5274310" algn="r"/>
                <a:tab pos="457200" algn="l"/>
              </a:tabLst>
            </a:pPr>
            <a:r>
              <a:rPr lang="th-TH" sz="32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	ผู้สลักหลังทุกคนมีสิทธิเขียนข้อความกำหนดให้ผู้ทรงต้องยื่นตั๋วให้ผู้จ่ายรับรองได้เสมอ เว้นแต่ ผู้สั่งจ่ายเขียนข้อความเอาไว้ทำนองว่า “ห้ามยื่นให้รับรอง”</a:t>
            </a:r>
            <a:endParaRPr lang="en-US" sz="32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335991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  <a:ln w="19050">
            <a:solidFill>
              <a:schemeClr val="tx1"/>
            </a:solidFill>
            <a:prstDash val="dashDot"/>
          </a:ln>
        </p:spPr>
        <p:txBody>
          <a:bodyPr/>
          <a:lstStyle/>
          <a:p>
            <a:r>
              <a:rPr lang="th-TH" dirty="0">
                <a:effectLst/>
                <a:ea typeface="Cordia New"/>
                <a:cs typeface="Angsana New"/>
              </a:rPr>
              <a:t>ตัวอย่าง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>
            <a:normAutofit lnSpcReduction="10000"/>
          </a:bodyPr>
          <a:lstStyle/>
          <a:p>
            <a:pPr indent="0" algn="thaiDist">
              <a:spcAft>
                <a:spcPts val="0"/>
              </a:spcAft>
              <a:buNone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ส ออกตั๋ววันที่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15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มี.ค.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2555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สั่ง จ จ่ายเงินจำนวน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10,000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บาท แก่ ร ใน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2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เดือนนับแต่วันลงในตั๋ว แล้วมอบตั๋วแก่ ร ในวันออกตั๋วนั้นเอง ต่อมาวันที่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18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มี.ค.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55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ร สลักหลังโอนตั๋วให้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และ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สลักหลังโอนให้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2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ในวันที่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19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มี.ค.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55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พร้อมระบุในคำสลักหลังด้วยว่าให้ยื่นตั๋วแก่ จ รับรองใน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7 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วัน เช่นนี้ </a:t>
            </a:r>
          </a:p>
          <a:p>
            <a:pPr marL="800100" indent="-457200" algn="thaiDi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ถ้า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2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ไม่ยื่นให้ จ รับรองในกำหนด ผลก็คือ สิ้นสิทธิไล่เบี้ยเอากับผู้สลักหลังที่สั่งให้ยื่นรับรองคือ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แต่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2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ผู้ทรงยังคงไล่เบี้ยเอากับผู้สั่งจ่ายและคู่สัญญาคนอื่นได้ ในที่นี้ก็คือ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และ ร 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marL="800100" indent="-457200" algn="thaiDi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จากตัวอย่าง ถ้าปรากฏว่า ส ผู้สั่งจ่ายเขียนคำสั่งว่า ห้ามยื่นให้รับรอง แม้ </a:t>
            </a:r>
            <a:r>
              <a:rPr lang="en-US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1</a:t>
            </a:r>
            <a:r>
              <a:rPr lang="th-TH" sz="2800" dirty="0">
                <a:solidFill>
                  <a:schemeClr val="tx1"/>
                </a:solidFill>
                <a:latin typeface="Angsana New"/>
                <a:ea typeface="Cordia New"/>
                <a:cs typeface="Angsana New"/>
              </a:rPr>
              <a:t> จะไปเขียนข้อความให้ยื่นรับรอง ก็ไม่มีผล เพราะ ผู้สั่งจ่ายห้ามเอาไว้แล้ว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pPr marL="800100" indent="-457200" algn="thaiDist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2637155" algn="ctr"/>
                <a:tab pos="5274310" algn="r"/>
                <a:tab pos="457200" algn="l"/>
              </a:tabLst>
            </a:pPr>
            <a:r>
              <a:rPr lang="th-TH" sz="28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กรณีผู้สั่งจ่ายห้ามยื่นให้ผู้จ่ายรับรองเอาไว้ แต่ผู้ทรงฝ่าฝืนนำไปยื่นแล้วผู้จ่ายเกิดไม่รับรอง เช่นนี้ ผู้ทรงจะทำคัดค้านแล้วใช้สิทธิฟ้องไล่เบี้ยมิได้</a:t>
            </a:r>
            <a:endParaRPr lang="en-US" sz="2800" dirty="0">
              <a:solidFill>
                <a:schemeClr val="tx1"/>
              </a:solidFill>
              <a:latin typeface="Cordia New"/>
              <a:ea typeface="Cordia New"/>
              <a:cs typeface="Angsan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543770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b="1" dirty="0">
                <a:effectLst/>
              </a:rPr>
              <a:t>กรณีที่ไม่ต้องยื่นตั๋วให้รับรอง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lvl="0" algn="thaiDist"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sz="4400" dirty="0">
                <a:solidFill>
                  <a:srgbClr val="000000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ตั๋วซึ่งผู้สั่งจ่ายห้ามยื่นให้รับรอง (มาตรา </a:t>
            </a:r>
            <a:r>
              <a:rPr lang="en-US" sz="4400" dirty="0">
                <a:solidFill>
                  <a:srgbClr val="000000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927</a:t>
            </a:r>
            <a:r>
              <a:rPr lang="th-TH" sz="4400" dirty="0">
                <a:solidFill>
                  <a:srgbClr val="000000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วรรค</a:t>
            </a:r>
            <a:r>
              <a:rPr lang="en-US" sz="4400" dirty="0">
                <a:solidFill>
                  <a:srgbClr val="000000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3</a:t>
            </a:r>
            <a:r>
              <a:rPr lang="th-TH" sz="4400" dirty="0">
                <a:solidFill>
                  <a:srgbClr val="000000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) </a:t>
            </a:r>
            <a:endParaRPr lang="en-US" sz="4400" dirty="0"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lvl="0" algn="thaiDist">
              <a:buFont typeface="+mj-lt"/>
              <a:buAutoNum type="arabicPeriod"/>
              <a:tabLst>
                <a:tab pos="2637155" algn="ctr"/>
                <a:tab pos="5274310" algn="r"/>
                <a:tab pos="457200" algn="l"/>
              </a:tabLst>
            </a:pPr>
            <a:r>
              <a:rPr lang="th-TH" sz="44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ตั๋วซึ่งผู้สั่งจ่ายลงข้อกำหนดไว้ว่ายังมิให้นำตั๋วยื่นเพื่อให้รับรองก่อน ถึงกำหนดวันใดวันหนึ่งก็ได้</a:t>
            </a:r>
            <a:endParaRPr lang="en-US" sz="44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pPr lvl="0" algn="thaiDist">
              <a:buFont typeface="+mj-lt"/>
              <a:buAutoNum type="arabicPeriod"/>
              <a:tabLst>
                <a:tab pos="2637155" algn="ctr"/>
                <a:tab pos="5274310" algn="r"/>
                <a:tab pos="180340" algn="l"/>
              </a:tabLst>
            </a:pPr>
            <a:r>
              <a:rPr lang="th-TH" sz="4400" dirty="0">
                <a:solidFill>
                  <a:srgbClr val="000000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ตั๋วที่ถึงกำหนดเมื่อได้เห็น</a:t>
            </a:r>
            <a:endParaRPr lang="en-US" sz="4400" dirty="0"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5269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  <a:ln>
            <a:solidFill>
              <a:srgbClr val="FF0000"/>
            </a:solidFill>
          </a:ln>
        </p:spPr>
        <p:txBody>
          <a:bodyPr/>
          <a:lstStyle/>
          <a:p>
            <a:pPr lvl="0"/>
            <a:r>
              <a:rPr lang="th-TH" sz="4400" b="1" dirty="0"/>
              <a:t>ตั๋วซึ่งผู้สั่งจ่ายห้ามยื่นให้รับรอง (มาตรา </a:t>
            </a:r>
            <a:r>
              <a:rPr lang="en-US" sz="4400" b="1" dirty="0"/>
              <a:t>927</a:t>
            </a:r>
            <a:r>
              <a:rPr lang="th-TH" sz="4400" b="1" dirty="0"/>
              <a:t>วรรค</a:t>
            </a:r>
            <a:r>
              <a:rPr lang="en-US" sz="4400" b="1" dirty="0"/>
              <a:t>3</a:t>
            </a:r>
            <a:r>
              <a:rPr lang="th-TH" sz="4400" b="1" dirty="0"/>
              <a:t>) </a:t>
            </a:r>
            <a:endParaRPr lang="th-TH" sz="44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 algn="thaiDist"/>
            <a:r>
              <a:rPr lang="th-TH" sz="35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เช่นนี้ผู้ทรงต้องรอให้ตั๋วถึงกำหนดใช้เงินก่อนจึงจะนำไปยื่นให้ผู้จ่ายใช้เงิน ที่เป็นเช่นนี้อาจเป็นเพราะ ขณะสั่งจ่าย ผู้สั่งจ่ายอาจยังไม่มีหนี้เกี่ยวพันกับผู้จ่าย แต่ในอนาคตเมื่อถึงช่วงเวลาที่จะขึ้นตั๋วอาจมีหนี้ผูกพันผู้จ่ายแล้วก็เป็นได้ การห้ามจึงเท่ากับเป็นการรักษาความน่าเชื่อถือของตั๋วไว้ มิฉะนั้นหากให้นำไปยื่นก่อนในขณะที่ผู้จ่ายกับผู้สั่งจ่ายยังไม่มีหนี้ต่อกัน ผู้จ่ายอาจปฏิเสธ และทำให้ผู้ทรงเกิดสิทธิไล่เบี้ยทันที</a:t>
            </a:r>
          </a:p>
          <a:p>
            <a:pPr lvl="0" algn="thaiDist"/>
            <a:r>
              <a:rPr lang="th-TH" sz="3500" dirty="0">
                <a:solidFill>
                  <a:prstClr val="black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เมื่อผู้สั่งจ่ายห้ามยื่นให้รับรองไว้แล้ว ถ้าผู้ทรงฝ่าฝืนนำไปให้ผู้จ่ายรับรอง แต่ผู้จ่ายปฏิเสธที่จะรับรอง เช่นนี้ผู้ทรงไม่ก่อสิทธิไล่เบี้ยผู้สั่งจ่าย และคู่สัญญาคนอื่นก่อนเวลาตั๋วถึงกำหนด</a:t>
            </a:r>
          </a:p>
          <a:p>
            <a:pPr algn="thaiDist"/>
            <a:endParaRPr lang="en-US" sz="3600" dirty="0">
              <a:solidFill>
                <a:schemeClr val="tx1"/>
              </a:solidFill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568367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  <a:ln>
            <a:solidFill>
              <a:srgbClr val="FF0000"/>
            </a:solidFill>
          </a:ln>
        </p:spPr>
        <p:txBody>
          <a:bodyPr/>
          <a:lstStyle/>
          <a:p>
            <a:r>
              <a:rPr lang="th-TH" sz="4400" b="1" dirty="0">
                <a:solidFill>
                  <a:srgbClr val="2F5897"/>
                </a:solidFill>
              </a:rPr>
              <a:t>ตั๋วซึ่งผู้สั่งจ่ายห้ามยื่นให้รับรอง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algn="thaiDist"/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ผู้สั่งจ่ายมีสิทธิห้ามยื่นให้รับรองได้เสมอ เว้นแต่ เข้ากรณี มาตรา 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927 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วรรค 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3 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ea typeface="Cordia New"/>
                <a:cs typeface="Cordia New" panose="020B0304020202020204" pitchFamily="34" charset="-34"/>
              </a:rPr>
              <a:t>ที่บัญญัติห้ามเอาไว้ กล่าวคือ</a:t>
            </a:r>
          </a:p>
          <a:p>
            <a:pPr marL="0" indent="0" algn="thaiDist">
              <a:buNone/>
            </a:pPr>
            <a:r>
              <a:rPr lang="th-TH" sz="3600" dirty="0">
                <a:solidFill>
                  <a:schemeClr val="tx1"/>
                </a:solidFill>
                <a:ea typeface="Cordia New"/>
                <a:cs typeface="Angsana New"/>
              </a:rPr>
              <a:t>- </a:t>
            </a:r>
            <a:r>
              <a:rPr lang="th-TH" sz="36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 </a:t>
            </a:r>
            <a:r>
              <a:rPr lang="th-TH" sz="3600" u="sng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กรณีที่เป็นตั๋วเงินอันได้ออกสั่งให้ใช้เงินเฉพาะ ณ สถานที่อื่นใดอันมิใช่ภูมิลำเนาของผู้จ่าย</a:t>
            </a:r>
            <a:r>
              <a:rPr lang="th-TH" sz="3600" dirty="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 เจตนารมณ์ของกฎหมายประสงค์จะคุ้มครองผู้ทรง เพราะ การสั่งให้ผู้จ่ายไปจ่ายเงินที่อื่นมิใช่ภูมิลำเนาของตน หากไม่ยื่นให้รับรองเพื่อให้ผู้จ่ายทราบคำสั่งให้ไปจ่ายเงินที่อื่นแล้วเมื่อตั๋วถึงกำหนด ผู้จ่ายอาจไม่ทราบว่าตนต้องไปจ่ายเงิน ดังนั้นผู้สั่งจ่ายจึงจะห้ามยื่นให้มีการ</a:t>
            </a:r>
            <a:r>
              <a:rPr lang="th-TH" sz="3600">
                <a:solidFill>
                  <a:schemeClr val="tx1"/>
                </a:solidFill>
                <a:latin typeface="Cordia New"/>
                <a:ea typeface="Cordia New"/>
                <a:cs typeface="Angsana New"/>
              </a:rPr>
              <a:t>รับรองมิได้</a:t>
            </a:r>
            <a:endParaRPr lang="en-US" sz="3600" dirty="0">
              <a:solidFill>
                <a:schemeClr val="tx1"/>
              </a:solidFill>
              <a:latin typeface="Cordia New" panose="020B0304020202020204" pitchFamily="34" charset="-34"/>
              <a:ea typeface="Cordia New"/>
              <a:cs typeface="Cordia New" panose="020B0304020202020204" pitchFamily="34" charset="-34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70458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  <a:ln>
            <a:solidFill>
              <a:schemeClr val="accent1">
                <a:lumMod val="50000"/>
              </a:schemeClr>
            </a:solidFill>
            <a:prstDash val="dash"/>
          </a:ln>
        </p:spPr>
        <p:txBody>
          <a:bodyPr/>
          <a:lstStyle/>
          <a:p>
            <a:r>
              <a:rPr lang="th-TH" sz="4800" b="1" u="sng" dirty="0"/>
              <a:t>อธิบาย</a:t>
            </a:r>
            <a:r>
              <a:rPr lang="th-TH" sz="4800" b="1" dirty="0"/>
              <a:t> </a:t>
            </a:r>
            <a:r>
              <a:rPr lang="th-TH" sz="4800" dirty="0"/>
              <a:t>มาตรา </a:t>
            </a:r>
            <a:r>
              <a:rPr lang="en-US" sz="4800" dirty="0"/>
              <a:t>917 </a:t>
            </a:r>
            <a:r>
              <a:rPr lang="th-TH" sz="4800" dirty="0"/>
              <a:t>วรรคหนึ่ง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thaiDist"/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คำว่า “ตั๋วเงินสั่งจ่ายให้บุคคลเขาสั่ง บางทีเรียกว่า “ตั๋วตามสั่ง”(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Or Order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 ซึ่งจะตรงกันข้ามกับตั๋วผู้ถือ(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Or Bearer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) </a:t>
            </a:r>
            <a:endParaRPr lang="en-US" sz="36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algn="thaiDist"/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ตัวอย่าง </a:t>
            </a:r>
            <a:r>
              <a:rPr lang="en-US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: </a:t>
            </a:r>
            <a:r>
              <a:rPr lang="th-TH" sz="36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 ส สั่ง จ จ่ายเงินให้แก่ ร หรือตามเขาสั่ง การสั่งจ่ายเช่นนี้หมายความว่า หาก ร ไม่ประสงค์จะเบิกเงินเอง ก็สามารถสลักหลังให้ผู้อื่นต่อไปได้ แต่อย่างไรก็ตาม แม้ว่าการสั่งจ่ายจะไม่ระบุคำว่า “หรือตามเขาสั่ง” แต่ตั๋วเงินนั้น ร.ผู้รับเงินก็ยังสามารถโอนตั๋วต่อไปได้เสมอด้วยวิธีการสลักหลัง</a:t>
            </a:r>
            <a:endParaRPr lang="en-US" sz="3600" dirty="0">
              <a:solidFill>
                <a:schemeClr val="tx1"/>
              </a:solidFill>
              <a:latin typeface="Cordia New" panose="020B0304020202020204" pitchFamily="34" charset="-34"/>
              <a:cs typeface="Cordia New" panose="020B0304020202020204" pitchFamily="34" charset="-34"/>
            </a:endParaRPr>
          </a:p>
          <a:p>
            <a:pPr marL="0" indent="0">
              <a:buNone/>
            </a:pP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50022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080120"/>
          </a:xfrm>
          <a:ln>
            <a:solidFill>
              <a:schemeClr val="accent1">
                <a:lumMod val="50000"/>
              </a:schemeClr>
            </a:solidFill>
            <a:prstDash val="dash"/>
          </a:ln>
        </p:spPr>
        <p:txBody>
          <a:bodyPr/>
          <a:lstStyle/>
          <a:p>
            <a:r>
              <a:rPr lang="th-TH" dirty="0"/>
              <a:t>การสลักหลังเฉพาะ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marL="0" indent="0" algn="thaiDist">
              <a:buNone/>
            </a:pPr>
            <a:r>
              <a:rPr lang="th-TH" sz="3500" b="1" dirty="0">
                <a:solidFill>
                  <a:schemeClr val="tx1"/>
                </a:solidFill>
              </a:rPr>
              <a:t>การสลักหลังเฉพาะ</a:t>
            </a:r>
            <a:r>
              <a:rPr lang="th-TH" sz="3500" dirty="0">
                <a:solidFill>
                  <a:schemeClr val="tx1"/>
                </a:solidFill>
              </a:rPr>
              <a:t> หมายถึง การที่ผู้ทรงสลักหลังโอนตั๋วโดยระบุชื่อผู้รับประโยชน์</a:t>
            </a:r>
          </a:p>
          <a:p>
            <a:pPr lvl="0" algn="thaiDist">
              <a:buFont typeface="Symbol"/>
              <a:buChar char="-"/>
              <a:tabLst>
                <a:tab pos="2865755" algn="ctr"/>
                <a:tab pos="5731510" algn="r"/>
                <a:tab pos="1143000" algn="l"/>
              </a:tabLst>
            </a:pPr>
            <a:r>
              <a:rPr lang="th-TH" sz="3500" b="1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การสลักหลังเฉพาะจะกระทำที่ด้านหน้าหรือด้านหลังตั๋วก็ได้</a:t>
            </a:r>
            <a:r>
              <a:rPr lang="en-US" sz="3500" b="1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  </a:t>
            </a:r>
            <a:endParaRPr lang="en-US" sz="3500" dirty="0">
              <a:solidFill>
                <a:schemeClr val="tx1"/>
              </a:solidFill>
              <a:latin typeface="Cordia New" panose="020B0304020202020204" pitchFamily="34" charset="-34"/>
              <a:ea typeface="Calibri"/>
              <a:cs typeface="Cordia New" panose="020B0304020202020204" pitchFamily="34" charset="-34"/>
            </a:endParaRPr>
          </a:p>
          <a:p>
            <a:pPr lvl="0" algn="thaiDist">
              <a:buFont typeface="Symbol"/>
              <a:buChar char="-"/>
              <a:tabLst>
                <a:tab pos="2865755" algn="ctr"/>
                <a:tab pos="5731510" algn="r"/>
                <a:tab pos="1143000" algn="l"/>
              </a:tabLst>
            </a:pPr>
            <a:r>
              <a:rPr lang="th-TH" sz="3500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ทางปฏิบัติส่วนใหญ่แล้วจะสลักหลังกันที่ด้านหลังตั๋ว  </a:t>
            </a:r>
            <a:r>
              <a:rPr lang="th-TH" sz="3500" b="1" u="sng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แต่ก็ไม่มีกฎหมายห้ามมิให้สลักด้านหน้า</a:t>
            </a:r>
            <a:r>
              <a:rPr lang="th-TH" sz="3500" b="1" dirty="0">
                <a:solidFill>
                  <a:schemeClr val="tx1"/>
                </a:solidFill>
                <a:latin typeface="Cordia New" panose="020B0304020202020204" pitchFamily="34" charset="-34"/>
                <a:ea typeface="Calibri"/>
                <a:cs typeface="Cordia New" panose="020B0304020202020204" pitchFamily="34" charset="-34"/>
              </a:rPr>
              <a:t> ดังนั้นการสลักหลังเฉพาะจะกระทำที่ด้านหน้าหรือด้านหลังตั๋วก็ได้</a:t>
            </a:r>
          </a:p>
          <a:p>
            <a:pPr algn="thaiDist">
              <a:buFont typeface="Symbol"/>
              <a:buChar char="-"/>
              <a:tabLst>
                <a:tab pos="2865755" algn="ctr"/>
                <a:tab pos="5731510" algn="r"/>
                <a:tab pos="1143000" algn="l"/>
              </a:tabLst>
            </a:pPr>
            <a:r>
              <a:rPr lang="th-TH" sz="35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จะต้องลงลายมือชื่อผู้สลักหลัง  </a:t>
            </a:r>
          </a:p>
          <a:p>
            <a:pPr algn="thaiDist">
              <a:buFont typeface="Symbol"/>
              <a:buChar char="-"/>
              <a:tabLst>
                <a:tab pos="2865755" algn="ctr"/>
                <a:tab pos="5731510" algn="r"/>
                <a:tab pos="1143000" algn="l"/>
              </a:tabLst>
            </a:pPr>
            <a:r>
              <a:rPr lang="th-TH" sz="3500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เดิมผู้ที่โอนตั๋วเงินต่อไปนั้นอยู่ในฐานะเป็นผู้ทรง แต่เมื่อได้สลักหลังและส่งมอบตั๋วเงินต่อไปแล้ว  </a:t>
            </a:r>
            <a:r>
              <a:rPr lang="th-TH" sz="35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ฐานะก็จะเปลี่ยนไปกลายเป็นลูกหนี้ในตั๋วเงิน ตามมาตรา  </a:t>
            </a:r>
            <a:r>
              <a:rPr lang="en-US" sz="35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900 </a:t>
            </a:r>
            <a:r>
              <a:rPr lang="th-TH" sz="3500" b="1" dirty="0">
                <a:solidFill>
                  <a:schemeClr val="tx1"/>
                </a:solidFill>
                <a:latin typeface="Cordia New" panose="020B0304020202020204" pitchFamily="34" charset="-34"/>
                <a:cs typeface="Cordia New" panose="020B0304020202020204" pitchFamily="34" charset="-34"/>
              </a:rPr>
              <a:t>เป็นลูกหนี้ในฐานผู้สลักหลัง</a:t>
            </a:r>
            <a:endParaRPr lang="en-US" sz="3500" dirty="0">
              <a:solidFill>
                <a:schemeClr val="tx1"/>
              </a:solidFill>
              <a:latin typeface="Cordia New" panose="020B0304020202020204" pitchFamily="34" charset="-34"/>
              <a:ea typeface="Calibri"/>
              <a:cs typeface="Cordia New" panose="020B0304020202020204" pitchFamily="34" charset="-34"/>
            </a:endParaRPr>
          </a:p>
          <a:p>
            <a:pPr algn="thaiDist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97757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  <a:ln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th-TH" b="1" dirty="0">
                <a:latin typeface="Calibri"/>
                <a:ea typeface="Calibri"/>
                <a:cs typeface="Cordia New"/>
              </a:rPr>
              <a:t>ตัวอย่าง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79512" y="1340768"/>
            <a:ext cx="8507288" cy="4785395"/>
          </a:xfrm>
        </p:spPr>
        <p:txBody>
          <a:bodyPr/>
          <a:lstStyle/>
          <a:p>
            <a:pPr indent="0" algn="thaiDist">
              <a:lnSpc>
                <a:spcPct val="115000"/>
              </a:lnSpc>
              <a:spcAft>
                <a:spcPts val="0"/>
              </a:spcAft>
              <a:buNone/>
              <a:tabLst>
                <a:tab pos="2865755" algn="ctr"/>
                <a:tab pos="5731510" algn="r"/>
              </a:tabLst>
            </a:pP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นาย ก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เป็นผู้รับเงินตามตั๋วแลกเงินฉบับหนึ่ง ถ้านาย ก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จะโอนตั๋วแลกเงินฉบับนี้ให้แก่นาย ข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ก็เขียนโอนให้นาย ข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แล้วลงลายมือชื่อ นาย ก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อันนี้เป็นวิธีการสลักหลังเฉพาะ  แต่เมื่อมีการสลักหลังแล้วต้องมีการส่งมอบด้วย  ถ้านาย  ก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เขียนว่า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โอนให้ นาย ข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แล้วลงลายมือชื่อ  นาย  ก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เพียงเท่านี้  นาย ข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ยังไม่เป็นผู้ทรง  </a:t>
            </a:r>
            <a:r>
              <a:rPr lang="th-TH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นาย ก</a:t>
            </a:r>
            <a:r>
              <a:rPr lang="en-US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จะต้องส่งมอบตั๋วแลกเงินฉบับดังกล่าว ให้แก่ นาย ข</a:t>
            </a:r>
            <a:r>
              <a:rPr lang="en-US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b="1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ด้วย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ตามบทบัญญัติในมาตรา 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904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นาย ข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.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ถึงจะเป็นผู้ทรง คือ ต้องมีตั๋วไว้ในครอบครอง+ในฐานเป็นผู้รับสลักหลัง ตามมาตรา 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904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และ 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905</a:t>
            </a:r>
            <a:endParaRPr lang="en-US" sz="32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14047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ln>
            <a:solidFill>
              <a:schemeClr val="accent1">
                <a:lumMod val="50000"/>
              </a:schemeClr>
            </a:solidFill>
            <a:prstDash val="dash"/>
          </a:ln>
        </p:spPr>
        <p:txBody>
          <a:bodyPr/>
          <a:lstStyle/>
          <a:p>
            <a:r>
              <a:rPr lang="th-TH" b="1" dirty="0">
                <a:effectLst/>
              </a:rPr>
              <a:t>การสลักหลังลอย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thaiDist">
              <a:buNone/>
            </a:pPr>
            <a:r>
              <a:rPr lang="th-TH" sz="3200" b="1" dirty="0">
                <a:solidFill>
                  <a:schemeClr val="tx1"/>
                </a:solidFill>
              </a:rPr>
              <a:t>การสลักหลังลอย </a:t>
            </a:r>
            <a:r>
              <a:rPr lang="th-TH" sz="3200" dirty="0">
                <a:solidFill>
                  <a:schemeClr val="tx1"/>
                </a:solidFill>
              </a:rPr>
              <a:t>หมายถึง การที่ผู้ทรงสลักหลังโอนตั๋วเงินโดยไม่ระบุชื่อผู้รับประโยชน์ (รับโอนตั๋วเงิน)</a:t>
            </a:r>
          </a:p>
          <a:p>
            <a:pPr marL="0" indent="0" algn="thaiDist">
              <a:buNone/>
            </a:pPr>
            <a:r>
              <a:rPr lang="th-TH" sz="3200" b="1" u="sng" dirty="0">
                <a:solidFill>
                  <a:schemeClr val="tx1"/>
                </a:solidFill>
              </a:rPr>
              <a:t>ข้อสังเกต เกี่ยวกับการสลักหลังลอย</a:t>
            </a:r>
          </a:p>
          <a:p>
            <a:pPr algn="thaiDist"/>
            <a:r>
              <a:rPr lang="th-TH" sz="3200" dirty="0">
                <a:solidFill>
                  <a:schemeClr val="tx1"/>
                </a:solidFill>
              </a:rPr>
              <a:t>มีได้เฉพาะตั๋วเงินชนิดระบุชื่อผู้รับเงิน  </a:t>
            </a:r>
            <a:endParaRPr lang="en-US" sz="3200" dirty="0">
              <a:solidFill>
                <a:schemeClr val="tx1"/>
              </a:solidFill>
            </a:endParaRPr>
          </a:p>
          <a:p>
            <a:pPr lvl="0" algn="thaiDist"/>
            <a:r>
              <a:rPr lang="th-TH" sz="3200" dirty="0">
                <a:solidFill>
                  <a:schemeClr val="tx1"/>
                </a:solidFill>
              </a:rPr>
              <a:t>จะต้องกระทำที่ด้านหลังของตั๋วเงิน  หากไปทำด้านหน้าจะไม่เป็นการโอนสิทธิ แต่อาจกลายเป็นการรับรอง หรือรับอาว</a:t>
            </a:r>
            <a:r>
              <a:rPr lang="th-TH" sz="3200" dirty="0" err="1">
                <a:solidFill>
                  <a:schemeClr val="tx1"/>
                </a:solidFill>
              </a:rPr>
              <a:t>ัล</a:t>
            </a:r>
            <a:endParaRPr lang="en-US" sz="3200" dirty="0">
              <a:solidFill>
                <a:schemeClr val="tx1"/>
              </a:solidFill>
            </a:endParaRPr>
          </a:p>
          <a:p>
            <a:pPr lvl="0" algn="thaiDist"/>
            <a:r>
              <a:rPr lang="th-TH" sz="3200" dirty="0">
                <a:solidFill>
                  <a:schemeClr val="tx1"/>
                </a:solidFill>
              </a:rPr>
              <a:t>การสลักหลังลอย คือ การสลักหลังโอนตั๋วเงินที่ไม่ระบุชื่อผู้รับประโยชน์ หรือผู้รับโอนตั๋ว เพียงแต่ว่าตัวผู้โอนลงลายมือชื่อของตนไว้เฉยๆ</a:t>
            </a:r>
            <a:r>
              <a:rPr lang="en-US" sz="3200" dirty="0">
                <a:solidFill>
                  <a:schemeClr val="tx1"/>
                </a:solidFill>
              </a:rPr>
              <a:t>  </a:t>
            </a:r>
            <a:r>
              <a:rPr lang="th-TH" sz="3200" dirty="0">
                <a:solidFill>
                  <a:schemeClr val="tx1"/>
                </a:solidFill>
              </a:rPr>
              <a:t>ที่ด้านหลังของตั๋วเงิน</a:t>
            </a:r>
            <a:endParaRPr lang="en-US" sz="32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200" dirty="0">
              <a:solidFill>
                <a:schemeClr val="tx1"/>
              </a:solidFill>
            </a:endParaRPr>
          </a:p>
          <a:p>
            <a:pPr marL="0" indent="0" algn="thaiDist">
              <a:buNone/>
            </a:pP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989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Autofit/>
          </a:bodyPr>
          <a:lstStyle/>
          <a:p>
            <a:pPr marL="0" indent="0" algn="thaiDist">
              <a:spcAft>
                <a:spcPts val="0"/>
              </a:spcAft>
              <a:buNone/>
            </a:pP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มาตรา </a:t>
            </a:r>
            <a:r>
              <a:rPr lang="en-US" sz="3200" dirty="0">
                <a:solidFill>
                  <a:schemeClr val="tx1"/>
                </a:solidFill>
                <a:latin typeface="TH Sarabun New"/>
                <a:ea typeface="Cordia New"/>
              </a:rPr>
              <a:t>920  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อันการสลักหลังย่อมโอนไปซึ่งบรรดาสิทธิอันเกิดแต่ตั๋วแลกเงิน</a:t>
            </a:r>
            <a:endParaRPr lang="en-US" sz="3200" dirty="0">
              <a:solidFill>
                <a:schemeClr val="tx1"/>
              </a:solidFill>
              <a:latin typeface="BrowalliaUPC"/>
              <a:ea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H Sarabun New"/>
                <a:ea typeface="Cordia New"/>
              </a:rPr>
              <a:t>           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ถ้าสลักหลังลอย ผู้ทรงจะปฏิบัติดังกล่าวต่อไปนี้ประการหนึ่งประการใดก็ได้ คือ</a:t>
            </a:r>
            <a:endParaRPr lang="en-US" sz="3200" dirty="0">
              <a:solidFill>
                <a:schemeClr val="tx1"/>
              </a:solidFill>
              <a:latin typeface="BrowalliaUPC"/>
              <a:ea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H Sarabun New"/>
                <a:ea typeface="Cordia New"/>
              </a:rPr>
              <a:t>          (1) 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กรอกความลงใน</a:t>
            </a:r>
            <a:r>
              <a:rPr lang="th-TH" sz="3200" dirty="0" err="1">
                <a:solidFill>
                  <a:schemeClr val="tx1"/>
                </a:solidFill>
                <a:latin typeface="TH Sarabun New"/>
                <a:ea typeface="Cordia New"/>
              </a:rPr>
              <a:t>ที่ว่าง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ด้วยเขียนชื่อของตนเอง หรือชื่อบุคคลอื่นผู้ใดผู้หนึ่ง</a:t>
            </a:r>
            <a:endParaRPr lang="en-US" sz="3200" dirty="0">
              <a:solidFill>
                <a:schemeClr val="tx1"/>
              </a:solidFill>
              <a:latin typeface="BrowalliaUPC"/>
              <a:ea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H Sarabun New"/>
                <a:ea typeface="Cordia New"/>
              </a:rPr>
              <a:t>          (2) 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สลักหลังตั๋วเงินต่อไปอีกเป็นสลักหลังลอย หรือสลักหลังให้แก่บุคคลอื่นผู้ใดผู้หนึ่ง</a:t>
            </a:r>
            <a:endParaRPr lang="en-US" sz="3200" dirty="0">
              <a:solidFill>
                <a:schemeClr val="tx1"/>
              </a:solidFill>
              <a:latin typeface="BrowalliaUPC"/>
              <a:ea typeface="Cordia New"/>
            </a:endParaRPr>
          </a:p>
          <a:p>
            <a:pPr marL="0" indent="0" algn="thaiDist">
              <a:spcAft>
                <a:spcPts val="0"/>
              </a:spcAft>
              <a:buNone/>
            </a:pPr>
            <a:r>
              <a:rPr lang="en-US" sz="3200" dirty="0">
                <a:solidFill>
                  <a:schemeClr val="tx1"/>
                </a:solidFill>
                <a:latin typeface="TH Sarabun New"/>
                <a:ea typeface="Cordia New"/>
              </a:rPr>
              <a:t>          (3) 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โอนตั๋วเงินนั้นให้ไปแก่บุคคลภายนอกโดยไม่กรอกความลงใน</a:t>
            </a:r>
            <a:r>
              <a:rPr lang="th-TH" sz="3200" dirty="0" err="1">
                <a:solidFill>
                  <a:schemeClr val="tx1"/>
                </a:solidFill>
                <a:latin typeface="TH Sarabun New"/>
                <a:ea typeface="Cordia New"/>
              </a:rPr>
              <a:t>ที่ว่าง</a:t>
            </a:r>
            <a:r>
              <a:rPr lang="th-TH" sz="3200" dirty="0">
                <a:solidFill>
                  <a:schemeClr val="tx1"/>
                </a:solidFill>
                <a:latin typeface="TH Sarabun New"/>
                <a:ea typeface="Cordia New"/>
              </a:rPr>
              <a:t> และไม่สลักหลังอย่างหนึ่งอย่างใด</a:t>
            </a:r>
            <a:endParaRPr lang="th-TH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72916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  <a:ln>
            <a:solidFill>
              <a:srgbClr val="002060"/>
            </a:solidFill>
            <a:prstDash val="dash"/>
          </a:ln>
        </p:spPr>
        <p:txBody>
          <a:bodyPr/>
          <a:lstStyle/>
          <a:p>
            <a:r>
              <a:rPr lang="th-TH" b="1" dirty="0">
                <a:solidFill>
                  <a:srgbClr val="0000FF"/>
                </a:solidFill>
                <a:latin typeface="Calibri"/>
                <a:ea typeface="Calibri"/>
                <a:cs typeface="Cordia New"/>
              </a:rPr>
              <a:t>ผลของการสลักหลังลอย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7544" y="1412776"/>
            <a:ext cx="8219256" cy="4713387"/>
          </a:xfrm>
          <a:ln>
            <a:noFill/>
          </a:ln>
        </p:spPr>
        <p:txBody>
          <a:bodyPr/>
          <a:lstStyle/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2865755" algn="ctr"/>
                <a:tab pos="5731510" algn="r"/>
              </a:tabLst>
            </a:pP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ผู้ทรงที่ได้รับการโอนลอยมาจะโอนตั๋วนั้นต่อไปต้องปฏิบัติตาม มาตรา </a:t>
            </a: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920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วรรคสอง ดังนี้</a:t>
            </a:r>
            <a:endParaRPr lang="en-US" sz="32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2865755" algn="ctr"/>
                <a:tab pos="5731510" algn="r"/>
              </a:tabLst>
            </a:pP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	      (1) 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กรอกความลงใน</a:t>
            </a:r>
            <a:r>
              <a:rPr lang="th-TH" sz="3200" dirty="0" err="1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ที่ว่าง</a:t>
            </a: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ด้วยเขียนชื่อของตนเอง หรือชื่อบุคคลอื่น</a:t>
            </a: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2865755" algn="ctr"/>
                <a:tab pos="5731510" algn="r"/>
              </a:tabLst>
            </a:pPr>
            <a:r>
              <a:rPr lang="th-TH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           ผู้ใดผู้หนึ่ง</a:t>
            </a:r>
            <a:endParaRPr lang="en-US" sz="32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2865755" algn="ctr"/>
                <a:tab pos="5731510" algn="r"/>
              </a:tabLst>
            </a:pP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     </a:t>
            </a:r>
            <a:r>
              <a:rPr lang="en-US" sz="3200" spc="-2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(2) </a:t>
            </a:r>
            <a:r>
              <a:rPr lang="th-TH" sz="3200" spc="-2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สลักหลังต่อไปโดย </a:t>
            </a:r>
            <a:endParaRPr lang="en-US" sz="32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630555" algn="l"/>
                <a:tab pos="2865755" algn="ctr"/>
                <a:tab pos="5731510" algn="r"/>
              </a:tabLst>
            </a:pPr>
            <a:r>
              <a:rPr lang="th-TH" sz="3200" spc="-2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           - การสลักหลังลอย หรือการสลักหลังเฉพาะ</a:t>
            </a:r>
            <a:endParaRPr lang="en-US" sz="32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pPr marL="0" indent="0" algn="thaiDist">
              <a:spcAft>
                <a:spcPts val="0"/>
              </a:spcAft>
              <a:buNone/>
              <a:tabLst>
                <a:tab pos="2865755" algn="ctr"/>
                <a:tab pos="5731510" algn="r"/>
                <a:tab pos="2865755" algn="ctr"/>
                <a:tab pos="5731510" algn="r"/>
              </a:tabLst>
            </a:pPr>
            <a:r>
              <a:rPr lang="en-US" sz="3200" dirty="0">
                <a:solidFill>
                  <a:schemeClr val="tx1"/>
                </a:solidFill>
                <a:latin typeface="Cordia New"/>
                <a:ea typeface="Calibri"/>
                <a:cs typeface="Cordia New"/>
              </a:rPr>
              <a:t>      (3) </a:t>
            </a:r>
            <a:r>
              <a:rPr lang="th-TH" sz="3200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โอนตั๋วเงินโดยส่งมอบเฉย ๆ</a:t>
            </a:r>
            <a:r>
              <a:rPr lang="th-TH" sz="3200" b="1" dirty="0">
                <a:solidFill>
                  <a:schemeClr val="tx1"/>
                </a:solidFill>
                <a:latin typeface="Calibri"/>
                <a:ea typeface="Calibri"/>
                <a:cs typeface="Cordia New"/>
              </a:rPr>
              <a:t>   </a:t>
            </a:r>
            <a:endParaRPr lang="en-US" sz="3200" dirty="0">
              <a:solidFill>
                <a:schemeClr val="tx1"/>
              </a:solidFill>
              <a:latin typeface="Calibri"/>
              <a:ea typeface="Calibri"/>
              <a:cs typeface="Cordia New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690220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1109</TotalTime>
  <Words>4630</Words>
  <Application>Microsoft Office PowerPoint</Application>
  <PresentationFormat>นำเสนอทางหน้าจอ (4:3)</PresentationFormat>
  <Paragraphs>187</Paragraphs>
  <Slides>39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11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39</vt:i4>
      </vt:variant>
    </vt:vector>
  </HeadingPairs>
  <TitlesOfParts>
    <vt:vector size="51" baseType="lpstr">
      <vt:lpstr>Angsana New</vt:lpstr>
      <vt:lpstr>Arial</vt:lpstr>
      <vt:lpstr>BrowalliaUPC</vt:lpstr>
      <vt:lpstr>Calibri</vt:lpstr>
      <vt:lpstr>Century Gothic</vt:lpstr>
      <vt:lpstr>Cordia New</vt:lpstr>
      <vt:lpstr>Courier New</vt:lpstr>
      <vt:lpstr>Palatino Linotype</vt:lpstr>
      <vt:lpstr>Symbol</vt:lpstr>
      <vt:lpstr>TH Sarabun New</vt:lpstr>
      <vt:lpstr>Wingdings</vt:lpstr>
      <vt:lpstr>Executive</vt:lpstr>
      <vt:lpstr>การโอนตั๋วเงิน</vt:lpstr>
      <vt:lpstr>งานนำเสนอ PowerPoint</vt:lpstr>
      <vt:lpstr>  การสลักหลังโอนตั๋วเงิน</vt:lpstr>
      <vt:lpstr>อธิบาย มาตรา 917 วรรคหนึ่ง</vt:lpstr>
      <vt:lpstr>การสลักหลังเฉพาะ</vt:lpstr>
      <vt:lpstr>ตัวอย่าง</vt:lpstr>
      <vt:lpstr>การสลักหลังลอย</vt:lpstr>
      <vt:lpstr>งานนำเสนอ PowerPoint</vt:lpstr>
      <vt:lpstr>ผลของการสลักหลังลอย</vt:lpstr>
      <vt:lpstr>การสลักหลังโดยมีเงื่อนไข</vt:lpstr>
      <vt:lpstr>การโอนตั๋วชนิดผู้ถือ</vt:lpstr>
      <vt:lpstr>ตั๋วชนิดผู้ถือ แบ่งเป็น 2 ชนิด</vt:lpstr>
      <vt:lpstr>การห้ามโอนตั๋วเงิน</vt:lpstr>
      <vt:lpstr>กรณีผู้สั่งจ่ายห้ามโอน</vt:lpstr>
      <vt:lpstr>อธิบาย มาตรา 917 ว 2</vt:lpstr>
      <vt:lpstr>งานนำเสนอ PowerPoint</vt:lpstr>
      <vt:lpstr>งานนำเสนอ PowerPoint</vt:lpstr>
      <vt:lpstr>สรุป</vt:lpstr>
      <vt:lpstr>กรณีผู้สลักหลังห้ามโอน</vt:lpstr>
      <vt:lpstr>งานนำเสนอ PowerPoint</vt:lpstr>
      <vt:lpstr>สรุป</vt:lpstr>
      <vt:lpstr>ตารางเปรียบเทียบการห้ามโอนเปลี่ยนมือ ระหว่างมาตรา ๙๑๗ วรรคสองกับมาตรา ๙๒๓</vt:lpstr>
      <vt:lpstr>งานนำเสนอ PowerPoint</vt:lpstr>
      <vt:lpstr>การรับรอง</vt:lpstr>
      <vt:lpstr>อธิบาย</vt:lpstr>
      <vt:lpstr>ข้อสังเกต </vt:lpstr>
      <vt:lpstr>ระยะเวลาในการรับรอง</vt:lpstr>
      <vt:lpstr>กรณี ผู้ทรงจะต้องยื่นตั๋วให้รับรองเสมอ</vt:lpstr>
      <vt:lpstr>กรณีตั๋วระบุวันถึงกำหนดใช้เงินเมื่อสิ้นระยะเวลาใดเวลาหนึ่งนับแต่ได้เห็น (ม.928)</vt:lpstr>
      <vt:lpstr> ตั๋วแลกเงิน                                                                                                                                                                               1/01/2013       ข้าพเจ้า นาย ส ได้ออกตั๋วแลกเงินนี้ โดยสั่งให้ นาย จ จ่ายเงินให้แก่ นาย ร จำนวน 10,000 บาท ภายในกำหนด 15 วันนับ แต่ได้เห็นตั๋วนี้                                                                                                                                                                          ลงชื่อ นาย ส.</vt:lpstr>
      <vt:lpstr>กรณีผู้สั่งจ่าย เขียนข้อความกำหนดให้ยื่นตั๋วให้รับรอง(ม.927 ว.2)</vt:lpstr>
      <vt:lpstr>ตั๋วแลกเงิน                                                                                                                                                                                                    1/01/2013       ข้าพเจ้า นาย ส ได้ออกตั๋วแลกเงินนี้ โดยสั่งให้ นาย จ จ่ายเงินให้แก่ นาย ร จำนวน 10,000 บาท ในวันที่ 25 ก.พ.นี้ และขอให้ ผู้ทรงนำตั๋วมายื่นให้ จ รับรองภายใน 10 วันนับแต่วันออกตั๋ว                                                                                                                                                                             ลงชื่อ   นาย ส.</vt:lpstr>
      <vt:lpstr>ข้อสังเกต </vt:lpstr>
      <vt:lpstr>อธิบาย</vt:lpstr>
      <vt:lpstr>3.กรณีผู้สลักหลัง เขียนข้อความกำหนดให้ยื่นตั๋วให้รับรอง</vt:lpstr>
      <vt:lpstr>ตัวอย่าง</vt:lpstr>
      <vt:lpstr>กรณีที่ไม่ต้องยื่นตั๋วให้รับรอง</vt:lpstr>
      <vt:lpstr>ตั๋วซึ่งผู้สั่งจ่ายห้ามยื่นให้รับรอง (มาตรา 927วรรค3) </vt:lpstr>
      <vt:lpstr>ตั๋วซึ่งผู้สั่งจ่ายห้ามยื่นให้รับรอง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การโอนตั๋วเงิน</dc:title>
  <dc:creator>hp430</dc:creator>
  <cp:lastModifiedBy>พงษ์บวร ประสูตร์แสงจันทร์</cp:lastModifiedBy>
  <cp:revision>25</cp:revision>
  <dcterms:created xsi:type="dcterms:W3CDTF">2016-09-05T13:23:56Z</dcterms:created>
  <dcterms:modified xsi:type="dcterms:W3CDTF">2021-07-27T03:27:56Z</dcterms:modified>
</cp:coreProperties>
</file>