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6" r:id="rId4"/>
    <p:sldId id="277" r:id="rId5"/>
    <p:sldId id="278" r:id="rId6"/>
    <p:sldId id="265" r:id="rId7"/>
    <p:sldId id="267" r:id="rId8"/>
    <p:sldId id="269" r:id="rId9"/>
    <p:sldId id="270" r:id="rId10"/>
    <p:sldId id="282" r:id="rId11"/>
    <p:sldId id="283" r:id="rId12"/>
    <p:sldId id="284" r:id="rId13"/>
    <p:sldId id="286" r:id="rId14"/>
    <p:sldId id="279" r:id="rId15"/>
    <p:sldId id="287" r:id="rId16"/>
    <p:sldId id="289" r:id="rId17"/>
    <p:sldId id="288" r:id="rId18"/>
    <p:sldId id="294" r:id="rId19"/>
    <p:sldId id="295" r:id="rId20"/>
    <p:sldId id="268" r:id="rId21"/>
    <p:sldId id="296" r:id="rId22"/>
    <p:sldId id="297" r:id="rId23"/>
    <p:sldId id="290" r:id="rId24"/>
    <p:sldId id="292" r:id="rId25"/>
    <p:sldId id="299" r:id="rId26"/>
    <p:sldId id="300" r:id="rId27"/>
    <p:sldId id="301" r:id="rId28"/>
    <p:sldId id="302" r:id="rId29"/>
    <p:sldId id="298" r:id="rId30"/>
    <p:sldId id="291" r:id="rId31"/>
    <p:sldId id="293" r:id="rId32"/>
    <p:sldId id="303" r:id="rId33"/>
    <p:sldId id="304" r:id="rId34"/>
    <p:sldId id="305" r:id="rId35"/>
    <p:sldId id="306" r:id="rId3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7AC551F-EB1A-49E6-B46D-275A5AA27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0269812-3DCB-47B1-B26D-13382B5B9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0893B67-95BE-4E77-878D-0DA6F912D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8871-6731-4B24-A332-74F35D68CF54}" type="datetimeFigureOut">
              <a:rPr lang="th-TH" smtClean="0"/>
              <a:t>07/03/64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DE8953E-2166-49FD-9703-EFB181F83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70AF46F-D184-4A95-B7D0-FA059024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AB5-9A55-4AC8-B1FB-C58573D1D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911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18EE431-0C92-4CC4-9E57-4436A58DD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32D91CB-340C-43C7-8542-310060D13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189B1A4-C043-4593-8E05-11B896585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8871-6731-4B24-A332-74F35D68CF54}" type="datetimeFigureOut">
              <a:rPr lang="th-TH" smtClean="0"/>
              <a:t>07/03/64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DF2DA95-5D82-4082-9424-65250C9CB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EEB36D1-B969-487D-95C1-D77D9EAC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AB5-9A55-4AC8-B1FB-C58573D1D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408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612DEA0E-7830-4946-80BC-0A5BC9A50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A87F2889-9EA6-44CF-8F7D-77CC67D65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4090F94-57B1-40CC-97E2-8D210DEF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8871-6731-4B24-A332-74F35D68CF54}" type="datetimeFigureOut">
              <a:rPr lang="th-TH" smtClean="0"/>
              <a:t>07/03/64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0BD6D09-8DC8-470F-B262-C370E5F6A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605DD87-2322-4749-80AA-970A3F3E8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AB5-9A55-4AC8-B1FB-C58573D1D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162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BEA9BAF-DA0C-457D-8097-14546282F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5913627-BA09-4722-A2B5-7F8139792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EC3A700-2CE7-46FE-B180-337E2F5B2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8871-6731-4B24-A332-74F35D68CF54}" type="datetimeFigureOut">
              <a:rPr lang="th-TH" smtClean="0"/>
              <a:t>07/03/64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3CD74AA-72ED-4B88-B6C2-2506C224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9A52336-C0A6-4E1D-9997-BA39F3D5A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AB5-9A55-4AC8-B1FB-C58573D1D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053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9F91891-11F2-40F2-A96E-9BCC20C23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62C6406-F0C1-4C16-9E1D-653999EE8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88D3793-6792-4130-9BBF-7ABDF2B60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8871-6731-4B24-A332-74F35D68CF54}" type="datetimeFigureOut">
              <a:rPr lang="th-TH" smtClean="0"/>
              <a:t>07/03/64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3E00A87-69A1-4B9B-8C39-2DCAA2048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3213385-6EE3-4547-823E-758F2B33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AB5-9A55-4AC8-B1FB-C58573D1D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798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4DC0793-B2E6-499E-9139-F39EC4FF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8E604BA-B2FE-4553-92C3-30B54D1E6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3C58DD3-064D-42BB-8C98-B9D72ED9E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0ABFCBE-448C-44F0-9CD0-E65EFAB0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8871-6731-4B24-A332-74F35D68CF54}" type="datetimeFigureOut">
              <a:rPr lang="th-TH" smtClean="0"/>
              <a:t>07/03/64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BBB3572-8260-4DC5-8453-E0B9C556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2624C98-9BDB-4FE3-A275-E3A63B58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AB5-9A55-4AC8-B1FB-C58573D1D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653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AE26D54-5F18-4F82-BD3C-53ECCFAAA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9819FD2-57CE-48E3-BE01-BDA16CB69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DD527D7-BB7B-4011-8E99-E520B054E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ECF4C21-9A8E-4EE8-8F5A-846E262AE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BAF0209-2474-4DDA-8BD9-E87F5AD1D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42406738-F1A9-49B6-BE8C-8C41C675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8871-6731-4B24-A332-74F35D68CF54}" type="datetimeFigureOut">
              <a:rPr lang="th-TH" smtClean="0"/>
              <a:t>07/03/64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5B63545-4ADF-4C02-AF44-CC71F02E8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BC52C64-88E8-4063-92AC-E98A983C6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AB5-9A55-4AC8-B1FB-C58573D1D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266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8312D6-A56B-4DF6-BB89-876933E57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73063CC-2BD0-478B-AB5A-EB015D67B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8871-6731-4B24-A332-74F35D68CF54}" type="datetimeFigureOut">
              <a:rPr lang="th-TH" smtClean="0"/>
              <a:t>07/03/64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D7294B06-6F04-4840-93D5-BCC9646E9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4403C8D8-C26A-433D-89FF-0215D84E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AB5-9A55-4AC8-B1FB-C58573D1D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759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FEC59B7-5ADD-42CB-A81E-77560C0F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8871-6731-4B24-A332-74F35D68CF54}" type="datetimeFigureOut">
              <a:rPr lang="th-TH" smtClean="0"/>
              <a:t>07/03/64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088B7BA9-6D14-47CB-AF32-8A8618750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251B076-C195-415F-8DDA-20EAF7E6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AB5-9A55-4AC8-B1FB-C58573D1D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161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CA7BCA-4C35-4F09-AE1D-FE4FD350D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F5DDF56-C4E0-4883-8A6C-5E631B951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8062EA3-384E-4CD5-920D-53AC4DBB0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C05E448-6C0D-4835-AD19-3AE83AE26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8871-6731-4B24-A332-74F35D68CF54}" type="datetimeFigureOut">
              <a:rPr lang="th-TH" smtClean="0"/>
              <a:t>07/03/64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DA9D824-89A0-4727-B88A-CDE618594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02D22C3-B67F-4896-8DB3-366D8343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AB5-9A55-4AC8-B1FB-C58573D1D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038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2976319-806D-4FFE-9E13-2C269544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F06D1C79-E1D2-4598-8707-294D8CDAF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8568F2E-DE5C-47F1-9884-EB1114F52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0409C89-242F-4540-82AD-C410B75F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8871-6731-4B24-A332-74F35D68CF54}" type="datetimeFigureOut">
              <a:rPr lang="th-TH" smtClean="0"/>
              <a:t>07/03/64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7F88F62-8D03-486D-96A7-D7C3EAF0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BD7003E-6988-4041-8625-BF792D35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CAB5-9A55-4AC8-B1FB-C58573D1D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53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D55B9489-4E04-455F-B010-A887DF6FD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FD56249-56EA-404E-AEFB-43B3F0F4E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B7DB232-4E21-40AC-BDBE-3282FE7BF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8871-6731-4B24-A332-74F35D68CF54}" type="datetimeFigureOut">
              <a:rPr lang="th-TH" smtClean="0"/>
              <a:t>07/03/64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3B0AA1E-EA8D-4296-981A-B005820CF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F7F7FF1-5D0A-40E9-B98B-20B9C96EF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CAB5-9A55-4AC8-B1FB-C58573D1D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940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408272-A269-4041-AFDF-AE0EDD8146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153" b="287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9845BBF-5933-4A7C-9656-A2681DE25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th-TH" sz="4000" dirty="0"/>
              <a:t>สรุป ทบทวน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119A9B46-0E9A-4432-A847-F6BF7D3EB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th-TH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647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F6ECA86-BF20-43E9-AF67-A1536E908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513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b="1" dirty="0">
                <a:ea typeface="Calibri" panose="020F0502020204030204" pitchFamily="34" charset="0"/>
                <a:cs typeface="TH Sarabun New" panose="020B0500040200020003" pitchFamily="34" charset="-34"/>
              </a:rPr>
              <a:t>การนำสืบเรื่องการชำระหนี้เงินกู้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D11CEAE-8016-4CF3-A3FA-616FA66BA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sz="4000" dirty="0"/>
              <a:t>มาตรา ๖๕๓ วรรคสอง ซึ่งบัญญัติไว้ดังนี้</a:t>
            </a:r>
            <a:endParaRPr lang="en-US" sz="4000" dirty="0">
              <a:effectLst/>
            </a:endParaRPr>
          </a:p>
          <a:p>
            <a:pPr marL="0" indent="0" algn="thaiDist">
              <a:buNone/>
            </a:pPr>
            <a:r>
              <a:rPr lang="th-TH" sz="4000" dirty="0"/>
              <a:t>	“ในการกู้ยืมเงินมีหลักฐานเป็นหนังสือนั้น ท่านว่าจะนำสืบการใช้เงินได้ต่อเมื่อมีหลักฐานเป็นหนังสืออย่างใดอย่างหนึ่งลงลายมือชื่อผู้ให้ยืมมาแสดงหรือเอกสารอันเป็นหลักฐานแห่งการกู้ยืมนั้นได้เวนคืนแล้ว หรือได้แทงเพิกถอนลงในเอกสารนั้นแล้ว”</a:t>
            </a:r>
            <a:endParaRPr lang="en-US" sz="4000" dirty="0">
              <a:effectLst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0509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F4BC7F7-DF1E-42B1-8449-C0C4BB6C6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60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dirty="0"/>
              <a:t>อธิบาย มาตรา </a:t>
            </a:r>
            <a:r>
              <a:rPr lang="en-GB" dirty="0"/>
              <a:t>653 </a:t>
            </a:r>
            <a:r>
              <a:rPr lang="th-TH" dirty="0"/>
              <a:t>วรรคสอง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E1D7810-A74E-47F5-908A-DF89658B0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639711"/>
          </a:xfrm>
        </p:spPr>
        <p:txBody>
          <a:bodyPr>
            <a:normAutofit lnSpcReduction="10000"/>
          </a:bodyPr>
          <a:lstStyle/>
          <a:p>
            <a:pPr algn="thaiDist">
              <a:spcAft>
                <a:spcPts val="600"/>
              </a:spcAft>
              <a:tabLst>
                <a:tab pos="342900" algn="l"/>
              </a:tabLst>
            </a:pPr>
            <a:r>
              <a:rPr lang="th-TH" sz="3000" dirty="0"/>
              <a:t>มาตรา </a:t>
            </a:r>
            <a:r>
              <a:rPr lang="en-GB" sz="3000" dirty="0"/>
              <a:t>653</a:t>
            </a:r>
            <a:r>
              <a:rPr lang="th-TH" sz="3000" dirty="0"/>
              <a:t>วรรคสอง ได้วางหลักเอาไว้ว่า ในการกู้ยืมเงินนั้น </a:t>
            </a:r>
            <a:r>
              <a:rPr lang="th-TH" sz="3000" u="sng" dirty="0"/>
              <a:t>ไม่ว่าจะเป็นการกู้ยืมเงินในจำนวนเงินเท่าใด</a:t>
            </a:r>
            <a:r>
              <a:rPr lang="th-TH" sz="3000" dirty="0"/>
              <a:t>ก็ตาม </a:t>
            </a:r>
            <a:r>
              <a:rPr lang="th-TH" sz="3000" u="sng" dirty="0"/>
              <a:t>หากคู่สัญญาตกลงทำหลักฐานการกู้ยืมเป็นหนังสือ</a:t>
            </a:r>
            <a:r>
              <a:rPr lang="th-TH" sz="3000" dirty="0"/>
              <a:t>ขึ้นไว้ต่อกัน กรณีเช่นนี้เมื่อฝ่ายใดจะนำสืบเรื่องการชำระหนี้ตามสัญญากู้ดังกล่าวแล้วจักต้องมีหลักฐานเป็นหนังสือมาแสดงต่อศาล หรือมีการเวนคืนหลักฐานการกู้ยืม หรือแทงเพิกถอนลงในเอกสารแล้ว อย่างใดอย่างหนึ่งที่กู้ยืมนั้น </a:t>
            </a:r>
          </a:p>
          <a:p>
            <a:r>
              <a:rPr lang="th-TH" sz="3000" dirty="0"/>
              <a:t>อย่างไรก็ดี มีข้อยกเว้นที่ไม่ต้องนำหลักฐานมาแสดงในการนำสืบ ในกรณีต่อไปนี้</a:t>
            </a:r>
            <a:endParaRPr lang="en-US" sz="3000" dirty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3000" dirty="0"/>
              <a:t> เป็นการชำระหนี้ด้วยสิ่งอื่น เช่น เอาทรัพย์สินมาตีชำระหนี้, ชำระเงินด้วยเช็ค, มอบฉันทะให้รับเงินบำนาญแทน, มอบบัตรเอทีเอ็มให้</a:t>
            </a:r>
            <a:endParaRPr lang="en-US" sz="3000" dirty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3000" dirty="0"/>
              <a:t>เป็นการชำระหนี้ส่วนที่เป็นดอกเบี้ย ไม่อยู่ในบังคับ เพราะ มาตรา </a:t>
            </a:r>
            <a:r>
              <a:rPr lang="en-GB" sz="3000" dirty="0">
                <a:solidFill>
                  <a:prstClr val="black"/>
                </a:solidFill>
              </a:rPr>
              <a:t>653</a:t>
            </a:r>
            <a:r>
              <a:rPr lang="th-TH" sz="3000" dirty="0"/>
              <a:t> วรรคสอง ใช้บังคับกรณีนำสืบการชำระหนี้ที่เป็นต้นเงินเท่านั้น</a:t>
            </a:r>
            <a:endParaRPr lang="en-US" sz="3000" dirty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h-TH" sz="3000" dirty="0"/>
              <a:t>การแปลงหนี้ใหม่หรือหักกลบลบหนี้ จะไม่นำมาตรา </a:t>
            </a:r>
            <a:r>
              <a:rPr lang="en-GB" sz="3000" dirty="0">
                <a:solidFill>
                  <a:prstClr val="black"/>
                </a:solidFill>
              </a:rPr>
              <a:t>653</a:t>
            </a:r>
            <a:r>
              <a:rPr lang="th-TH" sz="3000" dirty="0"/>
              <a:t> วรรคสอง มาบังคับ</a:t>
            </a:r>
            <a:endParaRPr lang="en-US" sz="3000" dirty="0">
              <a:effectLst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25799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246C36-B493-4357-AF4F-B31243FB6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188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ตัวอย่าง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83D5EF9-B508-43BE-8CD2-17435F94A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3600" dirty="0"/>
              <a:t>นายเอกให้นายโทกู้เงิน ๒</a:t>
            </a:r>
            <a:r>
              <a:rPr lang="en-US" sz="3600" dirty="0"/>
              <a:t>,</a:t>
            </a:r>
            <a:r>
              <a:rPr lang="th-TH" sz="3600" dirty="0"/>
              <a:t>๐๐๐ บาท โดยทำเป็นสัญญากู้ยืมเงินไว้ ตามปกติการกู้ยืมเงินเพียง ๒</a:t>
            </a:r>
            <a:r>
              <a:rPr lang="en-US" sz="3600" dirty="0"/>
              <a:t>,</a:t>
            </a:r>
            <a:r>
              <a:rPr lang="th-TH" sz="3600" dirty="0"/>
              <a:t>๐๐๐ บาท กฎหมายมิได้บังคับว่าการกู้ยืมต้องทำหลักฐานการกู้ยืมเป็นหนังสือ ดังนั้นผู้ให้กู้ก็สามารถฟ้องบังคับคดีได้ แต่อย่างไรก็ตามการนำสืบเรื่องการชำระหนี้เงินกู้นั้น ในกรณีนี้เมื่อคู่สัญญาได้ทำหนังสือสัญญากู้ไว้ต่อกัน เมื่อผู้กู้จะนำสืบว่าชำระเงินกู้แล้ว จะต้องมีหลักฐานแทงเพิกถอน หรือขีดฆ่าสัญญากู้ดังกล่าวมาแสดงต่อศาล ตามที่บัญญัติไว้ในมาตรา ๖๕๓ วรรคสอง</a:t>
            </a:r>
            <a:endParaRPr lang="en-US" sz="3600" dirty="0">
              <a:effectLst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63129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93EA261-DAD0-435B-BA61-6303C5FD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35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dirty="0"/>
              <a:t>หลักกฎหมายที่เกี่ยวข้องกับการเรียกดอกเบี้ย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E8EC80A-0069-4F71-BB2C-7CACC2069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765"/>
            <a:ext cx="10515600" cy="4560198"/>
          </a:xfrm>
        </p:spPr>
        <p:txBody>
          <a:bodyPr/>
          <a:lstStyle/>
          <a:p>
            <a:pPr algn="thaiDist"/>
            <a:r>
              <a:rPr lang="th-TH" sz="3200" dirty="0"/>
              <a:t>มาตรา </a:t>
            </a:r>
            <a:r>
              <a:rPr lang="en-GB" sz="3200" dirty="0"/>
              <a:t>7</a:t>
            </a:r>
            <a:r>
              <a:rPr lang="th-TH" sz="3200" dirty="0"/>
              <a:t> ถ้าจะต้องเสียดอกเบี้ยแก่กันและมิได้กำหนดอัตราดอกเบี้ยไว้โดยนิติกรรมหรือโดยบทกฎหมายอันชัดแจ้ง ให้ใช้อัตราร้อยละเจ็ดครึ่งต่อปี</a:t>
            </a:r>
            <a:endParaRPr lang="en-US" sz="3200" dirty="0"/>
          </a:p>
          <a:p>
            <a:pPr algn="thaiDist"/>
            <a:r>
              <a:rPr lang="th-TH" sz="3200" dirty="0"/>
              <a:t>มาตรา </a:t>
            </a:r>
            <a:r>
              <a:rPr lang="en-GB" sz="3200" dirty="0"/>
              <a:t>224</a:t>
            </a:r>
            <a:r>
              <a:rPr lang="th-TH" sz="3200" dirty="0"/>
              <a:t> หนี้เงินนั้น ท่านให้คิดดอกเบี้ยในระหว่างเวลาผิดนัดร้อยละเจ็ดกึ่งต่อปี ถ้าเจ้าหนี้อาจจะเรียกดอกเบี้ยได้สูงกว่านั้นโดยอาศัยเหตุอย่างอื่นอันชอบด้วยกฎหมาย ก็ให้คงส่งดอกเบี้ยต่อไปตามนั้น</a:t>
            </a:r>
            <a:endParaRPr lang="en-US" sz="3200" dirty="0"/>
          </a:p>
          <a:p>
            <a:pPr algn="thaiDist"/>
            <a:r>
              <a:rPr lang="th-TH" sz="3200" dirty="0"/>
              <a:t>มาตรา </a:t>
            </a:r>
            <a:r>
              <a:rPr lang="en-GB" sz="3200" dirty="0"/>
              <a:t>654</a:t>
            </a:r>
            <a:r>
              <a:rPr lang="th-TH" sz="3200" dirty="0"/>
              <a:t> ท่านห้ามมิให้คิดดอกเบี้ยเกินร้อยละสิบห้าต่อปี ถ้าในสัญญากำหนดดอกเบี้ยเกินกว่านั้น ก็ให้ลดลงมาเป็นร้อยละสิบห้าต่อปี</a:t>
            </a:r>
          </a:p>
          <a:p>
            <a:pPr algn="thaiDist"/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02264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0522E7B0-DFE9-43DE-9213-6006E5B58C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740" t="22719" r="5204" b="17910"/>
          <a:stretch/>
        </p:blipFill>
        <p:spPr>
          <a:xfrm>
            <a:off x="651029" y="745724"/>
            <a:ext cx="9105530" cy="498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27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155ECCB-A7FD-420A-9461-DBF28C1D5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06126" cy="999849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dirty="0"/>
              <a:t>อธิบาย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5A36DD7-4E8A-459B-90E8-24AC91B54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9806126" cy="47059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h-TH" b="1" dirty="0"/>
              <a:t>การคิดดอกเบี้ย ช่วงเวลาปกติ (ในอายุสัญญา)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en-GB" dirty="0"/>
              <a:t>1</a:t>
            </a:r>
            <a:r>
              <a:rPr lang="th-TH" dirty="0"/>
              <a:t>) คู่สัญญาไม่ได้ตกลงคิดดอกเบี้ย กล่าวคือ ไม่มีการพูดถึง หรือตกลงว่าในการกู้ยืมเงินนั้น จะเรียกดอกเบี้ยต่อกันแต่อย่างใดเลย เช่นนี้ ผู้ให้กู้ก็ไม่มีสิทธิได้รับดอกเบี้ยแต่อย่างใด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en-GB" dirty="0"/>
              <a:t>2</a:t>
            </a:r>
            <a:r>
              <a:rPr lang="th-TH" dirty="0"/>
              <a:t>) คู่สัญญาตกลงคิดดอกเบี้ย</a:t>
            </a:r>
          </a:p>
          <a:p>
            <a:pPr marL="0" indent="0">
              <a:buNone/>
            </a:pPr>
            <a:r>
              <a:rPr lang="th-TH" dirty="0"/>
              <a:t>		(ก) ตกลงกำหนดอัตราไว้โดยชัดแจ้ง </a:t>
            </a:r>
            <a:r>
              <a:rPr lang="en-GB" dirty="0"/>
              <a:t>: </a:t>
            </a:r>
            <a:r>
              <a:rPr lang="th-TH" dirty="0"/>
              <a:t>ผู้ให้กู้สามารถกำหนดอัตราดอกเบี้ยสูงสุดไม่เกินร้อยละ </a:t>
            </a:r>
            <a:r>
              <a:rPr lang="en-GB" dirty="0"/>
              <a:t>15 </a:t>
            </a:r>
            <a:r>
              <a:rPr lang="th-TH" dirty="0"/>
              <a:t>ต่อปี หรือ </a:t>
            </a:r>
            <a:r>
              <a:rPr lang="en-GB" dirty="0"/>
              <a:t>1.25 </a:t>
            </a:r>
            <a:r>
              <a:rPr lang="th-TH" dirty="0"/>
              <a:t>ต่อเดือน หากตกลงไว้เกินกว่าอัตราดังกล่าวนี้ ดอกเบี้ยจะตกเป็นโมฆะ โดยผลของ พรบ.ห้ามเรียกดอกเบี้ยเกินอัตรา พ.ศ.</a:t>
            </a:r>
            <a:r>
              <a:rPr lang="en-GB" dirty="0"/>
              <a:t>2560 </a:t>
            </a:r>
            <a:r>
              <a:rPr lang="th-TH" dirty="0"/>
              <a:t> ส่งผลให้ผู้ให้กู้ไม่มีสิทธิได้รับดอกเบี้ยแต่อย่างใด</a:t>
            </a:r>
          </a:p>
          <a:p>
            <a:pPr marL="0" indent="0">
              <a:buNone/>
            </a:pPr>
            <a:r>
              <a:rPr lang="th-TH" dirty="0"/>
              <a:t>		(ข) </a:t>
            </a:r>
            <a:r>
              <a:rPr lang="th-TH" dirty="0">
                <a:solidFill>
                  <a:prstClr val="black"/>
                </a:solidFill>
              </a:rPr>
              <a:t>ตกลงคิดดอกเบี้ย แต่ไม่ได้กำหนดอัตราไว้โดยชัดแจ้ง </a:t>
            </a:r>
            <a:r>
              <a:rPr lang="en-GB" dirty="0">
                <a:solidFill>
                  <a:prstClr val="black"/>
                </a:solidFill>
              </a:rPr>
              <a:t>: </a:t>
            </a:r>
            <a:r>
              <a:rPr lang="th-TH" dirty="0">
                <a:solidFill>
                  <a:prstClr val="black"/>
                </a:solidFill>
              </a:rPr>
              <a:t>กฎหมายกำหนดให้ผู้ให้กู้มีสิทธิได้รับดอกเบี้ยในอัตราร้อยละ </a:t>
            </a:r>
            <a:r>
              <a:rPr lang="en-GB" dirty="0">
                <a:solidFill>
                  <a:prstClr val="black"/>
                </a:solidFill>
              </a:rPr>
              <a:t>7.5 </a:t>
            </a:r>
            <a:r>
              <a:rPr lang="th-TH" dirty="0">
                <a:solidFill>
                  <a:prstClr val="black"/>
                </a:solidFill>
              </a:rPr>
              <a:t>ต่อปี ทั้งนี้ตามที่มาตรา </a:t>
            </a:r>
            <a:r>
              <a:rPr lang="en-GB" dirty="0">
                <a:solidFill>
                  <a:prstClr val="black"/>
                </a:solidFill>
              </a:rPr>
              <a:t>7 </a:t>
            </a:r>
            <a:r>
              <a:rPr lang="th-TH" dirty="0">
                <a:solidFill>
                  <a:prstClr val="black"/>
                </a:solidFill>
              </a:rPr>
              <a:t>บัญญัติไว้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26351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26A53EB-D91B-4ECA-815A-41C440D09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353"/>
          </a:xfrm>
        </p:spPr>
        <p:txBody>
          <a:bodyPr/>
          <a:lstStyle/>
          <a:p>
            <a:pPr algn="ctr"/>
            <a:r>
              <a:rPr lang="th-TH" u="sng" dirty="0"/>
              <a:t>ข้อสังเกต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C778C0A-9750-42C0-A9A7-3E010E75E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9770616" cy="4626459"/>
          </a:xfrm>
        </p:spPr>
        <p:txBody>
          <a:bodyPr/>
          <a:lstStyle/>
          <a:p>
            <a:pPr marL="514350" lvl="0" indent="-514350" algn="thaiDist">
              <a:buFont typeface="+mj-lt"/>
              <a:buAutoNum type="arabicPeriod"/>
            </a:pPr>
            <a:r>
              <a:rPr lang="th-TH" sz="3200" dirty="0"/>
              <a:t>กรณีผู้กู้สมัครใจชำระดอกเบี้ยเกินอัตราให้แก่ผู้ให้กู้ไปแล้ว ผู้กู้จะทวงคืนเพราะเป็นการชำระหนี้ตามอำเภอใจโดยรู้อยู่ว่าตนไม่มีความผูกพันตามกฎหมาย ตามมาตรา </a:t>
            </a:r>
            <a:r>
              <a:rPr lang="en-GB" sz="3200" dirty="0"/>
              <a:t>407</a:t>
            </a:r>
            <a:r>
              <a:rPr lang="th-TH" sz="3200" dirty="0"/>
              <a:t> แต่หักออกจากต้นเงินที่ค้างชำระได้</a:t>
            </a:r>
            <a:endParaRPr lang="en-GB" sz="3200" dirty="0"/>
          </a:p>
          <a:p>
            <a:pPr marL="514350" indent="-514350" algn="thaiDist">
              <a:buFont typeface="+mj-lt"/>
              <a:buAutoNum type="arabicPeriod"/>
            </a:pPr>
            <a:r>
              <a:rPr lang="th-TH" sz="3200" dirty="0"/>
              <a:t>ข้อกำหนดเรื่องห้ามเรียกดอกเบี้ยเกินร้อยละ </a:t>
            </a:r>
            <a:r>
              <a:rPr lang="en-GB" sz="3200" dirty="0"/>
              <a:t>15</a:t>
            </a:r>
            <a:r>
              <a:rPr lang="th-TH" sz="3200" dirty="0"/>
              <a:t> ต่อปี อันจะตกเป็นโมฆะนั้น ไม่นำมาใช้ในกรณีที่ธนาคารพาณิชย์หรือสถาบันการเงินอื่นเป็นผู้ให้กู้ยืม</a:t>
            </a:r>
            <a:r>
              <a:rPr lang="th-TH" sz="3200" b="1" dirty="0"/>
              <a:t> </a:t>
            </a:r>
            <a:r>
              <a:rPr lang="th-TH" sz="3200" dirty="0"/>
              <a:t>กล่าวอีกนัยหนึ่งคือ ธนาคารและสถาบันการเงินสามารถเรียกดอกเบี้ยได้สูงกว่าร้อยละ </a:t>
            </a:r>
            <a:r>
              <a:rPr lang="en-GB" sz="3200" dirty="0"/>
              <a:t>15</a:t>
            </a:r>
            <a:r>
              <a:rPr lang="th-TH" sz="3200" dirty="0"/>
              <a:t> ต่อปี</a:t>
            </a:r>
          </a:p>
          <a:p>
            <a:pPr marL="514350" lvl="0" indent="-514350" algn="thaiDist">
              <a:buFont typeface="+mj-lt"/>
              <a:buAutoNum type="arabicPeriod"/>
            </a:pPr>
            <a:r>
              <a:rPr lang="th-TH" sz="3200" dirty="0"/>
              <a:t>การห้ามคิดดอกเบี้ยเกินอัตราร้อยละ </a:t>
            </a:r>
            <a:r>
              <a:rPr lang="en-GB" sz="3200" dirty="0"/>
              <a:t>15</a:t>
            </a:r>
            <a:r>
              <a:rPr lang="th-TH" sz="3200" dirty="0"/>
              <a:t> ต่อปีนั้น ใช้บังคับเฉพาะกับการกู้ยืมเงิน หากเป็นการยืมสิ่งของอื่นที่มิใช่เงิน ไม่อยู่ในบังคับพระราชบัญญัติห้ามเรียกดอกเบี้ยเกินอัตรา</a:t>
            </a:r>
            <a:endParaRPr lang="en-US" sz="3200" dirty="0">
              <a:effectLst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01975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7DD68B7-E0E9-4F8C-BC62-3647DC477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726227" cy="90708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/>
              <a:t>2. </a:t>
            </a:r>
            <a:r>
              <a:rPr lang="th-TH" dirty="0"/>
              <a:t>การคิดดอกเบี้ยในระหว่างเวลาผิดนัด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948EC4F-AEBC-464A-8021-1A4A0CE53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9628573" cy="47324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b="1" dirty="0"/>
              <a:t>กรณีคู่สัญญาตกลงอัตราดอกเบี้ยไว้</a:t>
            </a:r>
            <a:r>
              <a:rPr lang="th-TH" dirty="0"/>
              <a:t> </a:t>
            </a:r>
            <a:endParaRPr lang="en-US" dirty="0">
              <a:effectLst/>
            </a:endParaRPr>
          </a:p>
          <a:p>
            <a:pPr algn="thaiDist"/>
            <a:r>
              <a:rPr lang="th-TH" dirty="0"/>
              <a:t>หากคู่สัญญาได้ตกลงกำหนดอัตราดอกเบี้ยเอาไว้ เจ้าหนี้มีสิทธิเรียกเอาดอกเบี้ยตามอัตราที่ตกลงกัน แต่ทั้งนี้ต้องตกลงกันไว้ไม่เกินร้อยละ </a:t>
            </a:r>
            <a:r>
              <a:rPr lang="en-GB" dirty="0"/>
              <a:t>15</a:t>
            </a:r>
            <a:r>
              <a:rPr lang="th-TH" dirty="0"/>
              <a:t> ต่อปี เช่น นายหนึ่งตกลงให้นายสองกู้เงินจำนวน </a:t>
            </a:r>
            <a:r>
              <a:rPr lang="en-GB" dirty="0"/>
              <a:t>10</a:t>
            </a:r>
            <a:r>
              <a:rPr lang="th-TH" dirty="0"/>
              <a:t>,</a:t>
            </a:r>
            <a:r>
              <a:rPr lang="en-GB" dirty="0"/>
              <a:t>000</a:t>
            </a:r>
            <a:r>
              <a:rPr lang="th-TH" dirty="0"/>
              <a:t> บาท โดยตกลงชำระคืนใน </a:t>
            </a:r>
            <a:r>
              <a:rPr lang="en-GB" dirty="0"/>
              <a:t>1</a:t>
            </a:r>
            <a:r>
              <a:rPr lang="th-TH" dirty="0"/>
              <a:t> ปี นายสองตกลงให้ดอกเบี้ยในระหว่างอายุสัญญา </a:t>
            </a:r>
            <a:r>
              <a:rPr lang="en-GB" dirty="0"/>
              <a:t>1</a:t>
            </a:r>
            <a:r>
              <a:rPr lang="th-TH" dirty="0"/>
              <a:t> ปี ในอัตราร้อยละ </a:t>
            </a:r>
            <a:r>
              <a:rPr lang="en-GB" dirty="0"/>
              <a:t>10</a:t>
            </a:r>
            <a:r>
              <a:rPr lang="th-TH" dirty="0"/>
              <a:t> ต่อปี หากครบ </a:t>
            </a:r>
            <a:r>
              <a:rPr lang="en-GB" dirty="0"/>
              <a:t>1</a:t>
            </a:r>
            <a:r>
              <a:rPr lang="th-TH" dirty="0"/>
              <a:t> ปี นายสองผิดนัดชำระหนี้ยอมให้ดอกเบี้ยในอัตราร้อยละ </a:t>
            </a:r>
            <a:r>
              <a:rPr lang="en-GB" dirty="0"/>
              <a:t>15</a:t>
            </a:r>
            <a:r>
              <a:rPr lang="th-TH" dirty="0"/>
              <a:t> เช่นนี้บังคับได้ทั้งสองช่วงเวลา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th-TH" b="1" dirty="0"/>
              <a:t>กรณีคู่สัญญามิได้ตกลงอัตราดอกเบี้ยไว้</a:t>
            </a:r>
            <a:endParaRPr lang="en-US" dirty="0">
              <a:effectLst/>
            </a:endParaRPr>
          </a:p>
          <a:p>
            <a:pPr algn="thaiDist"/>
            <a:r>
              <a:rPr lang="th-TH" dirty="0"/>
              <a:t>แม้คู่สัญญามิได้ตกลงเรียกดอกเบี้ยในช่วงเวลาผิดนัดเอาไว้ แต่กฎหมายก็ให้สิทธิเจ้าหนี้ที่จะเรียกเอาดอกเบี้ยได้ในอัตราร้อยละ </a:t>
            </a:r>
            <a:r>
              <a:rPr lang="en-GB" dirty="0"/>
              <a:t>7.5</a:t>
            </a:r>
            <a:r>
              <a:rPr lang="th-TH" dirty="0"/>
              <a:t> ต่อปี ตาม มาตรา </a:t>
            </a:r>
            <a:r>
              <a:rPr lang="en-GB" dirty="0"/>
              <a:t>224</a:t>
            </a:r>
            <a:r>
              <a:rPr lang="th-TH" dirty="0"/>
              <a:t> ทั้งนี้เพราะการได้ดอกเบี้ยในระหว่างผิดนัด เป็นการได้ดอกเบี้ยโดยผลของกฎหมาย ดังนั้นแม้คู่สัญญาไม่ได้ตกลงให้เรียกดอกเบี้ยในระหว่างเวลาปกติก็ดี หรือแม้ในระหว่างเวลาปกติจะตกลงเรียกดอกเบี้ยเอาไว้ แต่ตกเป็นโมฆะ เพราะเรียกดอกเบี้ยเกินอัตราก็ตาม แต่เมื่อมีการผิดนัดขึ้น เจ้าหนี้ย่อมมีสิทธิได้รับดอกเบี้ยในระหว่างเวลาที่ผิดนัดในอัตราร้อยละ </a:t>
            </a:r>
            <a:r>
              <a:rPr lang="en-GB" dirty="0"/>
              <a:t>7.5</a:t>
            </a:r>
            <a:r>
              <a:rPr lang="th-TH" dirty="0"/>
              <a:t> ต่อปีเสมอ</a:t>
            </a:r>
            <a:endParaRPr lang="en-US" dirty="0">
              <a:effectLst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36944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7985D1D-425A-492E-94ED-D9479EE101C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b="1" dirty="0">
                <a:ea typeface="Calibri" panose="020F0502020204030204" pitchFamily="34" charset="0"/>
                <a:cs typeface="TH Sarabun New" panose="020B0500040200020003" pitchFamily="34" charset="-34"/>
              </a:rPr>
              <a:t>การคิดดอกเบี้ยทบต้น 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0E2BBFA-C957-4F0F-A2A4-8D8995AB5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3200" dirty="0"/>
              <a:t>มาตรา </a:t>
            </a:r>
            <a:r>
              <a:rPr lang="en-GB" sz="3200" dirty="0"/>
              <a:t>655 </a:t>
            </a:r>
            <a:r>
              <a:rPr lang="th-TH" sz="3200" dirty="0"/>
              <a:t>ท่านห้ามมิให้คิดดอกเบี้ยในดอกเบี้ยที่ค้างชำระ แต่ทว่าเมื่อดอกเบี้ยค้างชำระไม่น้อยกว่าปีหนึ่ง คู่สัญญากู้ยืมจะตกลงกันให้เอาดอกเบี้ยนั้นทบเข้ากับต้นเงินแล้วให้คิดดอกเบี้ยในจำนวนเงินที่ทบเข้ากันนั้นก็ได้ แต่การตกลงเช่นนั้นต้องทำเป็นหนังสือ</a:t>
            </a:r>
            <a:r>
              <a:rPr lang="en-US" sz="3200" dirty="0"/>
              <a:t>		</a:t>
            </a:r>
          </a:p>
          <a:p>
            <a:pPr marL="0" indent="0" algn="thaiDist">
              <a:buNone/>
            </a:pPr>
            <a:r>
              <a:rPr lang="th-TH" sz="3200" dirty="0"/>
              <a:t>	ส่วนประเพณีการค้าขายที่คำนวณดอกทบต้นในบัญชีเดินสะพัดก็ดี ในการค้าขายอย่างอื่นทำนองเช่นว่านี้ก็ดี หาอยู่ในบังคับแห่งบทบัญญัติซึ่งกล่าวมาในวรรคก่อนนั้นไม่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80057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90C853D-6128-408B-9023-BDE373A4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743983" cy="96009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dirty="0"/>
              <a:t>อธิบาย มาตรา </a:t>
            </a:r>
            <a:r>
              <a:rPr lang="en-GB" dirty="0"/>
              <a:t>655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2E7E4D2-96DF-4613-B443-5A25A707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9681839" cy="4626459"/>
          </a:xfrm>
        </p:spPr>
        <p:txBody>
          <a:bodyPr/>
          <a:lstStyle/>
          <a:p>
            <a:r>
              <a:rPr lang="th-TH" dirty="0"/>
              <a:t>จากมาตรา </a:t>
            </a:r>
            <a:r>
              <a:rPr lang="en-GB" dirty="0"/>
              <a:t>655 </a:t>
            </a:r>
            <a:r>
              <a:rPr lang="th-TH" dirty="0"/>
              <a:t>กฎหมายได้วางหลักเอาไว้ โดยห้ามมิให้คิดดอกเบี้ยในดอกเบี้ยที่ค้างชำระ เว้นแต่จะเข้าเงื่อนไขครบทั้ง </a:t>
            </a:r>
            <a:r>
              <a:rPr lang="en-GB" dirty="0"/>
              <a:t>3</a:t>
            </a:r>
            <a:r>
              <a:rPr lang="th-TH" dirty="0"/>
              <a:t> ประการต่อไปนี้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ดอกเบี้ยที่จะนำมาทบต้นต้องค้างชำระไม่น้อยกว่า </a:t>
            </a:r>
            <a:r>
              <a:rPr lang="en-GB" dirty="0"/>
              <a:t>1</a:t>
            </a:r>
            <a:r>
              <a:rPr lang="th-TH" dirty="0"/>
              <a:t> ปี และ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มีข้อตกลงยอมให้คิดดอกเบี้ยทบต้นได้ (ไม่ว่าจะตกลงไว้ล่วงหน้าขณะทำสัญญา หรือตกลงภายหลังเมื่อมีดอกเบี้ยค้างชำระแล้วก็ตาม) และ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dirty="0"/>
              <a:t>ข้อตกลงยอมให้คิดดอกเบี้ยทบต้นนั้น ต้องทำเป็นหนังสือ อย่างไรก็ดีเงื่อนไขในข้อนี้ ศาลฎีกาไม่ถือเคร่งครัด โดยศาลฎีกาวินิจฉัยไปในทางว่า หากข้อตกลงเป็นหนังสือนั้น มีลายมือชื่อผู้กู้ฝ่ายเดียวก็เพียงพอเข้าเงื่อนไขให้มีการคิดดอกเบี้ยทบต้นได้ ไม่จำต้องมีลายมือชื่อทั้งสองฝ่าย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9432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5D2BE6FB-2009-4EC5-955A-5BDB2D5E8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167" y="516835"/>
            <a:ext cx="10058398" cy="1073427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th-TH" altLang="th-TH" dirty="0">
                <a:ea typeface="Angsana New" panose="02020603050405020304" pitchFamily="18" charset="-34"/>
              </a:rPr>
              <a:t>การกู้ยืมเงิน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07AB70F-0FA2-4CBA-8CB5-CB500756F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7166" y="1789044"/>
            <a:ext cx="10230677" cy="3962400"/>
          </a:xfrm>
        </p:spPr>
        <p:txBody>
          <a:bodyPr>
            <a:normAutofit/>
          </a:bodyPr>
          <a:lstStyle/>
          <a:p>
            <a:pPr algn="thaiDist"/>
            <a:r>
              <a:rPr lang="th-TH" altLang="th-TH" sz="3600" dirty="0">
                <a:ea typeface="Angsana New" panose="02020603050405020304" pitchFamily="18" charset="-34"/>
                <a:cs typeface="Angsana New" panose="02020603050405020304" pitchFamily="18" charset="-34"/>
              </a:rPr>
              <a:t>มาตรา</a:t>
            </a:r>
            <a:r>
              <a:rPr lang="en-US" altLang="th-TH" sz="3600" dirty="0">
                <a:ea typeface="Angsana New" panose="02020603050405020304" pitchFamily="18" charset="-34"/>
                <a:cs typeface="Angsana New" panose="02020603050405020304" pitchFamily="18" charset="-34"/>
              </a:rPr>
              <a:t> 653 </a:t>
            </a:r>
            <a:r>
              <a:rPr lang="th-TH" altLang="th-TH" sz="3600" dirty="0">
                <a:ea typeface="Angsana New" panose="02020603050405020304" pitchFamily="18" charset="-34"/>
                <a:cs typeface="Angsana New" panose="02020603050405020304" pitchFamily="18" charset="-34"/>
              </a:rPr>
              <a:t>การกู้ยืมเงินกว่าสองพันบาทขึ้นไปนั้น ถ้ามิได้มีหลักฐานแห่งการกู้ยืมเป็นหนังสืออย่างใดอย่างหนึ่งลงลายมือชื่อผู้ยืมเป็นสำคัญ ท่านว่าจะฟ้องร้องให้บังคับคดีหาได้ไม่</a:t>
            </a:r>
            <a:endParaRPr lang="en-US" altLang="th-TH" sz="3600" dirty="0">
              <a:ea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>
              <a:buFont typeface="Arial" panose="020B0604020202020204" pitchFamily="34" charset="0"/>
              <a:buNone/>
            </a:pPr>
            <a:r>
              <a:rPr lang="en-US" altLang="th-TH" sz="3600" dirty="0">
                <a:ea typeface="Angsana New" panose="02020603050405020304" pitchFamily="18" charset="-34"/>
                <a:cs typeface="Angsana New" panose="02020603050405020304" pitchFamily="18" charset="-34"/>
              </a:rPr>
              <a:t>          </a:t>
            </a:r>
            <a:r>
              <a:rPr lang="th-TH" altLang="th-TH" sz="3600" dirty="0">
                <a:ea typeface="Angsana New" panose="02020603050405020304" pitchFamily="18" charset="-34"/>
                <a:cs typeface="Angsana New" panose="02020603050405020304" pitchFamily="18" charset="-34"/>
              </a:rPr>
              <a:t>ในการกู้ยืมเงินมีหลักฐานเป็นหนังสือนั้น ท่านว่าจะนำสืบการใช้เงินได้ต่อเมื่อมีหลักฐานเป็นหนังสืออย่างใดอย่างหนึ่งลงลายมือชื่อผู้ให้ยืมมาแสดงหรือเอกสารอันเป็นหลักฐานแห่งการกู้ยืมนั้นได้เวนคืนแล้ว หรือได้แทงเพิกถอนลงในเอกสารนั้นแล้ว</a:t>
            </a:r>
          </a:p>
        </p:txBody>
      </p:sp>
    </p:spTree>
    <p:extLst>
      <p:ext uri="{BB962C8B-B14F-4D97-AF65-F5344CB8AC3E}">
        <p14:creationId xmlns:p14="http://schemas.microsoft.com/office/powerpoint/2010/main" val="4244173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7F48B83-6F73-49D6-8C9F-EEC981220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9424386" cy="1108568"/>
          </a:xfrm>
          <a:ln w="381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h-TH" altLang="th-TH" dirty="0"/>
              <a:t>ความรับผิดของเจ้าสำนักโรงแรม</a:t>
            </a:r>
            <a:endParaRPr lang="en-US" altLang="th-TH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52857FE-ADA0-4CAB-9D3C-4151D8029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91323"/>
            <a:ext cx="8229600" cy="5029200"/>
          </a:xfrm>
        </p:spPr>
        <p:txBody>
          <a:bodyPr/>
          <a:lstStyle/>
          <a:p>
            <a:pPr algn="thaiDist" eaLnBrk="1" hangingPunct="1"/>
            <a:r>
              <a:rPr lang="th-TH" altLang="th-TH" dirty="0"/>
              <a:t>มาตรา </a:t>
            </a:r>
            <a:r>
              <a:rPr lang="en-US" altLang="th-TH" dirty="0"/>
              <a:t>674  </a:t>
            </a:r>
            <a:r>
              <a:rPr lang="th-TH" altLang="th-TH" dirty="0"/>
              <a:t>เจ้าสำนักโรงแรมหรือโฮเต็ล หรือสถานที่อื่นทำนองเช่นว่านั้น จะต้องรับผิดเพื่อความสูญหายหรือบุบสลายอย่างใด ๆ อันเกิดแก่ทรัพย์สินซึ่งคนเดินทางหรือแขกอาศัย หากได้พามา</a:t>
            </a:r>
            <a:endParaRPr lang="en-US" altLang="th-TH" dirty="0"/>
          </a:p>
          <a:p>
            <a:pPr algn="thaiDist" eaLnBrk="1" hangingPunct="1">
              <a:buFontTx/>
              <a:buNone/>
            </a:pPr>
            <a:r>
              <a:rPr lang="th-TH" altLang="th-TH" dirty="0"/>
              <a:t>	</a:t>
            </a:r>
          </a:p>
          <a:p>
            <a:pPr algn="thaiDist" eaLnBrk="1" hangingPunct="1">
              <a:buFontTx/>
              <a:buNone/>
            </a:pPr>
            <a:r>
              <a:rPr lang="th-TH" altLang="th-TH" dirty="0"/>
              <a:t>	คำพิพากษาศาลฎีกา ที่ </a:t>
            </a:r>
            <a:r>
              <a:rPr lang="en-US" altLang="th-TH" dirty="0"/>
              <a:t>164/2489  </a:t>
            </a:r>
            <a:endParaRPr lang="th-TH" altLang="th-TH" dirty="0"/>
          </a:p>
          <a:p>
            <a:pPr algn="thaiDist" eaLnBrk="1" hangingPunct="1">
              <a:buFontTx/>
              <a:buNone/>
            </a:pPr>
            <a:r>
              <a:rPr lang="th-TH" altLang="th-TH" dirty="0"/>
              <a:t>		ของหายในระหว่างมาพักในโรงแรมโดยมิใช่ความผิดของผู้มาพัก เมื่อของหายแล้วผู้มาพักก็แจ้งให้ผู้ดูแลแทนผู้จัดการโรงแรมทราบ ดังนี้ผู้จัดการต้องรับผิด</a:t>
            </a:r>
            <a:r>
              <a:rPr lang="en-US" altLang="th-TH" dirty="0"/>
              <a:t>    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ชื่อเรื่อง 1">
            <a:extLst>
              <a:ext uri="{FF2B5EF4-FFF2-40B4-BE49-F238E27FC236}">
                <a16:creationId xmlns:a16="http://schemas.microsoft.com/office/drawing/2014/main" id="{829F3BC2-9AC2-4B83-8172-8CDC7CBB5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9379998" cy="132556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th-TH" altLang="th-TH" dirty="0"/>
              <a:t>ข้อสังเกต</a:t>
            </a:r>
            <a:endParaRPr lang="en-US" altLang="th-TH" dirty="0"/>
          </a:p>
        </p:txBody>
      </p:sp>
      <p:sp>
        <p:nvSpPr>
          <p:cNvPr id="35843" name="ตัวยึดเนื้อหา 2">
            <a:extLst>
              <a:ext uri="{FF2B5EF4-FFF2-40B4-BE49-F238E27FC236}">
                <a16:creationId xmlns:a16="http://schemas.microsoft.com/office/drawing/2014/main" id="{37EA800E-91D8-4DC8-8384-8F3F04B8E7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9379998" cy="4351338"/>
          </a:xfrm>
        </p:spPr>
        <p:txBody>
          <a:bodyPr/>
          <a:lstStyle/>
          <a:p>
            <a:pPr marL="514350" indent="-514350" algn="thaiDist">
              <a:buFontTx/>
              <a:buAutoNum type="arabicPeriod"/>
            </a:pPr>
            <a:r>
              <a:rPr lang="th-TH" altLang="th-TH" sz="3200" dirty="0"/>
              <a:t>ความรับผิดของเจ้าสำนักโรงแรมเพื่อความเสียหาย หรือสูญหายนั้น น่าจะใช้กับบุคคลที่พักที่โรงแรมเท่านั้น กรณีแขกที่มางานเลี้ยง งานแต่ง มาทานข้าว มาสัมมนาที่โรงแรม หากเกิดกรณีความเสียหาย หรือ สูญหายกับทรัพย์สินของเขา ต้องบังคับตามสัญญาฝากทรัพย์ทั่วไป</a:t>
            </a:r>
          </a:p>
          <a:p>
            <a:pPr marL="514350" indent="-514350" algn="thaiDist">
              <a:buFontTx/>
              <a:buAutoNum type="arabicPeriod"/>
            </a:pPr>
            <a:r>
              <a:rPr lang="th-TH" altLang="th-TH" sz="3200" dirty="0"/>
              <a:t>มาตรา </a:t>
            </a:r>
            <a:r>
              <a:rPr lang="en-US" altLang="th-TH" sz="3200" dirty="0"/>
              <a:t>674</a:t>
            </a:r>
            <a:r>
              <a:rPr lang="th-TH" altLang="th-TH" sz="3200" dirty="0"/>
              <a:t>บัญญัติเฉพาะความรับผิดต่อทรัพย์สินเท่านั้น หากเป็นความเสียหายต่อร่างกาย หรือชีวิต ต้องไปฟ้องตามหลักกฎหมายเรื่องความรับผิดเพื่อละเมิด</a:t>
            </a:r>
          </a:p>
          <a:p>
            <a:pPr marL="514350" indent="-514350" algn="thaiDist">
              <a:buFontTx/>
              <a:buAutoNum type="arabicPeriod"/>
            </a:pPr>
            <a:endParaRPr lang="en-US" alt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12C6BA5-0E61-4BDE-9223-776E7E0C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05" y="274638"/>
            <a:ext cx="9770615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pPr eaLnBrk="1" hangingPunct="1">
              <a:defRPr/>
            </a:pPr>
            <a:r>
              <a:rPr lang="th-TH" dirty="0"/>
              <a:t>อธิบาย ม.</a:t>
            </a:r>
            <a:r>
              <a:rPr lang="en-US" dirty="0"/>
              <a:t>675</a:t>
            </a:r>
          </a:p>
        </p:txBody>
      </p:sp>
      <p:sp>
        <p:nvSpPr>
          <p:cNvPr id="39939" name="ตัวยึดเนื้อหา 2">
            <a:extLst>
              <a:ext uri="{FF2B5EF4-FFF2-40B4-BE49-F238E27FC236}">
                <a16:creationId xmlns:a16="http://schemas.microsoft.com/office/drawing/2014/main" id="{F33D4F36-8ED6-483B-9FE5-FE58EF3FD9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9222" y="1680100"/>
            <a:ext cx="9300098" cy="4525963"/>
          </a:xfrm>
        </p:spPr>
        <p:txBody>
          <a:bodyPr/>
          <a:lstStyle/>
          <a:p>
            <a:pPr algn="thaiDist" eaLnBrk="1" hangingPunct="1"/>
            <a:r>
              <a:rPr lang="th-TH" altLang="th-TH" dirty="0"/>
              <a:t>มาตรา </a:t>
            </a:r>
            <a:r>
              <a:rPr lang="en-US" altLang="th-TH" dirty="0"/>
              <a:t>674 </a:t>
            </a:r>
            <a:r>
              <a:rPr lang="th-TH" altLang="th-TH" dirty="0"/>
              <a:t>เป็นเรื่องที่ กม.กำหนดว่า เจ้าสำนักโรงแรมต้องรับผิดในเรื่องใดบ้าง ส่วน มาตรา </a:t>
            </a:r>
            <a:r>
              <a:rPr lang="en-US" altLang="th-TH" dirty="0"/>
              <a:t>675 </a:t>
            </a:r>
            <a:r>
              <a:rPr lang="th-TH" altLang="th-TH" dirty="0"/>
              <a:t>เป็นเรื่องรับผิดในการกระทำของผู้ใดบ้าง ซึ่งความรับผิดของเจ้าสำนักโรงแรมนั้น มิใช่ว่าจะต้องรับเพื่อการกระทำของลูกจ้าง หรือพนักงานโรงแรมอย่างเดียวไม่ หากแต่ครอบคลุมถึง ความเสียหาย หรือสูญหายอันเนื่องมาจากผู้คนไปมาเข้า-ออกในโรงแรมด้วย</a:t>
            </a:r>
          </a:p>
          <a:p>
            <a:pPr algn="thaiDist" eaLnBrk="1" hangingPunct="1"/>
            <a:r>
              <a:rPr lang="th-TH" altLang="th-TH" dirty="0"/>
              <a:t>มาตรา </a:t>
            </a:r>
            <a:r>
              <a:rPr lang="en-US" altLang="th-TH" dirty="0"/>
              <a:t>675 </a:t>
            </a:r>
            <a:r>
              <a:rPr lang="th-TH" altLang="th-TH" dirty="0"/>
              <a:t>วรรค</a:t>
            </a:r>
            <a:r>
              <a:rPr lang="en-US" altLang="th-TH" dirty="0"/>
              <a:t>1 </a:t>
            </a:r>
            <a:r>
              <a:rPr lang="th-TH" altLang="th-TH" dirty="0"/>
              <a:t>เป็นเรื่องรับผิดในความเสียหาย หรือสูญหายของทรัพย์</a:t>
            </a:r>
            <a:r>
              <a:rPr lang="th-TH" altLang="th-TH" dirty="0" err="1"/>
              <a:t>ทั่วๆไป</a:t>
            </a:r>
            <a:r>
              <a:rPr lang="th-TH" altLang="th-TH" dirty="0"/>
              <a:t> มิใช่ทรัพย์สินมีค่า ดังนั้นตามมาตรา</a:t>
            </a:r>
            <a:r>
              <a:rPr lang="en-US" altLang="th-TH" dirty="0"/>
              <a:t>675 </a:t>
            </a:r>
            <a:r>
              <a:rPr lang="th-TH" altLang="th-TH" dirty="0"/>
              <a:t>ว.</a:t>
            </a:r>
            <a:r>
              <a:rPr lang="en-US" altLang="th-TH" dirty="0"/>
              <a:t>1</a:t>
            </a:r>
            <a:r>
              <a:rPr lang="th-TH" altLang="th-TH" dirty="0"/>
              <a:t> แม้ผู้เข้าพักจะมิได้นำมาฝากหรือแจ้งให้ทางโรงแรมทราบความมีอยู่ดังเช่นวรรค</a:t>
            </a:r>
            <a:r>
              <a:rPr lang="en-US" altLang="th-TH" dirty="0"/>
              <a:t>2 </a:t>
            </a:r>
            <a:r>
              <a:rPr lang="th-TH" altLang="th-TH" dirty="0"/>
              <a:t>ก็ตาม</a:t>
            </a:r>
            <a:r>
              <a:rPr lang="en-US" altLang="th-TH" dirty="0"/>
              <a:t> </a:t>
            </a:r>
            <a:r>
              <a:rPr lang="th-TH" altLang="th-TH" dirty="0"/>
              <a:t>เจ้าสำนักโรงแรมก็ไม่พ้นความรับผิด</a:t>
            </a:r>
            <a:endParaRPr lang="en-US" alt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6BC5E8D-1EC9-4C4B-9C00-2BFD436A4127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txBody>
          <a:bodyPr/>
          <a:lstStyle/>
          <a:p>
            <a:pPr eaLnBrk="1" hangingPunct="1">
              <a:defRPr/>
            </a:pPr>
            <a:r>
              <a:rPr lang="th-TH" b="1" dirty="0"/>
              <a:t>คำพิพากษาที่ 724/2521</a:t>
            </a:r>
            <a:endParaRPr lang="en-US" dirty="0"/>
          </a:p>
        </p:txBody>
      </p:sp>
      <p:sp>
        <p:nvSpPr>
          <p:cNvPr id="40963" name="ตัวยึดเนื้อหา 2">
            <a:extLst>
              <a:ext uri="{FF2B5EF4-FFF2-40B4-BE49-F238E27FC236}">
                <a16:creationId xmlns:a16="http://schemas.microsoft.com/office/drawing/2014/main" id="{4B897701-2E96-40D6-8A51-B6F28D1F5D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thaiDist" eaLnBrk="1" hangingPunct="1"/>
            <a:r>
              <a:rPr lang="th-TH" altLang="th-TH"/>
              <a:t>โจทก์พักในโรงแรมของจำเลยที่ 1 คนขับรถของโจทก์ได้มอบกุญแจรถยนต์ให้จำเลยที่ 2 ลูกจ้างของจำเลยที่ 1 ไปเพื่อเลื่อนรถโจทก์ที่ขวางทางรถคันอื่น ซึ่งเป็นการที่จำเลยที่ 2 รับกุญแจรถไปปฏิบัติหน้าที่ในกิจการโรงแรมของจำเลยที่ 1 การที่คนขับรถซึ่งเป็นบริวารของโจทก์มอบกุญแจรถให้จำเลยที่ 2 ไปนี้ จึงมิใช่ความผิดของบริวารของโจทก์เมื่อจำเลยที่ 2 ซึ่งเป็นลูกจ้างของจำเลยที่ 1 ใช้กุญแจรถดังกล่าวขับรถยนต์ของโจทก์ออกจากโรงแรมไปจนเกิดอุบัติเหตุทำให้รถโจทก์ได้รับความเสียหายจำเลยที่ 1 จึงไม่พ้นความรับผิด</a:t>
            </a:r>
            <a:endParaRPr lang="en-US" altLang="th-TH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478D8C-3362-48EB-81E7-3180EFEF0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372600" cy="1170712"/>
          </a:xfr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dirty="0"/>
              <a:t>อธิบายมาตรา </a:t>
            </a:r>
            <a:r>
              <a:rPr lang="en-US" dirty="0"/>
              <a:t>675 </a:t>
            </a:r>
            <a:r>
              <a:rPr lang="th-TH" dirty="0"/>
              <a:t>วรรค</a:t>
            </a:r>
            <a:r>
              <a:rPr lang="en-US" dirty="0"/>
              <a:t>2</a:t>
            </a:r>
          </a:p>
        </p:txBody>
      </p:sp>
      <p:sp>
        <p:nvSpPr>
          <p:cNvPr id="41987" name="ตัวยึดเนื้อหา 2">
            <a:extLst>
              <a:ext uri="{FF2B5EF4-FFF2-40B4-BE49-F238E27FC236}">
                <a16:creationId xmlns:a16="http://schemas.microsoft.com/office/drawing/2014/main" id="{7CC8B5D4-B22B-494C-B6A4-C1366A302F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9372600" cy="4876800"/>
          </a:xfrm>
        </p:spPr>
        <p:txBody>
          <a:bodyPr/>
          <a:lstStyle/>
          <a:p>
            <a:pPr algn="thaiDist" eaLnBrk="1" hangingPunct="1">
              <a:buFont typeface="Wingdings" panose="05000000000000000000" pitchFamily="2" charset="2"/>
              <a:buChar char="Ø"/>
            </a:pPr>
            <a:r>
              <a:rPr lang="th-TH" altLang="th-TH" dirty="0"/>
              <a:t>มาตรา </a:t>
            </a:r>
            <a:r>
              <a:rPr lang="en-US" altLang="th-TH" dirty="0"/>
              <a:t>675</a:t>
            </a:r>
            <a:r>
              <a:rPr lang="th-TH" altLang="th-TH" dirty="0"/>
              <a:t> วรรค</a:t>
            </a:r>
            <a:r>
              <a:rPr lang="en-US" altLang="th-TH" dirty="0"/>
              <a:t>2</a:t>
            </a:r>
            <a:r>
              <a:rPr lang="th-TH" altLang="th-TH" dirty="0"/>
              <a:t> เป็นเงื่อนไขในการที่เจ้าสำนักโรงแรมจะต้องรับผิดใช้ราคาทรัพย์สินมีค่าคืนแก่ผู้พักอาศัยว่า จะรับผิดโดยจำกัดไม่เกิน </a:t>
            </a:r>
            <a:r>
              <a:rPr lang="en-US" altLang="th-TH" dirty="0"/>
              <a:t>5,000 </a:t>
            </a:r>
            <a:r>
              <a:rPr lang="th-TH" altLang="th-TH" dirty="0"/>
              <a:t>บาท หรือต้องรับผิดตามจำนวนราคาที่แจ้งไว้</a:t>
            </a:r>
            <a:endParaRPr lang="en-US" altLang="th-TH" dirty="0"/>
          </a:p>
          <a:p>
            <a:pPr algn="thaiDist" eaLnBrk="1" hangingPunct="1">
              <a:buFont typeface="Wingdings" panose="05000000000000000000" pitchFamily="2" charset="2"/>
              <a:buChar char="Ø"/>
            </a:pPr>
            <a:r>
              <a:rPr lang="th-TH" altLang="th-TH" dirty="0"/>
              <a:t>ทรัพย์สินมีค่า ตามนัยของวรรคสองนี้ มิได้หมายถึงว่า เป็นทรัพย์สินราคาสูง</a:t>
            </a:r>
            <a:r>
              <a:rPr lang="th-TH" altLang="th-TH" dirty="0" err="1"/>
              <a:t>มากๆ</a:t>
            </a:r>
            <a:r>
              <a:rPr lang="th-TH" altLang="th-TH" dirty="0"/>
              <a:t> แต่มีลักษณะเป็นของมีค่าดังเช่น เงิน ทองคำ ธนบัตร ตั๋วเงิน พันธบัตร ใบหุ้น ประทวนสินค้า อัญมณี  ดังนั้น แม้ของบางอย่างเช่น รถยนต์ราคาเป็นล้านบาท จะสูญหายไป เจ้าสำนักโรงแรมจะอ้างจำกัดความรับผิดเพียงไม่เกิน </a:t>
            </a:r>
            <a:r>
              <a:rPr lang="en-US" altLang="th-TH" dirty="0"/>
              <a:t>5,000 </a:t>
            </a:r>
            <a:r>
              <a:rPr lang="th-TH" altLang="th-TH" dirty="0"/>
              <a:t>บาทโดยอ้างว่าเป็นกรณีตามมาตรา </a:t>
            </a:r>
            <a:r>
              <a:rPr lang="en-US" altLang="th-TH" dirty="0"/>
              <a:t>675</a:t>
            </a:r>
            <a:r>
              <a:rPr lang="th-TH" altLang="th-TH" dirty="0"/>
              <a:t>วรรค</a:t>
            </a:r>
            <a:r>
              <a:rPr lang="en-US" altLang="th-TH" dirty="0"/>
              <a:t>2</a:t>
            </a:r>
            <a:r>
              <a:rPr lang="th-TH" altLang="th-TH" dirty="0"/>
              <a:t> ซึ่งให้จำกัดความรับผิดเมื่อไม่แจ้งความมีอยู่+นำฝากไว้</a:t>
            </a:r>
          </a:p>
          <a:p>
            <a:pPr algn="thaiDist" eaLnBrk="1" hangingPunct="1">
              <a:buFontTx/>
              <a:buNone/>
            </a:pPr>
            <a:endParaRPr lang="en-US" alt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ตัวยึดเนื้อหา 2">
            <a:extLst>
              <a:ext uri="{FF2B5EF4-FFF2-40B4-BE49-F238E27FC236}">
                <a16:creationId xmlns:a16="http://schemas.microsoft.com/office/drawing/2014/main" id="{AEADD0F2-781C-41DE-ADE2-7042917B03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9372600" cy="4648200"/>
          </a:xfrm>
        </p:spPr>
        <p:txBody>
          <a:bodyPr/>
          <a:lstStyle/>
          <a:p>
            <a:pPr algn="thaiDist" eaLnBrk="1" hangingPunct="1">
              <a:buFont typeface="Wingdings" panose="05000000000000000000" pitchFamily="2" charset="2"/>
              <a:buChar char="Ø"/>
            </a:pPr>
            <a:r>
              <a:rPr lang="th-TH" altLang="th-TH" dirty="0"/>
              <a:t> กรณีที่เจ้าสำนักโรงแรมต้องรับผิดในราคาทรัพย์สินมีค่าตามจำนวนที่แจ้งไว้ โดยมิอาจจำกัดความรับผิดเพียง </a:t>
            </a:r>
            <a:r>
              <a:rPr lang="en-US" altLang="th-TH" dirty="0"/>
              <a:t>5,000 </a:t>
            </a:r>
            <a:r>
              <a:rPr lang="th-TH" altLang="th-TH" dirty="0"/>
              <a:t>บาทนั้น ต้องได้ความว่า ผู้เข้าพักได้นำมาฝากและ แจ้งราคาชัดแจ้งเอาไว้ ถ้าเอามาฝากแต่ไม่แจ้งราคา เช่นนี้เจ้าสำนักโรงแรมยังจำกัดความรับผิดได้</a:t>
            </a:r>
          </a:p>
          <a:p>
            <a:pPr algn="thaiDist" eaLnBrk="1" hangingPunct="1">
              <a:buFont typeface="Wingdings" panose="05000000000000000000" pitchFamily="2" charset="2"/>
              <a:buChar char="Ø"/>
            </a:pPr>
            <a:r>
              <a:rPr lang="th-TH" altLang="th-TH" dirty="0"/>
              <a:t>กรณีฝากและแจ้งราคา แต่แจ้งไม่ตรงราคาแท้จริง</a:t>
            </a:r>
          </a:p>
          <a:p>
            <a:pPr algn="thaiDist" eaLnBrk="1" hangingPunct="1">
              <a:buFontTx/>
              <a:buNone/>
            </a:pPr>
            <a:r>
              <a:rPr lang="th-TH" altLang="th-TH" dirty="0"/>
              <a:t>	- แจ้งสูงเกินไป เจ้าสำนักโรงแรมรับผิดไม่เกินราคาแท้จริง</a:t>
            </a:r>
          </a:p>
          <a:p>
            <a:pPr algn="thaiDist" eaLnBrk="1" hangingPunct="1">
              <a:buFontTx/>
              <a:buNone/>
            </a:pPr>
            <a:r>
              <a:rPr lang="th-TH" altLang="th-TH" dirty="0"/>
              <a:t>	- แจ้งต่ำไป เจ้าสำนักโรงแรมรับผิดไม่เกินราคาที่แจ้งไว้</a:t>
            </a:r>
            <a:endParaRPr lang="en-US" altLang="th-TH" dirty="0"/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44FFF3E2-EB68-4522-9612-CE6D8C84E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72600" cy="1325563"/>
          </a:xfr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dirty="0"/>
              <a:t>อธิบายมาตรา </a:t>
            </a:r>
            <a:r>
              <a:rPr lang="en-US" dirty="0"/>
              <a:t>675 </a:t>
            </a:r>
            <a:r>
              <a:rPr lang="th-TH" dirty="0"/>
              <a:t>วรรค</a:t>
            </a:r>
            <a:r>
              <a:rPr lang="en-US" dirty="0"/>
              <a:t>2</a:t>
            </a:r>
            <a:r>
              <a:rPr lang="th-TH" dirty="0"/>
              <a:t>(ต่อ)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2679A00-EA93-41D6-89F2-EC1CCE28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44487" cy="1325563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th-TH" b="1" dirty="0"/>
              <a:t>คำพิพากษาที่ 259/2526</a:t>
            </a:r>
            <a:endParaRPr lang="en-US" dirty="0"/>
          </a:p>
        </p:txBody>
      </p:sp>
      <p:sp>
        <p:nvSpPr>
          <p:cNvPr id="44035" name="ตัวยึดเนื้อหา 2">
            <a:extLst>
              <a:ext uri="{FF2B5EF4-FFF2-40B4-BE49-F238E27FC236}">
                <a16:creationId xmlns:a16="http://schemas.microsoft.com/office/drawing/2014/main" id="{D93E3963-265A-406C-900A-363A88BB15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9344487" cy="4351338"/>
          </a:xfrm>
        </p:spPr>
        <p:txBody>
          <a:bodyPr>
            <a:normAutofit/>
          </a:bodyPr>
          <a:lstStyle/>
          <a:p>
            <a:pPr algn="thaiDist" eaLnBrk="1" hangingPunct="1"/>
            <a:r>
              <a:rPr lang="th-TH" altLang="th-TH" sz="3600" dirty="0"/>
              <a:t>รถยนต์เป็นเพียงทรัพย์สินธรรมดา</a:t>
            </a:r>
            <a:r>
              <a:rPr lang="th-TH" altLang="th-TH" sz="3600" dirty="0" err="1"/>
              <a:t>ทั่วๆไป</a:t>
            </a:r>
            <a:r>
              <a:rPr lang="th-TH" altLang="th-TH" sz="3600" dirty="0"/>
              <a:t>เท่านั้น ถึงแม้ราคาจะค่อนข้างสูงก็ตาม แต่ก็ไม่มีลักษณะเป็นของมีค่าตามความหมายของม.675 วรรคสอง โจทก์ไม่จำต้องฝากและบอกราคาชัดแจ้งกรณีไม่อยู่ในขอบข่ายที่จำเลยจะต้องรับผิดเพียง 500 บาท</a:t>
            </a:r>
            <a:endParaRPr lang="en-US" altLang="th-TH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EFD621C-58F9-401A-BD99-28FF1FB7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62243" cy="1325563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th-TH" b="1" dirty="0"/>
              <a:t>คำพิพากษาที่ 824/2519</a:t>
            </a:r>
            <a:endParaRPr lang="en-US" dirty="0"/>
          </a:p>
        </p:txBody>
      </p:sp>
      <p:sp>
        <p:nvSpPr>
          <p:cNvPr id="45059" name="ตัวยึดเนื้อหา 2">
            <a:extLst>
              <a:ext uri="{FF2B5EF4-FFF2-40B4-BE49-F238E27FC236}">
                <a16:creationId xmlns:a16="http://schemas.microsoft.com/office/drawing/2014/main" id="{CB117FDC-E1A6-481A-BA9B-A12FB46456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9362243" cy="4351338"/>
          </a:xfrm>
        </p:spPr>
        <p:txBody>
          <a:bodyPr>
            <a:normAutofit/>
          </a:bodyPr>
          <a:lstStyle/>
          <a:p>
            <a:pPr algn="thaiDist" eaLnBrk="1" hangingPunct="1"/>
            <a:r>
              <a:rPr lang="th-TH" altLang="th-TH" sz="3200" dirty="0"/>
              <a:t>คำว่า 'ของมีค่า' ตามความหมายแห่งประมวลกฎหมายแพ่งและพาณิชย์ มาตรา 675 วรรคสอง นั้นหมายถึงทรัพย์สินที่มีคุณค่าอันมีลักษณะพิเศษทำนองเดียวกับเงินทองตรา ธนบัตร ตั๋วเงิน ฯลฯ แต่รถจักรยานยนต์เป็นเพียงทรัพย์สินตามธรรมดา</a:t>
            </a:r>
            <a:r>
              <a:rPr lang="th-TH" altLang="th-TH" sz="3200" dirty="0" err="1"/>
              <a:t>ทั่วๆ</a:t>
            </a:r>
            <a:r>
              <a:rPr lang="th-TH" altLang="th-TH" sz="3200" dirty="0"/>
              <a:t> ไป จึงถือไม่ได้ว่าเป็นของมีค่าตามบทบัญญัติดังกล่าว ดังนั้น เมื่อโจทก์ได้ฝากรถจักรยานยนต์ไว้กับพนักงานโรงแรมของจำเลย แล้วรถจักรยานยนต์ดังกล่าวหายไป จำเลยเป็นเจ้าสำนักโรงแรมจึงต้องรับผิดตามมาตรา 674,675 วรรคหนึ่ง จะรับผิดเพียง 500 บาทตามมาตรา 675 วรรคสองไม่ได้</a:t>
            </a:r>
            <a:endParaRPr lang="en-US" altLang="th-TH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902218D-1FCD-4580-BEC1-4742A9E0E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095913" cy="1325563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th-TH" b="1" dirty="0"/>
              <a:t>คำพิพากษาที่ 206 - 207/2522</a:t>
            </a:r>
            <a:endParaRPr lang="en-US" dirty="0"/>
          </a:p>
        </p:txBody>
      </p:sp>
      <p:sp>
        <p:nvSpPr>
          <p:cNvPr id="46083" name="ตัวยึดเนื้อหา 2">
            <a:extLst>
              <a:ext uri="{FF2B5EF4-FFF2-40B4-BE49-F238E27FC236}">
                <a16:creationId xmlns:a16="http://schemas.microsoft.com/office/drawing/2014/main" id="{4B88BF1E-9295-4BA5-BB18-BEB4126082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8838460" cy="4351338"/>
          </a:xfrm>
        </p:spPr>
        <p:txBody>
          <a:bodyPr/>
          <a:lstStyle/>
          <a:p>
            <a:pPr algn="thaiDist" eaLnBrk="1" hangingPunct="1"/>
            <a:r>
              <a:rPr lang="th-TH" altLang="th-TH" dirty="0"/>
              <a:t>กล้องถ่ายภาพยนตร์และกล้องถ่ายภาพนิ่งเป็นเพียงเครื่องมือเครื่องใช้สำหรับผู้ถ่ายภาพยนตร์ หรือผู้ถ่ายภาพใช้ในการบันทึกภาพเป็นภาพยนตร์ หรือถ่ายภาพนิ่งเท่านั้นเองหาเป็นของมีคุณค่าเป็นพิเศษนอกเหนือไปจากการเป็นของใช้ตามธรรมดาไม่ ถึงแม้ว่าราคาของทรัพย์จะค่อนข้างสูงก็ตาม ก็ไม่ใช่เป็นของมีค่าตามความในประมวลกฎหมายแพ่งและพาณิชย์ มาตรา 675 วรรคสอง</a:t>
            </a:r>
            <a:endParaRPr lang="en-US" alt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0F3BEA3-79B0-40FD-B8C7-0DB8B14E5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35610" cy="1325563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th-TH" b="1" dirty="0"/>
              <a:t>คำพิพากษาที่ 9437/2542</a:t>
            </a:r>
            <a:endParaRPr lang="en-US" dirty="0"/>
          </a:p>
        </p:txBody>
      </p:sp>
      <p:sp>
        <p:nvSpPr>
          <p:cNvPr id="47107" name="ตัวยึดเนื้อหา 2">
            <a:extLst>
              <a:ext uri="{FF2B5EF4-FFF2-40B4-BE49-F238E27FC236}">
                <a16:creationId xmlns:a16="http://schemas.microsoft.com/office/drawing/2014/main" id="{B46B6EC6-A82A-4362-AE39-E7F82AB2A0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9335610" cy="4351338"/>
          </a:xfrm>
        </p:spPr>
        <p:txBody>
          <a:bodyPr/>
          <a:lstStyle/>
          <a:p>
            <a:pPr algn="thaiDist" eaLnBrk="1" hangingPunct="1"/>
            <a:r>
              <a:rPr lang="th-TH" altLang="th-TH" dirty="0"/>
              <a:t>คำว่า "ของมีค่า" ตามความหมายแห่งประมวลกฎหมายแพ่งและพาณิชย์มาตรา 675 วรรคสอง หมายถึงทรัพย์สินที่มีคุณค่าอันมีลักษณะพิเศษทำนองเดียวกับเงินทองตรา ธนบัตรหรือตั๋วเงิน ส่วนรถยนต์ รถจักรยานยนต์และโทรศัพท์มือถือของโจทก์เป็นเพียงทรัพย์สินที่นำมาใช้เป็นปกติธรรมดา แม้จะมีราคาค่อนข้างสูงก็ไม่จัดว่าเป็นของมีค่าตามบทกฎหมายดังกล่าว</a:t>
            </a:r>
            <a:endParaRPr lang="en-US" alt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3FDB64-C67F-4599-ABC8-85CEEED18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35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dirty="0"/>
              <a:t>อธิบาย มาตรา </a:t>
            </a:r>
            <a:r>
              <a:rPr lang="en-GB" dirty="0"/>
              <a:t>653 </a:t>
            </a:r>
            <a:r>
              <a:rPr lang="th-TH" dirty="0"/>
              <a:t>วรรคหนึ่ง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81296E2-A14C-46A0-9FE8-0D9833D1C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1"/>
            <a:ext cx="10515600" cy="4586702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sz="3200" dirty="0">
                <a:latin typeface="Adobe Arabic" panose="02040503050201020203" pitchFamily="18" charset="-78"/>
              </a:rPr>
              <a:t>มาตรา </a:t>
            </a:r>
            <a:r>
              <a:rPr lang="en-GB" sz="3200" dirty="0">
                <a:latin typeface="Adobe Arabic" panose="02040503050201020203" pitchFamily="18" charset="-78"/>
              </a:rPr>
              <a:t>653 </a:t>
            </a:r>
            <a:r>
              <a:rPr lang="th-TH" sz="3200" dirty="0">
                <a:latin typeface="Adobe Arabic" panose="02040503050201020203" pitchFamily="18" charset="-78"/>
              </a:rPr>
              <a:t>ไม่ใช่แบบ ดังนั้นแม้จะตกลงให้กู้เกินกว่า </a:t>
            </a:r>
            <a:r>
              <a:rPr lang="en-GB" sz="3200" dirty="0">
                <a:latin typeface="Adobe Arabic" panose="02040503050201020203" pitchFamily="18" charset="-78"/>
              </a:rPr>
              <a:t>2,000 </a:t>
            </a:r>
            <a:r>
              <a:rPr lang="th-TH" sz="3200" dirty="0">
                <a:latin typeface="Adobe Arabic" panose="02040503050201020203" pitchFamily="18" charset="-78"/>
              </a:rPr>
              <a:t>บาท แต่มิได้ทำหลักฐานเป็นหนังสือไว้ ก็ไม่ทำให้การกู้ตกเป็นโมฆะ คงมีผลเพียงฟ้องร้องบังคับคดีมิได้</a:t>
            </a:r>
          </a:p>
          <a:p>
            <a:pPr algn="thaiDist"/>
            <a:r>
              <a:rPr lang="th-TH" sz="3200" dirty="0">
                <a:latin typeface="Adobe Arabic" panose="02040503050201020203" pitchFamily="18" charset="-78"/>
              </a:rPr>
              <a:t>การกู้เงินที่กฎหมายบังคับว่าจะต้องมีหลักฐานเป็นหนังสือ มิฉะนั้นจะฟ้องร้องบังคับคดีมิได้นั้น หมายความว่า ต้องเป็นการให้กู้ยืมเกินกว่า </a:t>
            </a:r>
            <a:r>
              <a:rPr lang="en-GB" sz="3200" dirty="0">
                <a:latin typeface="Adobe Arabic" panose="02040503050201020203" pitchFamily="18" charset="-78"/>
              </a:rPr>
              <a:t>2,000 </a:t>
            </a:r>
            <a:r>
              <a:rPr lang="th-TH" sz="3200" dirty="0">
                <a:latin typeface="Adobe Arabic" panose="02040503050201020203" pitchFamily="18" charset="-78"/>
              </a:rPr>
              <a:t>บาท จึงจะนำมาตรา </a:t>
            </a:r>
            <a:r>
              <a:rPr lang="en-GB" sz="3200" dirty="0">
                <a:latin typeface="Adobe Arabic" panose="02040503050201020203" pitchFamily="18" charset="-78"/>
              </a:rPr>
              <a:t>653 </a:t>
            </a:r>
            <a:r>
              <a:rPr lang="th-TH" sz="3200" dirty="0">
                <a:latin typeface="Adobe Arabic" panose="02040503050201020203" pitchFamily="18" charset="-78"/>
              </a:rPr>
              <a:t>มาใช้ เช่น การให้กู้เงินจำนวน </a:t>
            </a:r>
            <a:r>
              <a:rPr lang="en-GB" sz="3200" dirty="0">
                <a:latin typeface="Adobe Arabic" panose="02040503050201020203" pitchFamily="18" charset="-78"/>
              </a:rPr>
              <a:t>2,001 </a:t>
            </a:r>
            <a:r>
              <a:rPr lang="th-TH" sz="3200" dirty="0">
                <a:latin typeface="Adobe Arabic" panose="02040503050201020203" pitchFamily="18" charset="-78"/>
              </a:rPr>
              <a:t>บาท เป็นต้น </a:t>
            </a:r>
          </a:p>
          <a:p>
            <a:pPr algn="thaiDist"/>
            <a:r>
              <a:rPr lang="th-TH" sz="3200" dirty="0">
                <a:latin typeface="Adobe Arabic" panose="02040503050201020203" pitchFamily="18" charset="-78"/>
              </a:rPr>
              <a:t>ถ้าเป็นการกู้ยืมเงินไม่เกิน </a:t>
            </a:r>
            <a:r>
              <a:rPr lang="en-GB" sz="3200" dirty="0">
                <a:latin typeface="Adobe Arabic" panose="02040503050201020203" pitchFamily="18" charset="-78"/>
              </a:rPr>
              <a:t>2,000</a:t>
            </a:r>
            <a:r>
              <a:rPr lang="th-TH" sz="3200" dirty="0">
                <a:latin typeface="Adobe Arabic" panose="02040503050201020203" pitchFamily="18" charset="-78"/>
              </a:rPr>
              <a:t> บาท กฎหมายมิได้บังคับว่าจะต้องมีหลักฐานเป็นหนังสือ เช่น นายหนึ่งตกลงด้วยวาจาให้นายสองกู้เงินจำนวน </a:t>
            </a:r>
            <a:r>
              <a:rPr lang="en-GB" sz="3200" dirty="0">
                <a:latin typeface="Adobe Arabic" panose="02040503050201020203" pitchFamily="18" charset="-78"/>
              </a:rPr>
              <a:t>2,000 </a:t>
            </a:r>
            <a:r>
              <a:rPr lang="th-TH" sz="3200" dirty="0">
                <a:latin typeface="Adobe Arabic" panose="02040503050201020203" pitchFamily="18" charset="-78"/>
              </a:rPr>
              <a:t>บาท โดยมิได้มิทำหลักฐานเป็นลายลักษณ์อักษร แต่นายหนึ่งได้ส่งมอบเงินสดจำนวนดังกล่าวแก่นายสอง เช่นนี้เมื่อเป็นการกู้ยืมเงินไม่เกิน </a:t>
            </a:r>
            <a:r>
              <a:rPr lang="en-GB" sz="3200" dirty="0">
                <a:latin typeface="Adobe Arabic" panose="02040503050201020203" pitchFamily="18" charset="-78"/>
              </a:rPr>
              <a:t>2,000 </a:t>
            </a:r>
            <a:r>
              <a:rPr lang="th-TH" sz="3200" dirty="0">
                <a:latin typeface="Adobe Arabic" panose="02040503050201020203" pitchFamily="18" charset="-78"/>
              </a:rPr>
              <a:t>บาท จึงไม่อยู่ในบังคับมาตรา </a:t>
            </a:r>
            <a:r>
              <a:rPr lang="en-GB" sz="3200" dirty="0">
                <a:latin typeface="Adobe Arabic" panose="02040503050201020203" pitchFamily="18" charset="-78"/>
              </a:rPr>
              <a:t>653 </a:t>
            </a:r>
            <a:r>
              <a:rPr lang="th-TH" sz="3200" dirty="0">
                <a:latin typeface="Adobe Arabic" panose="02040503050201020203" pitchFamily="18" charset="-78"/>
              </a:rPr>
              <a:t>ที่กฎหมายบังคับว่าต้องมีหลักฐานเป็นหนังสือ ดังนั้นนายหนึ่งจึงสามารถฟ้องนายสองได้แม้จะไม่มีหลักฐานเป็นหนังสือ</a:t>
            </a:r>
          </a:p>
        </p:txBody>
      </p:sp>
    </p:spTree>
    <p:extLst>
      <p:ext uri="{BB962C8B-B14F-4D97-AF65-F5344CB8AC3E}">
        <p14:creationId xmlns:p14="http://schemas.microsoft.com/office/powerpoint/2010/main" val="16713542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960F04-FA37-4172-B1DB-F4C03C866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46833" cy="1325563"/>
          </a:xfrm>
          <a:ln w="1905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th-TH" dirty="0"/>
              <a:t>ข้อยกเว้นความรับผิด ตามมาตรา</a:t>
            </a:r>
            <a:r>
              <a:rPr lang="en-US" dirty="0"/>
              <a:t> 675 </a:t>
            </a:r>
            <a:r>
              <a:rPr lang="th-TH" dirty="0"/>
              <a:t>วรรค</a:t>
            </a:r>
            <a:r>
              <a:rPr lang="en-US" dirty="0"/>
              <a:t>3 </a:t>
            </a:r>
          </a:p>
        </p:txBody>
      </p:sp>
      <p:sp>
        <p:nvSpPr>
          <p:cNvPr id="48131" name="ตัวยึดเนื้อหา 2">
            <a:extLst>
              <a:ext uri="{FF2B5EF4-FFF2-40B4-BE49-F238E27FC236}">
                <a16:creationId xmlns:a16="http://schemas.microsoft.com/office/drawing/2014/main" id="{68A44CA1-7CA3-4F49-9DB4-D03B87818B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199" y="1805867"/>
            <a:ext cx="9246833" cy="4373563"/>
          </a:xfrm>
        </p:spPr>
        <p:txBody>
          <a:bodyPr>
            <a:normAutofit/>
          </a:bodyPr>
          <a:lstStyle/>
          <a:p>
            <a:pPr algn="thaiDist" eaLnBrk="1" hangingPunct="1"/>
            <a:r>
              <a:rPr lang="th-TH" altLang="th-TH" sz="3200" dirty="0"/>
              <a:t>มาตรา </a:t>
            </a:r>
            <a:r>
              <a:rPr lang="en-US" altLang="th-TH" sz="3200" dirty="0"/>
              <a:t>675 </a:t>
            </a:r>
            <a:r>
              <a:rPr lang="th-TH" altLang="th-TH" sz="3200" dirty="0"/>
              <a:t>วรรค</a:t>
            </a:r>
            <a:r>
              <a:rPr lang="en-US" altLang="th-TH" sz="3200" dirty="0"/>
              <a:t>3 </a:t>
            </a:r>
            <a:r>
              <a:rPr lang="th-TH" altLang="th-TH" sz="3200" dirty="0"/>
              <a:t>เจ้าสำนักไม่ต้องรับผิดเพื่อความสูญหายหรือบุบสลายอันเกิดแต่</a:t>
            </a:r>
            <a:endParaRPr lang="en-US" altLang="th-TH" sz="3200" dirty="0"/>
          </a:p>
          <a:p>
            <a:pPr algn="thaiDist" eaLnBrk="1" hangingPunct="1">
              <a:buFontTx/>
              <a:buAutoNum type="arabicParenR"/>
            </a:pPr>
            <a:r>
              <a:rPr lang="th-TH" altLang="th-TH" sz="3200" dirty="0"/>
              <a:t>เหตุสุดวิสัย หรือ</a:t>
            </a:r>
            <a:endParaRPr lang="en-US" altLang="th-TH" sz="3200" dirty="0"/>
          </a:p>
          <a:p>
            <a:pPr algn="thaiDist" eaLnBrk="1" hangingPunct="1">
              <a:buFontTx/>
              <a:buAutoNum type="arabicParenR"/>
            </a:pPr>
            <a:r>
              <a:rPr lang="th-TH" altLang="th-TH" sz="3200" dirty="0"/>
              <a:t>สภาพแห่งทรัพย์สินนั้น หรือ</a:t>
            </a:r>
            <a:endParaRPr lang="en-US" altLang="th-TH" sz="3200" dirty="0"/>
          </a:p>
          <a:p>
            <a:pPr algn="thaiDist" eaLnBrk="1" hangingPunct="1">
              <a:buFontTx/>
              <a:buAutoNum type="arabicParenR"/>
            </a:pPr>
            <a:r>
              <a:rPr lang="th-TH" altLang="th-TH" sz="3200" dirty="0"/>
              <a:t>เป็นความผิดของคนเดินทาง หรือแขกอาศัยผู้นั้นเอง หรือบริวารของเขา หรือบุคคลซึ่งเขาได้ต้อนรับ</a:t>
            </a:r>
            <a:endParaRPr lang="en-US" altLang="th-TH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D044B3A-42B0-47AD-ACA3-63AA48D26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525000" cy="1064180"/>
          </a:xfrm>
          <a:ln w="38100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txBody>
          <a:bodyPr/>
          <a:lstStyle/>
          <a:p>
            <a:pPr eaLnBrk="1" hangingPunct="1">
              <a:defRPr/>
            </a:pPr>
            <a:r>
              <a:rPr lang="th-TH" dirty="0"/>
              <a:t>ข้อยกเว้นความรับผิด ตามมาตรา</a:t>
            </a:r>
            <a:r>
              <a:rPr lang="en-US" dirty="0"/>
              <a:t> 676</a:t>
            </a:r>
          </a:p>
        </p:txBody>
      </p:sp>
      <p:sp>
        <p:nvSpPr>
          <p:cNvPr id="49155" name="ตัวยึดเนื้อหา 2">
            <a:extLst>
              <a:ext uri="{FF2B5EF4-FFF2-40B4-BE49-F238E27FC236}">
                <a16:creationId xmlns:a16="http://schemas.microsoft.com/office/drawing/2014/main" id="{8557470C-F86E-4CE1-97FC-9EE70AED1A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9525000" cy="5029200"/>
          </a:xfrm>
        </p:spPr>
        <p:txBody>
          <a:bodyPr/>
          <a:lstStyle/>
          <a:p>
            <a:pPr algn="thaiDist" eaLnBrk="1" hangingPunct="1"/>
            <a:r>
              <a:rPr lang="th-TH" altLang="th-TH" sz="3400" dirty="0"/>
              <a:t>มาตรา </a:t>
            </a:r>
            <a:r>
              <a:rPr lang="en-US" altLang="th-TH" sz="3400" dirty="0"/>
              <a:t>676  </a:t>
            </a:r>
            <a:r>
              <a:rPr lang="th-TH" altLang="th-TH" sz="3400" dirty="0"/>
              <a:t>ทรัพย์สินซึ่งมิได้นำฝากบอกราคาชัดแจ้งนั้น เมื่อพบเห็นว่าสูญหายหรือบุบสลายขึ้น คนเดินทางหรือแขกอาศัยต้องแจ้งความนั้นต่อเจ้าสำนักโรงแรม โฮเต็ล หรือสถานที่เช่นนั้น</a:t>
            </a:r>
            <a:r>
              <a:rPr lang="th-TH" altLang="th-TH" sz="3400" u="sng" dirty="0"/>
              <a:t>ทันที</a:t>
            </a:r>
            <a:r>
              <a:rPr lang="th-TH" altLang="th-TH" sz="3400" dirty="0"/>
              <a:t> มิฉะนั้นท่านว่าเจ้าสำนักย่อมพ้นจากความรับผิดดั่งบัญญัติไว้ในมาตรา </a:t>
            </a:r>
            <a:r>
              <a:rPr lang="en-US" altLang="th-TH" sz="2000" dirty="0"/>
              <a:t>674</a:t>
            </a:r>
            <a:r>
              <a:rPr lang="en-US" altLang="th-TH" sz="3400" dirty="0"/>
              <a:t> </a:t>
            </a:r>
            <a:r>
              <a:rPr lang="th-TH" altLang="th-TH" sz="3400" dirty="0"/>
              <a:t>และ </a:t>
            </a:r>
            <a:r>
              <a:rPr lang="en-US" altLang="th-TH" sz="2000" dirty="0"/>
              <a:t>675</a:t>
            </a:r>
            <a:endParaRPr lang="th-TH" altLang="th-TH" sz="2000" dirty="0"/>
          </a:p>
          <a:p>
            <a:pPr algn="thaiDist" eaLnBrk="1" hangingPunct="1"/>
            <a:r>
              <a:rPr lang="th-TH" altLang="th-TH" sz="3600" u="sng" dirty="0"/>
              <a:t>อธิบาย</a:t>
            </a:r>
            <a:r>
              <a:rPr lang="th-TH" altLang="th-TH" sz="3600" dirty="0"/>
              <a:t> </a:t>
            </a:r>
            <a:r>
              <a:rPr lang="en-US" altLang="th-TH" sz="3600" dirty="0"/>
              <a:t>: </a:t>
            </a:r>
            <a:r>
              <a:rPr lang="th-TH" altLang="th-TH" sz="3600" dirty="0"/>
              <a:t>ทันที หมายถึง ทันที่เท่าที่จะกระทำได้</a:t>
            </a:r>
            <a:endParaRPr lang="en-US" altLang="th-TH" sz="3600" dirty="0"/>
          </a:p>
          <a:p>
            <a:pPr algn="thaiDist" eaLnBrk="1" hangingPunct="1"/>
            <a:r>
              <a:rPr lang="th-TH" altLang="th-TH" dirty="0"/>
              <a:t> มาตรานี้ใช้กับทรัพย์</a:t>
            </a:r>
            <a:r>
              <a:rPr lang="th-TH" altLang="th-TH" dirty="0" err="1"/>
              <a:t>ทั่วๆไป</a:t>
            </a:r>
            <a:r>
              <a:rPr lang="th-TH" altLang="th-TH" dirty="0"/>
              <a:t> และทรัพย์สินมีค่าด้วย เพียงแต่ว่า ถ้าเป็นทรัพย์สินมีค่าที่ฝาก+แจ้งราคาไว้ เช่นนี้ผู้พักอาศัยก็ไม่จำต้องแจ้งให้ทราบทันที เพราะทรัพย์สินอยู่ในความครอบครองดูแลของโรงแรมอันอาจทราบได้ถึงความมีอยู่ หรือสูญหาย อยู่แล้ว</a:t>
            </a:r>
            <a:endParaRPr lang="en-US" altLang="th-TH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6AF8C4-E68B-472A-8354-38B6672D9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84184" cy="1325563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dirty="0"/>
              <a:t>ข้อยกเว้นความรับผิด ตามมาตรา</a:t>
            </a:r>
            <a:r>
              <a:rPr lang="en-US" dirty="0"/>
              <a:t> 677</a:t>
            </a:r>
          </a:p>
        </p:txBody>
      </p:sp>
      <p:sp>
        <p:nvSpPr>
          <p:cNvPr id="50179" name="ตัวยึดเนื้อหา 2">
            <a:extLst>
              <a:ext uri="{FF2B5EF4-FFF2-40B4-BE49-F238E27FC236}">
                <a16:creationId xmlns:a16="http://schemas.microsoft.com/office/drawing/2014/main" id="{44DAF4B5-9E92-4131-9913-10A875E4D0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9584184" cy="4351338"/>
          </a:xfrm>
        </p:spPr>
        <p:txBody>
          <a:bodyPr/>
          <a:lstStyle/>
          <a:p>
            <a:pPr algn="thaiDist" eaLnBrk="1" hangingPunct="1"/>
            <a:r>
              <a:rPr lang="th-TH" altLang="th-TH" sz="3600" dirty="0"/>
              <a:t>มาตรา </a:t>
            </a:r>
            <a:r>
              <a:rPr lang="en-US" altLang="th-TH" sz="3600" dirty="0"/>
              <a:t>677  </a:t>
            </a:r>
            <a:r>
              <a:rPr lang="th-TH" altLang="th-TH" sz="3600" dirty="0"/>
              <a:t>ถ้ามีคำแจ้งความปิดไว้ในโรงแรม โฮเต็ล หรือสถานที่อื่นทำนองเช่นว่านี้ เป็นข้อความยกเว้นหรือจำกัดความรับผิดของเจ้าสำนักไซร้ ท่านว่าความนั้นเป็นโมฆะ เว้นแต่คนเดินทางหรือแขกอาศัยจะได้ตกลงด้วยชัดแจ้งในการยกเว้นหรือจำกัดความรับผิดดังว่านั้น</a:t>
            </a:r>
            <a:endParaRPr lang="en-US" altLang="th-TH" sz="3600" dirty="0"/>
          </a:p>
          <a:p>
            <a:pPr eaLnBrk="1" hangingPunct="1"/>
            <a:endParaRPr lang="en-US" altLang="th-TH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5905C75-6F1C-44D4-93DC-124E755E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59897" cy="1325563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th-TH" b="1" dirty="0"/>
              <a:t>คำพิพากษาที่ 259/2526</a:t>
            </a:r>
            <a:endParaRPr lang="en-US" dirty="0"/>
          </a:p>
        </p:txBody>
      </p:sp>
      <p:sp>
        <p:nvSpPr>
          <p:cNvPr id="51203" name="ตัวยึดเนื้อหา 2">
            <a:extLst>
              <a:ext uri="{FF2B5EF4-FFF2-40B4-BE49-F238E27FC236}">
                <a16:creationId xmlns:a16="http://schemas.microsoft.com/office/drawing/2014/main" id="{CD9CAF04-D9A9-4229-A32C-BAA64CEF9A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9371120" cy="4351338"/>
          </a:xfrm>
        </p:spPr>
        <p:txBody>
          <a:bodyPr>
            <a:normAutofit/>
          </a:bodyPr>
          <a:lstStyle/>
          <a:p>
            <a:pPr algn="thaiDist" eaLnBrk="1" hangingPunct="1"/>
            <a:r>
              <a:rPr lang="th-TH" altLang="th-TH" sz="4000" dirty="0"/>
              <a:t>ป้ายประกาศยกเว้นความรับผิดระบุว่าทางโรงแรมจะไม่รับผิดชอบในความเสียหายที่จะเกิดขึ้นแก่ทรัพย์สิน</a:t>
            </a:r>
            <a:r>
              <a:rPr lang="th-TH" altLang="th-TH" sz="4000" dirty="0" err="1"/>
              <a:t>ใดๆ</a:t>
            </a:r>
            <a:r>
              <a:rPr lang="th-TH" altLang="th-TH" sz="4000" dirty="0"/>
              <a:t> ทั้งสิ้นนั้นเป็นเรื่องที่จำเลยทำขึ้นฝ่ายเดียว ตกเป็นโมฆะตามประมวลกฎหมายแพ่งและพาณิชย์ มาตรา677</a:t>
            </a:r>
            <a:endParaRPr lang="en-US" altLang="th-TH" sz="4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D53DB8B-0878-4BDF-8648-71E9FA42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011" y="274638"/>
            <a:ext cx="9472473" cy="1020762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th-TH" b="1" dirty="0"/>
            </a:br>
            <a:r>
              <a:rPr lang="th-TH" b="1" dirty="0"/>
              <a:t>คำพิพากษาที่ 5005/2540</a:t>
            </a:r>
            <a:br>
              <a:rPr lang="th-TH" b="1" dirty="0"/>
            </a:br>
            <a:endParaRPr lang="en-US" dirty="0"/>
          </a:p>
        </p:txBody>
      </p:sp>
      <p:sp>
        <p:nvSpPr>
          <p:cNvPr id="52227" name="ตัวยึดเนื้อหา 2">
            <a:extLst>
              <a:ext uri="{FF2B5EF4-FFF2-40B4-BE49-F238E27FC236}">
                <a16:creationId xmlns:a16="http://schemas.microsoft.com/office/drawing/2014/main" id="{DB96539B-C209-4EA7-A4F1-9B0043818E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65825" y="1371600"/>
            <a:ext cx="9773575" cy="5181600"/>
          </a:xfrm>
        </p:spPr>
        <p:txBody>
          <a:bodyPr/>
          <a:lstStyle/>
          <a:p>
            <a:pPr algn="thaiDist" eaLnBrk="1" hangingPunct="1"/>
            <a:r>
              <a:rPr lang="th-TH" altLang="th-TH" dirty="0"/>
              <a:t>น.นำรถยนต์คันเกิดเหตุมาจอดไว้ในบริเวณลานจอดรถของโรงแรมจำเลยและรถยนต์คันดังกล่าวได้หายไป จำเลยจึงต้องรับผิดต่อ น. ตาม มาตรา 674 แม้ น. จะมิได้แจ้งให้พนักงานของจำเลยทราบว่าได้นำรถยนต์คันเกิดเหตุมาจอดไว้ก็ตาม แต่เมื่อ น.ทราบแน่ชัดว่ารถยนต์ของตนหายไปก็ได้แจ้งแก่ ว.ผู้จัดการทั่วไปโรงแรมจำเลยทราบในทันที กรณีถือได้ว่าเป็นการแจ้งเหตุแก่จำเลยผู้เป็นเจ้าสำนักโรงแรมทราบทันทีตามมาตรา 676 แล้ว ส่วนข้อจำกัดความรับผิดของจำเลยตามเอกสารซึ่งเป็นเพียงใบกรอกรายละเอียด ชื่อ ที่อยู่ของผู้เข้าพักโรงแรมจำเลยและในตอนท้ายมีข้อความพิมพ์ไว้ว่า "โรงแรมจะไม่รับผิดชอบในทรัพย์สิน สิ่งมีค่าหรือธนบัตร ซึ่งอาจเกิดการสูญหาย"อันเป็นการยกเว้นความรับผิดของจำเลยนั้น เอกสารดังกล่าวจำเลยทำขึ้นฝ่ายเดียว และไม่ปรากฏว่า น. ได้ตกลงด้วยชัดแจ้งในการยกเว้นหรือจำกัดความรับผิดของจำเลยดังกล่าวด้วย ข้อความในเอกสารเช่นนี้จึงเป็นโมฆะ ตามมาตรา 677 จำเลยจึงยังคงไม่หลุดพ้นจากความรับผิด</a:t>
            </a:r>
            <a:endParaRPr lang="en-US" altLang="th-TH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6B454AC-AE1B-4700-827E-342BCAF20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91220" cy="132556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สรุป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97F8EC-911C-46D6-9638-CBBAF754F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91221" cy="4351338"/>
          </a:xfrm>
        </p:spPr>
        <p:txBody>
          <a:bodyPr/>
          <a:lstStyle/>
          <a:p>
            <a:r>
              <a:rPr lang="th-TH" dirty="0"/>
              <a:t>ทรัพย์สินธรรมดา </a:t>
            </a:r>
            <a:r>
              <a:rPr lang="en-US" dirty="0"/>
              <a:t>: </a:t>
            </a:r>
            <a:r>
              <a:rPr lang="th-TH" dirty="0"/>
              <a:t>ไม่ต้องฝาก ไม่ต้องแจ้งราคา แต่ โรงแรมต้องรับผิดชอบเต็มราคาเสมอ </a:t>
            </a:r>
          </a:p>
          <a:p>
            <a:r>
              <a:rPr lang="th-TH" dirty="0"/>
              <a:t>ทรัพย์สินมีค่า </a:t>
            </a:r>
            <a:r>
              <a:rPr lang="en-US" dirty="0"/>
              <a:t>: </a:t>
            </a:r>
            <a:r>
              <a:rPr lang="th-TH" dirty="0"/>
              <a:t>ต้องฝากและแจ้งราคา จึงจะรับผิดชอบเต็มราคา ถ้าทำแค่อย่างใดอย่างหนึ่ง รับผิดชอบจำกัดเพียง </a:t>
            </a:r>
            <a:r>
              <a:rPr lang="en-US" dirty="0"/>
              <a:t>5,000 </a:t>
            </a:r>
            <a:r>
              <a:rPr lang="th-TH" dirty="0"/>
              <a:t>บาท</a:t>
            </a:r>
          </a:p>
          <a:p>
            <a:r>
              <a:rPr lang="th-TH" dirty="0"/>
              <a:t>ข้อยกเว้น ที่โรงแรมไม่ต้องรับผิดชอบ คือ</a:t>
            </a:r>
          </a:p>
          <a:p>
            <a:pPr marL="0" indent="0">
              <a:buNone/>
            </a:pPr>
            <a:r>
              <a:rPr lang="th-TH" dirty="0"/>
              <a:t>	๑)  เหตุสุดวิสัย /สภาพแห่งทรัพย์สิน/ความผิดของคนเดินทางหรือแขกผู้พักอาศัย/บริวาร/บุคคลที่เขาต้อนรับ (ม.๖๗๕ว.ท้าย)</a:t>
            </a:r>
          </a:p>
          <a:p>
            <a:pPr marL="0" indent="0">
              <a:buNone/>
            </a:pPr>
            <a:r>
              <a:rPr lang="th-TH" dirty="0"/>
              <a:t>	๒)  ตกลงยินยอมโดยชัดแจ้งในการที่โรงแรมจำกัดความรับผิด (ม.๖๗๗)</a:t>
            </a:r>
          </a:p>
          <a:p>
            <a:pPr marL="0" indent="0">
              <a:buNone/>
            </a:pPr>
            <a:r>
              <a:rPr lang="th-TH" dirty="0"/>
              <a:t>	๓) แจ้งความเสียหายหรือสูญหายล่าช้าเกินควร (ม.๖๗๖) </a:t>
            </a:r>
          </a:p>
        </p:txBody>
      </p:sp>
    </p:spTree>
    <p:extLst>
      <p:ext uri="{BB962C8B-B14F-4D97-AF65-F5344CB8AC3E}">
        <p14:creationId xmlns:p14="http://schemas.microsoft.com/office/powerpoint/2010/main" val="311418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ชื่อเรื่อง 1">
            <a:extLst>
              <a:ext uri="{FF2B5EF4-FFF2-40B4-BE49-F238E27FC236}">
                <a16:creationId xmlns:a16="http://schemas.microsoft.com/office/drawing/2014/main" id="{844D6F87-AF40-4086-8058-4C2C22FD1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9118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altLang="th-TH" dirty="0">
                <a:ea typeface="Angsana New" panose="02020603050405020304" pitchFamily="18" charset="-34"/>
              </a:rPr>
              <a:t>สรุปลักษณะของหลักฐานเป็นหนังสือ</a:t>
            </a:r>
            <a:endParaRPr lang="en-US" altLang="th-TH" dirty="0">
              <a:ea typeface="Angsana New" panose="02020603050405020304" pitchFamily="18" charset="-34"/>
            </a:endParaRPr>
          </a:p>
        </p:txBody>
      </p:sp>
      <p:sp>
        <p:nvSpPr>
          <p:cNvPr id="70659" name="ตัวยึดเนื้อหา 2">
            <a:extLst>
              <a:ext uri="{FF2B5EF4-FFF2-40B4-BE49-F238E27FC236}">
                <a16:creationId xmlns:a16="http://schemas.microsoft.com/office/drawing/2014/main" id="{4B80606A-2A78-48FA-A8FC-B0F96F5A1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13"/>
            <a:ext cx="10515600" cy="5111613"/>
          </a:xfrm>
        </p:spPr>
        <p:txBody>
          <a:bodyPr>
            <a:normAutofit/>
          </a:bodyPr>
          <a:lstStyle/>
          <a:p>
            <a:pPr marL="514350" indent="-514350" algn="thaiDist">
              <a:buFont typeface="Calibri" panose="020F0502020204030204" pitchFamily="34" charset="0"/>
              <a:buAutoNum type="arabicPeriod"/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ไม่จำเป็นต้องมีคำว่า “กู้ยืม” (ฎ.</a:t>
            </a:r>
            <a:r>
              <a:rPr lang="en-US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320/2534</a:t>
            </a: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marL="514350" indent="-514350" algn="thaiDist">
              <a:buFont typeface="Calibri" panose="020F0502020204030204" pitchFamily="34" charset="0"/>
              <a:buAutoNum type="arabicPeriod"/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หลักฐานเป็นหนังสือ อาจอยู่ในรูปของ จดหมายโต้ตอบ บันทึกความจำร่วมกัน เอกสารรายงานการประชุม หรือเอกสารใดก็ตามที่มีข้อความในทำนองว่ามีการรับเงินกันแล้วตกลงจะใช้คืนให้ ข้อสำคัญคือ ต้องปรากฏลายมือชื่อของผู้กู้เป็นสำคัญ มีการระบุจำนวนเงิน</a:t>
            </a:r>
          </a:p>
          <a:p>
            <a:pPr marL="514350" indent="-514350" algn="thaiDist">
              <a:buFont typeface="Calibri" panose="020F0502020204030204" pitchFamily="34" charset="0"/>
              <a:buAutoNum type="arabicPeriod"/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ไม่ว่าหลักฐานนั้นจะกระทำขึ้นโดยมีเจตนาใช้เป็นหลักฐานหรือไม่ก็ตาม</a:t>
            </a:r>
          </a:p>
          <a:p>
            <a:pPr marL="514350" indent="-514350" algn="thaiDist">
              <a:buFont typeface="Calibri" panose="020F0502020204030204" pitchFamily="34" charset="0"/>
              <a:buAutoNum type="arabicPeriod"/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หลักฐานเป็นหนังสือไม่จำเป็นต้องมีข้อความว่าเป็นหนี้กู้ยืม เพียงฟังได้ว่าเป็นหนี้เงินก็เพียงพอใช้ฟ้องคดี และโจทก์สามารถนำสืบพยานอื่นประกอบได้(ฎ.</a:t>
            </a:r>
            <a:r>
              <a:rPr lang="en-US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80/2490</a:t>
            </a: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en-US" altLang="th-TH" sz="3200" dirty="0"/>
          </a:p>
        </p:txBody>
      </p:sp>
    </p:spTree>
    <p:extLst>
      <p:ext uri="{BB962C8B-B14F-4D97-AF65-F5344CB8AC3E}">
        <p14:creationId xmlns:p14="http://schemas.microsoft.com/office/powerpoint/2010/main" val="4140817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ECDBDA7B-5212-4D7A-8634-9CA1CB28E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7383" y="512763"/>
            <a:ext cx="9905173" cy="944976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altLang="th-TH" dirty="0">
                <a:ea typeface="Angsana New" panose="02020603050405020304" pitchFamily="18" charset="-34"/>
              </a:rPr>
              <a:t>สรุปลักษณะของหลักฐานเป็นหนังสือ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83653AAD-5309-414B-862D-839A8AFBF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9905" y="1616765"/>
            <a:ext cx="9905173" cy="4267200"/>
          </a:xfrm>
        </p:spPr>
        <p:txBody>
          <a:bodyPr>
            <a:normAutofit/>
          </a:bodyPr>
          <a:lstStyle/>
          <a:p>
            <a:pPr marL="514350" indent="-514350" algn="thaiDist">
              <a:buFont typeface="Calibri" panose="020F0502020204030204" pitchFamily="34" charset="0"/>
              <a:buAutoNum type="arabicPeriod" startAt="5"/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หลักฐานเป็นหนังสือนั้น ไม่จำเป็นต้องมีขณะเกิดสัญญากู้ยืม ขอเพียงมีก่อนฟ้องเรียกเงินกู้ ก็เพียงพอ</a:t>
            </a:r>
          </a:p>
          <a:p>
            <a:pPr marL="514350" indent="-514350" algn="thaiDist">
              <a:buFont typeface="Calibri" panose="020F0502020204030204" pitchFamily="34" charset="0"/>
              <a:buAutoNum type="arabicPeriod" startAt="5"/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เอกสารการกู้ไม่จำเป็นต้องลงวันที่ ก็ใช้เป็นหลักฐานฟ้องคดีได้ เมื่อผู้กู้ได้ลงลายมือชื่อไว้ ในสัญญากู้ ก็เป็นอันใช้ได้(ฎ.</a:t>
            </a:r>
            <a:r>
              <a:rPr lang="en-US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1252/2519</a:t>
            </a: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marL="514350" indent="-514350" algn="thaiDist">
              <a:buFont typeface="Calibri" panose="020F0502020204030204" pitchFamily="34" charset="0"/>
              <a:buAutoNum type="arabicPeriod" startAt="5"/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เช็ค มิใช่หลักฐานการกู้ยืม เพราะไม่มีข้อความใดในเช็คที่ระบุการกู้ยืมแต่อย่างใด  (ฎ.</a:t>
            </a:r>
            <a:r>
              <a:rPr lang="en-US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6658/2548</a:t>
            </a: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marL="514350" indent="-514350" algn="thaiDist">
              <a:buFont typeface="Calibri" panose="020F0502020204030204" pitchFamily="34" charset="0"/>
              <a:buAutoNum type="arabicPeriod" startAt="5"/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หลักฐานเป็นหนังสือต้องระบุจำนวนเงิน (ฎ.</a:t>
            </a:r>
            <a:r>
              <a:rPr lang="en-US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5249/2539</a:t>
            </a: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marL="514350" indent="-514350" algn="thaiDist">
              <a:buNone/>
            </a:pPr>
            <a:r>
              <a:rPr lang="th-TH" altLang="th-TH" b="1" dirty="0"/>
              <a:t>	</a:t>
            </a:r>
            <a:endParaRPr lang="th-TH" altLang="th-TH" dirty="0">
              <a:ea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834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9C2ABEE-21CD-45B3-8051-E358B9B73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645" y="476249"/>
            <a:ext cx="10482470" cy="792165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dirty="0"/>
              <a:t>อธิบาย มาตรา 653 </a:t>
            </a:r>
            <a:r>
              <a:rPr lang="th-TH" sz="2400" dirty="0"/>
              <a:t>(ต่อ)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03CFDDF-5995-4EDC-8988-138CEE44D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644" y="1550504"/>
            <a:ext cx="10482470" cy="4831247"/>
          </a:xfrm>
        </p:spPr>
        <p:txBody>
          <a:bodyPr/>
          <a:lstStyle/>
          <a:p>
            <a:pPr algn="thaiDist">
              <a:lnSpc>
                <a:spcPct val="90000"/>
              </a:lnSpc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การลงลายมือชื่อ ไม่ว่าจะเป็นชื่อเล่น ชื่อจริง เขียนตัวหวัด หรือบรรจง ก็ถือว่ามีลายมือชื่อทั้งสิ้น ขอเพียงเป็นลายมือผู้กู้จริง มิใช่การปลอมขึ้นเป็นอันใช้ได้  กรณีเป็นการลงลายพิมพ์นิ้วมือต้องมีพยานรับรองลายพิมพ์นิ้วมือดังกล่าว จึงจะถือเสมอเหมือนเป็นการลงลายมือชื่อ</a:t>
            </a:r>
          </a:p>
          <a:p>
            <a:pPr algn="thaiDist">
              <a:lnSpc>
                <a:spcPct val="90000"/>
              </a:lnSpc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ลายมือชื่อผู้กู้นั้น จะต้องลงลายมือโดยผู้กู้เอง แม้ข้อเท็จจริงจะฟังได้ว่า ผู้กู้ยอมให้ผู้อื่นลงชื่อผู้กู้แทนก็ตาม สัญญากู้ที่มีลายมือชื่อผู้กู้อันเกิดจากผู้อื่นลงนามแทนนั้น ก็หาผูกพันตัวผู้ที่มีชื่อเป็นผู้กู้ไม่</a:t>
            </a:r>
          </a:p>
          <a:p>
            <a:pPr algn="thaiDist">
              <a:lnSpc>
                <a:spcPct val="90000"/>
              </a:lnSpc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การฟ้องที่จะต้องมีหลักฐานเป็นหนังสือนั้น หมายถึงการฟ้องเรียกเอาเงินกู้ตามสัญญากู้ หากเป็นการฟ้องเรียกเงินตามเช็ค แม้ไม่มีหลักฐานการกู้ยืมก็ฟ้องเรียกเงินตามเช็คได้ แม้ว่าจะเป็นการสั่งจ่ายเพื่อชำระหนี้เงินก็กู้ก็ตาม</a:t>
            </a:r>
          </a:p>
          <a:p>
            <a:pPr algn="thaiDist">
              <a:lnSpc>
                <a:spcPct val="90000"/>
              </a:lnSpc>
            </a:pPr>
            <a:endParaRPr lang="th-TH" altLang="th-TH" dirty="0">
              <a:ea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3604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>
            <a:extLst>
              <a:ext uri="{FF2B5EF4-FFF2-40B4-BE49-F238E27FC236}">
                <a16:creationId xmlns:a16="http://schemas.microsoft.com/office/drawing/2014/main" id="{6FC5CECF-7075-4965-89FD-834FAFC4F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913" y="671789"/>
            <a:ext cx="10177670" cy="1024489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th-TH" dirty="0"/>
              <a:t>อธิบาย มาตรา 653 (ต่อ)</a:t>
            </a:r>
          </a:p>
        </p:txBody>
      </p:sp>
      <p:sp>
        <p:nvSpPr>
          <p:cNvPr id="79874" name="Rectangle 3">
            <a:extLst>
              <a:ext uri="{FF2B5EF4-FFF2-40B4-BE49-F238E27FC236}">
                <a16:creationId xmlns:a16="http://schemas.microsoft.com/office/drawing/2014/main" id="{272E3284-3C3F-49BE-857F-AFEF65644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913" y="1895061"/>
            <a:ext cx="10177670" cy="4041913"/>
          </a:xfrm>
        </p:spPr>
        <p:txBody>
          <a:bodyPr>
            <a:normAutofit/>
          </a:bodyPr>
          <a:lstStyle/>
          <a:p>
            <a:pPr algn="thaiDist"/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การลงลายมือชื่อต้องลงไว้ตอนท้ายข้อความที่ระบุว่ามีการกู้ยืมกัน หากเป็นการลงลายมือชื่อเหนือข้อความ ศาลฎีกาเคยวินิจฉัยว่า ไม่พอฟังว่าเป็นหลักฐานเป็นหนังสือ</a:t>
            </a:r>
          </a:p>
          <a:p>
            <a:pPr algn="thaiDist"/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การเล่นแชร์เปียหวย มิใช่การกู้ยืมเงิน จึงไม่ต้องมีหลักฐานเป็นหนังสือ และเรียกดอกเบี้ยเกิน 15 </a:t>
            </a:r>
            <a:r>
              <a:rPr lang="en-US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%</a:t>
            </a: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 ได้ แต่หากลูกวงเปียได้เงินไป แล้วไม่มีเงินมาคืนวง นายวงแชร์ให้ทำเป็นสัญญากู้ไว้ เช่นนี้เป็นการแปลงหนี้ใหม่ สัญญากู้อยู่ในบังคับ มาตรา 653</a:t>
            </a:r>
          </a:p>
          <a:p>
            <a:pPr algn="thaiDist"/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การลงลายมือชื่อในสัญญากู้ อาจใช้การพิมพ์ลายนิ้วมือได้ แต่ต้องมีพยานรับรอง </a:t>
            </a:r>
            <a:r>
              <a:rPr lang="en-US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 คน โดยพยานนั้นต้องลงลายมือชื่อเท่านั้น จะใช้ลายพิมพ์นิ้วมือในการลงชื่อรับรองมิได้</a:t>
            </a:r>
          </a:p>
          <a:p>
            <a:endParaRPr lang="th-TH" altLang="th-TH" dirty="0">
              <a:ea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altLang="th-TH" dirty="0">
              <a:ea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0750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973600A-7425-471F-801A-648DD7717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661" y="274639"/>
            <a:ext cx="10230677" cy="1011237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th-TH" dirty="0"/>
              <a:t>การแก้ไขจำนวนเงินในสัญญากู้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DF92CB99-B75B-4329-9BCE-6533CFF5A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0661" y="1412876"/>
            <a:ext cx="10429461" cy="4968875"/>
          </a:xfrm>
        </p:spPr>
        <p:txBody>
          <a:bodyPr/>
          <a:lstStyle/>
          <a:p>
            <a:pPr marL="609600" indent="-609600" algn="thaiDist">
              <a:buFont typeface="Arial" panose="020B0604020202020204" pitchFamily="34" charset="0"/>
              <a:buAutoNum type="arabicPeriod"/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แก้ไขตัวเลขขณะเขียนสัญญากัน เพราะเปลี่ยนใจกู้มากขึ้น ไม่ต้องลงลายมือชื่อกำกับตรงที่แก้ไข เพียงลงชื่อไว้ตอนท้ายที่เดียวพอ</a:t>
            </a:r>
          </a:p>
          <a:p>
            <a:pPr marL="609600" indent="-609600" algn="thaiDist">
              <a:buFont typeface="Arial" panose="020B0604020202020204" pitchFamily="34" charset="0"/>
              <a:buAutoNum type="arabicPeriod"/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กู้ยืมเงินกันครั้งแรก ครบกำหนดแล้วเอาสัญญาฉบับเดิมมาขีดฆ่าตัวเลขใหม่แล้วกู้กันต่อ โดยไม่ได้ทำเป็นสัญญากู้ฉบับใหม่ขึ้นต่างหาก ประกอบกับการแก้ไขไม่มีการลงลายมือชื่อกำกับ เช่นนี้เท่ากับว่าการกู้ยืมเงินครั้งหลังไม่มีหลักฐานเป็นหนังสือ คงฟ้องบังคับได้เฉพาะสัญญากู้ฉบับเดิม แต่ถ้าการแก้ไขนั้นผู้กู้ลงชื่อกำกับเช่นนี้การกู้ยืมครั้งหลังก็บังคับได้</a:t>
            </a:r>
          </a:p>
          <a:p>
            <a:pPr marL="609600" indent="-609600" algn="thaiDist">
              <a:buFont typeface="Arial" panose="020B0604020202020204" pitchFamily="34" charset="0"/>
              <a:buAutoNum type="arabicPeriod"/>
            </a:pPr>
            <a:r>
              <a:rPr lang="th-TH" altLang="th-TH" sz="3200" dirty="0">
                <a:ea typeface="Angsana New" panose="02020603050405020304" pitchFamily="18" charset="-34"/>
                <a:cs typeface="Angsana New" panose="02020603050405020304" pitchFamily="18" charset="-34"/>
              </a:rPr>
              <a:t>ทำสัญญากู้กัน ส่งมอบเงินกู้แล้ว ต่อมาผู้ให้กู้แก้ไขตัวเลขเงินกู้เอง โดยผู้กู้ไม่ยินยอม เท่ากับเป็นสัญญากู้ปลอม จำนวนที่มีการแก้ไขนั้นศาลไม่บังคับให้ คงบังคับให้เฉพาะที่รับไปจริง</a:t>
            </a:r>
          </a:p>
          <a:p>
            <a:pPr marL="609600" indent="-609600" algn="thaiDist">
              <a:buFont typeface="Arial" panose="020B0604020202020204" pitchFamily="34" charset="0"/>
              <a:buAutoNum type="arabicPeriod"/>
            </a:pPr>
            <a:endParaRPr lang="th-TH" altLang="th-TH" dirty="0">
              <a:ea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462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5C4CF6D-0965-44F6-832C-FB73F2028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0417" y="605529"/>
            <a:ext cx="10151165" cy="984732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th-TH" dirty="0"/>
              <a:t>การแก้ไขจำนวนเงินในสัญญากู้</a:t>
            </a:r>
            <a:r>
              <a:rPr lang="th-TH" sz="2400" dirty="0"/>
              <a:t>(ต่อ)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C4E65AA-6408-4FAF-89A5-EF408B7A8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0418" y="1815548"/>
            <a:ext cx="10045148" cy="4015409"/>
          </a:xfrm>
        </p:spPr>
        <p:txBody>
          <a:bodyPr/>
          <a:lstStyle/>
          <a:p>
            <a:pPr algn="thaiDist">
              <a:buFont typeface="Arial" charset="0"/>
              <a:buNone/>
              <a:defRPr/>
            </a:pPr>
            <a:r>
              <a:rPr lang="en-US" sz="3200" dirty="0">
                <a:cs typeface="Angsana New" pitchFamily="18" charset="-34"/>
              </a:rPr>
              <a:t>4.</a:t>
            </a:r>
            <a:r>
              <a:rPr lang="th-TH" sz="3200" dirty="0">
                <a:cs typeface="Angsana New" pitchFamily="18" charset="-34"/>
              </a:rPr>
              <a:t> กู้ยืมกันจริง แต่ผู้กู้เพียงลงลายมือชื่อในกระดาษเปล่า หรือลงชื่อในสัญญากู้ที่ไม่ระบุจำนวนไว้ ภายหลังผู้ให้กู้มากรอกข้อความเองโดยผู้กู้ไม่รู้เห็นยินยอม หากกรอกตรงความจริงและดอกเบี้ยไม่เกินสัญญา ศาลก็บังคับให้ สัญญากู้ไม่เสียไป แต่หากกรอกไม่ตรงความจริง ถือว่าเป็นเอกสารปลอม เท่ากับไม่เคยมีหลักฐานการกู้ยืมเงินเลย แม้ผู้กู้รับว่ากู้จริง ศาลก็พิพากษาให้ชำระหนี้มิได้</a:t>
            </a:r>
          </a:p>
          <a:p>
            <a:pPr algn="thaiDist">
              <a:buFont typeface="Arial" charset="0"/>
              <a:buNone/>
              <a:defRPr/>
            </a:pPr>
            <a:r>
              <a:rPr lang="en-GB" sz="3200" dirty="0">
                <a:cs typeface="Angsana New" pitchFamily="18" charset="-34"/>
              </a:rPr>
              <a:t>5.</a:t>
            </a:r>
            <a:r>
              <a:rPr lang="th-TH" sz="3200" dirty="0">
                <a:cs typeface="Angsana New" pitchFamily="18" charset="-34"/>
              </a:rPr>
              <a:t> กู้กันจริงครั้งเดียว แต่เขียนสัญญาขึ้นสองฉบับ ฉบับแรกจำนวนเงินตามกู้จริง อีกฉบับจำนวนเกินกว่าที่กู้จริง </a:t>
            </a:r>
            <a:r>
              <a:rPr lang="th-TH" sz="3200" u="sng" dirty="0">
                <a:cs typeface="Angsana New" pitchFamily="18" charset="-34"/>
              </a:rPr>
              <a:t>ผล</a:t>
            </a:r>
            <a:r>
              <a:rPr lang="th-TH" sz="3200" dirty="0">
                <a:cs typeface="Angsana New" pitchFamily="18" charset="-34"/>
              </a:rPr>
              <a:t>  ศาลจะบังคับให้เฉพาะฉบับที่กู้จริง และหากฉบับที่เกินจริงมีผู้ค้ำประกัน ผู้ค้ำประกันก็ไม่ต้องรับผิด เพราะถือว่าไม่มีหนี้ต่อกันจริง </a:t>
            </a:r>
          </a:p>
          <a:p>
            <a:pPr algn="thaiDist">
              <a:buFont typeface="Arial" charset="0"/>
              <a:buNone/>
              <a:defRPr/>
            </a:pPr>
            <a:endParaRPr lang="th-TH" dirty="0"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97162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4109</Words>
  <Application>Microsoft Office PowerPoint</Application>
  <PresentationFormat>แบบจอกว้าง</PresentationFormat>
  <Paragraphs>123</Paragraphs>
  <Slides>35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35</vt:i4>
      </vt:variant>
    </vt:vector>
  </HeadingPairs>
  <TitlesOfParts>
    <vt:vector size="41" baseType="lpstr">
      <vt:lpstr>Adobe Arabic</vt:lpstr>
      <vt:lpstr>Arial</vt:lpstr>
      <vt:lpstr>Calibri</vt:lpstr>
      <vt:lpstr>Calibri Light</vt:lpstr>
      <vt:lpstr>Wingdings</vt:lpstr>
      <vt:lpstr>ธีมของ Office</vt:lpstr>
      <vt:lpstr>สรุป ทบทวน</vt:lpstr>
      <vt:lpstr>การกู้ยืมเงิน</vt:lpstr>
      <vt:lpstr>อธิบาย มาตรา 653 วรรคหนึ่ง</vt:lpstr>
      <vt:lpstr>สรุปลักษณะของหลักฐานเป็นหนังสือ</vt:lpstr>
      <vt:lpstr>สรุปลักษณะของหลักฐานเป็นหนังสือ</vt:lpstr>
      <vt:lpstr>อธิบาย มาตรา 653 (ต่อ)</vt:lpstr>
      <vt:lpstr>อธิบาย มาตรา 653 (ต่อ)</vt:lpstr>
      <vt:lpstr>การแก้ไขจำนวนเงินในสัญญากู้</vt:lpstr>
      <vt:lpstr>การแก้ไขจำนวนเงินในสัญญากู้(ต่อ)</vt:lpstr>
      <vt:lpstr>การนำสืบเรื่องการชำระหนี้เงินกู้</vt:lpstr>
      <vt:lpstr>อธิบาย มาตรา 653 วรรคสอง</vt:lpstr>
      <vt:lpstr>ตัวอย่าง</vt:lpstr>
      <vt:lpstr>หลักกฎหมายที่เกี่ยวข้องกับการเรียกดอกเบี้ย</vt:lpstr>
      <vt:lpstr>งานนำเสนอ PowerPoint</vt:lpstr>
      <vt:lpstr>อธิบาย</vt:lpstr>
      <vt:lpstr>ข้อสังเกต</vt:lpstr>
      <vt:lpstr>2. การคิดดอกเบี้ยในระหว่างเวลาผิดนัด</vt:lpstr>
      <vt:lpstr>การคิดดอกเบี้ยทบต้น </vt:lpstr>
      <vt:lpstr>อธิบาย มาตรา 655</vt:lpstr>
      <vt:lpstr>ความรับผิดของเจ้าสำนักโรงแรม</vt:lpstr>
      <vt:lpstr>ข้อสังเกต</vt:lpstr>
      <vt:lpstr>อธิบาย ม.675</vt:lpstr>
      <vt:lpstr>คำพิพากษาที่ 724/2521</vt:lpstr>
      <vt:lpstr>อธิบายมาตรา 675 วรรค2</vt:lpstr>
      <vt:lpstr>อธิบายมาตรา 675 วรรค2(ต่อ)</vt:lpstr>
      <vt:lpstr>คำพิพากษาที่ 259/2526</vt:lpstr>
      <vt:lpstr>คำพิพากษาที่ 824/2519</vt:lpstr>
      <vt:lpstr>คำพิพากษาที่ 206 - 207/2522</vt:lpstr>
      <vt:lpstr>คำพิพากษาที่ 9437/2542</vt:lpstr>
      <vt:lpstr>ข้อยกเว้นความรับผิด ตามมาตรา 675 วรรค3 </vt:lpstr>
      <vt:lpstr>ข้อยกเว้นความรับผิด ตามมาตรา 676</vt:lpstr>
      <vt:lpstr>ข้อยกเว้นความรับผิด ตามมาตรา 677</vt:lpstr>
      <vt:lpstr>คำพิพากษาที่ 259/2526</vt:lpstr>
      <vt:lpstr> คำพิพากษาที่ 5005/2540 </vt:lpstr>
      <vt:lpstr>สรุป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 ทบทวน</dc:title>
  <dc:creator>พงษ์บวร ประสูตร์แสงจันทร์</dc:creator>
  <cp:lastModifiedBy>พงษ์บวร ประสูตร์แสงจันทร์</cp:lastModifiedBy>
  <cp:revision>8</cp:revision>
  <dcterms:created xsi:type="dcterms:W3CDTF">2021-03-07T13:48:58Z</dcterms:created>
  <dcterms:modified xsi:type="dcterms:W3CDTF">2021-03-07T17:29:08Z</dcterms:modified>
</cp:coreProperties>
</file>