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4" r:id="rId4"/>
    <p:sldId id="285" r:id="rId5"/>
    <p:sldId id="286" r:id="rId6"/>
    <p:sldId id="281" r:id="rId7"/>
    <p:sldId id="282" r:id="rId8"/>
    <p:sldId id="283" r:id="rId9"/>
    <p:sldId id="288" r:id="rId10"/>
    <p:sldId id="273" r:id="rId11"/>
    <p:sldId id="274" r:id="rId12"/>
    <p:sldId id="269" r:id="rId13"/>
    <p:sldId id="271" r:id="rId14"/>
    <p:sldId id="278" r:id="rId15"/>
    <p:sldId id="270" r:id="rId16"/>
    <p:sldId id="266" r:id="rId17"/>
    <p:sldId id="267" r:id="rId18"/>
    <p:sldId id="268" r:id="rId19"/>
    <p:sldId id="263" r:id="rId20"/>
    <p:sldId id="264" r:id="rId21"/>
    <p:sldId id="265" r:id="rId22"/>
    <p:sldId id="260" r:id="rId23"/>
    <p:sldId id="261" r:id="rId24"/>
    <p:sldId id="279" r:id="rId25"/>
    <p:sldId id="276" r:id="rId26"/>
    <p:sldId id="262" r:id="rId27"/>
    <p:sldId id="257" r:id="rId28"/>
    <p:sldId id="258" r:id="rId29"/>
    <p:sldId id="259" r:id="rId30"/>
    <p:sldId id="289" r:id="rId31"/>
    <p:sldId id="291" r:id="rId32"/>
    <p:sldId id="292" r:id="rId33"/>
    <p:sldId id="290" r:id="rId34"/>
    <p:sldId id="295" r:id="rId35"/>
    <p:sldId id="294" r:id="rId36"/>
    <p:sldId id="293" r:id="rId37"/>
    <p:sldId id="296" r:id="rId38"/>
    <p:sldId id="272" r:id="rId39"/>
    <p:sldId id="298" r:id="rId40"/>
    <p:sldId id="307" r:id="rId41"/>
    <p:sldId id="308" r:id="rId42"/>
    <p:sldId id="305" r:id="rId43"/>
    <p:sldId id="306" r:id="rId44"/>
    <p:sldId id="303" r:id="rId45"/>
    <p:sldId id="304" r:id="rId46"/>
    <p:sldId id="301" r:id="rId47"/>
    <p:sldId id="302" r:id="rId48"/>
    <p:sldId id="297" r:id="rId49"/>
    <p:sldId id="299" r:id="rId50"/>
    <p:sldId id="309" r:id="rId51"/>
    <p:sldId id="310" r:id="rId52"/>
    <p:sldId id="300" r:id="rId53"/>
    <p:sldId id="311" r:id="rId54"/>
    <p:sldId id="312" r:id="rId55"/>
    <p:sldId id="313" r:id="rId56"/>
    <p:sldId id="314" r:id="rId57"/>
    <p:sldId id="315" r:id="rId58"/>
    <p:sldId id="316" r:id="rId5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2410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7583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74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204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817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297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7009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580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2138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0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67372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D246-3C3C-480A-BA24-42912B8B780C}" type="datetimeFigureOut">
              <a:rPr lang="th-TH" smtClean="0"/>
              <a:t>11/10/64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29F7E-B7B2-4B41-B618-A3A503D8D91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7615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บัญชีเดินสะพัด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660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94122"/>
          </a:xfrm>
          <a:ln w="1905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h-TH" dirty="0"/>
              <a:t>ตัวอย่างที่ ๑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7638"/>
            <a:ext cx="7643192" cy="4708525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dirty="0"/>
              <a:t>นายหนึ่งเปิดร้านขายวัสดุก่อสร้าง ส่วนนายสองเปิดร้านขายเครื่องมือและอุปกรณ์ก่อสร้าง บ่อยครั้งที่ลูกค้าของทั้งสองร้านมักจะต้องการซื้อทั้งวัสดุอุปกรณ์ตลอดจนเครื่องไม้เครื่องมือที่ใช้ในการก่อสร้าง </a:t>
            </a:r>
          </a:p>
          <a:p>
            <a:pPr marL="0" indent="0" algn="thaiDist">
              <a:buNone/>
            </a:pPr>
            <a:r>
              <a:rPr lang="th-TH" dirty="0"/>
              <a:t>ทั้งสองร้านจึงต่างสั่งสินค้าจากกันและกันอยู่เป็นประจำ เพื่อความคล่องตัวทั้งสองคนจึงตกลงทำบัญชีลงรายการที่แต่ละฝ่ายเป็นหนี้สั่งสินค้าระหว่างกัน </a:t>
            </a:r>
          </a:p>
          <a:p>
            <a:pPr marL="0" indent="0" algn="thaiDist">
              <a:buNone/>
            </a:pPr>
            <a:r>
              <a:rPr lang="th-TH" dirty="0"/>
              <a:t>ทุก ๆ สิ้นเดือนจึงนำมาเปรียบเทียบเพื่อหักกลบลบหนี้โดยชำระตามส่วนต่าง </a:t>
            </a:r>
          </a:p>
          <a:p>
            <a:pPr marL="0" indent="0" algn="thaiDist">
              <a:buNone/>
            </a:pPr>
            <a:r>
              <a:rPr lang="th-TH" dirty="0"/>
              <a:t>โดยในเดือนมกราคม พบว่านายหนึ่งสั่งซื้อเครื่องมือก่อสร้างจากนายสอง รวมเป็นเงิน ๒๐๐,๐๐๐ บาท ส่วนนายสองเองได้สั่งซื้อวัสดุก่อสร้างจากร้านนายหนึ่งเป็นเงิน ๑๒๐,๐๐๐ บาท เมื่อหักกลบลบหนี้กันแล้ว นายหนึ่งเป็นหนี้นายสองมีส่วนต่างที่ ๘๐,๐๐๐ บาท นายหนึ่งก็จะชำระเงินจำนวนดังกล่าวให้แก่นายสอง</a:t>
            </a:r>
          </a:p>
          <a:p>
            <a:pPr marL="0" indent="0" algn="thaiDist">
              <a:buNone/>
            </a:pPr>
            <a:r>
              <a:rPr lang="th-TH" dirty="0"/>
              <a:t> ความสัมพันธ์ระหว่างนายหนึ่งและนายสองเข้าลักษณะเป็นสัญญาบัญชีเดินสะพัด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8253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h-TH" dirty="0"/>
              <a:t>ข้อสังเกต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	</a:t>
            </a:r>
            <a:r>
              <a:rPr lang="th-TH" dirty="0" err="1"/>
              <a:t>การทำ</a:t>
            </a:r>
            <a:r>
              <a:rPr lang="th-TH" dirty="0"/>
              <a:t>บัญชีหนี้ มิใช่บัญชีรายรับรายจ่ายระหว่างกัน แต่เป็นการบันทักรายการเป็นหนี้ที่มีต่อกันเอาไว้จนกระทั่งถึงกำหนดเวลาที่จะตัดทอนบัญชีกัน จึงนำรายการหนี้ของแต่ละฝ่ายมาหักกลบลบหนี้กันแล้วชำระในส่วนที่ผิดต่างกันอยู่ ดังนั้นการที่ข้อตกลงใดจะเข้าลักษณะบัญชีเดินสะพัดหรือไม่จึงต้องพิจารณาจากเจตนาประกอบกับทางปฏิบัติต่อกันของทั้งสองฝ่ายด้วย ฉะนั้นเมื่อทั้งสองฝ่ายต่างตกลงจะหักถอนบัญชีหนี้สินระหว่างกันแล้วแม้จะปรากฎว่าในรอบหักทอนบัญชีคราวหนึ่งปรากฎว่ามีเพียงฝ่ายเดียวที่มีหนี้ติดค้างอีกฝ่าย ก็ไม่ทำให้ข้อสัญญาบัญชีเดินสะพัดสิ้นสุดลง หรือสิ้นสภาพการเป็นสัญญาบัญชีเดินสะพัดไป </a:t>
            </a:r>
          </a:p>
        </p:txBody>
      </p:sp>
    </p:spTree>
    <p:extLst>
      <p:ext uri="{BB962C8B-B14F-4D97-AF65-F5344CB8AC3E}">
        <p14:creationId xmlns:p14="http://schemas.microsoft.com/office/powerpoint/2010/main" val="341673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  <a:ln w="28575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th-TH" dirty="0"/>
              <a:t>ตัวอย่างที่ ๒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8003232" cy="4857403"/>
          </a:xfrm>
        </p:spPr>
        <p:txBody>
          <a:bodyPr>
            <a:normAutofit fontScale="85000" lnSpcReduction="10000"/>
          </a:bodyPr>
          <a:lstStyle/>
          <a:p>
            <a:pPr marL="0" indent="0" algn="thaiDist">
              <a:buNone/>
            </a:pPr>
            <a:r>
              <a:rPr lang="th-TH" dirty="0"/>
              <a:t>นายหนึ่งและนายสองตกลงทำสัญญาบัญชีเดินสะพัดระหว่างกันโดยให้หักทอนบัญชีหนี้สินระหว่างกันทุก ๆ สิ้นเดือน แล้วชำระเฉพาะส่วนหนี้ที่ผิดต่างกันอยู่ </a:t>
            </a:r>
          </a:p>
          <a:p>
            <a:pPr marL="0" indent="0" algn="thaiDist">
              <a:buNone/>
            </a:pPr>
            <a:r>
              <a:rPr lang="th-TH" dirty="0"/>
              <a:t>ปรากฏว่า ในเดือนมกราคม ๒๕๖๐ นายหนึ่งเป็นหนี้ค่าสินค้าค้างจ่ายร้านนายสองอยู่ ๒๐๐,๐๐๐ บาท ส่วนนายสองเองค้างจ่ายค่าสินค้าที่ซื้อจากร้านนายหนึ่ง ๑๒๐,๐๐๐ บาท เมื่อสิ้นสุดเดือนมกราคม ๒๕๖๐ นายหนึ่งจึงทำการชำระเงินแก่นายสอง ๘๐,๐๐๐ บาท </a:t>
            </a:r>
          </a:p>
          <a:p>
            <a:pPr marL="0" indent="0" algn="thaiDist">
              <a:buNone/>
            </a:pPr>
            <a:r>
              <a:rPr lang="th-TH" dirty="0"/>
              <a:t>ต่อมาในเดือนกุมภาพันธ์ ๒๕๖๐ นายหนึ่งสั่งสินค้าจากนายสองฝ่ายเดียวเป็นเงิน ๖๐,๐๐๐ บาท ฉะนั้นเมื่อถึงสิ้นเดือนกุมภาพันธ์ ๒๕๖๐ นายหนึ่งคงชำระเงินส่วนต่าง ๖๐,๐๐๐ บาทแก่นายสอง </a:t>
            </a:r>
          </a:p>
          <a:p>
            <a:pPr marL="0" indent="0" algn="thaiDist">
              <a:buNone/>
            </a:pPr>
            <a:r>
              <a:rPr lang="th-TH" dirty="0"/>
              <a:t>สัญญาเดินสะพัดยังคงมีผลต่อไปตามระยะเวลาที่ตกลงกัน หรือจนกว่าจะมีการบอกกล่าวเลิกสัญญา การที่นายสองไม่ได้มีหนี้ติดค้างในเดือนกุมภาพันธ์ต่อนายหนึ่งหาทำให้ความสัมพันธ์ของคนทั้งสองกลายเป็นไม่ใช่สัญญาบัญชีเดินสะพัดไม่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1231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๑๗๗๓/๒๕๑๔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dirty="0"/>
              <a:t>พฤติการณ์ที่โจทก์จำเลยปฏิบัติต่อกันโดยจัดให้มีบัญชีหนี้ให้มีการหักทอนบัญชีเป็นคราว ๆ คงชำระหนี้ที่เหลือในการหักทอนบัญชีเช่นนี้ ถือได้ว่าโจทก์จำเลยทำสัญญาบัญชีเดินสะพัดต่อกันแล้ว สัญญาบัญชีเดินสะพัดเป็นสัญญาไม่มีแบบ ไม่จำต้องทำเป็นหนังสือหรือมีหลักฐานเป็นหนังสือ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75167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b="1" dirty="0"/>
              <a:t>คำพิพากษาศาลฎีกาที่ 81/2509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7787208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/>
              <a:t>การที่ ซ. ได้ออกเงินและสิ่งขอให้ ก. ทำการประมงเมื่อได้ปลามาส่งให้แก่ ซ. แล้ว ซ. ก็รับขนส่งไปให้ บ. ขาย บ. จะหักเงินค่าขายปลาของ บ. ไว้ 5 เปอร์เซ็นต์ และอีก 5 เปอร์เซ็นต์เป็นค่าบำเหน็จของ ซ. เพราะ ซ. ออกทุนให้ ก. แล้วส่งบิลและเงินค่าขายปลาให้ ซ. ซ. ลงบัญชีไว้แล้วมอบบิลให้ ก. ไปลงบัญชีของตนเพื่อจะได้ตรวจสอบคิดหักบัญชีกันทำให้รู้ได้ว่าฝ่ายใดยังเป็นเจ้าหนี้ลูกหนี้กันจำนวนเงินเท่าใดโดยมีสมุดบัญชีเบิกเงินรายวันสมุดบัญชีน้ำมัน สมุดบัญชีขายปลา เป็นพยานหลักฐาน เช่นนี้นิติสัมพันธ์ระหว่าง ก. กับ ซ. เข้าลักษณะบัญชีเดินสะพัดตามมาตรา 856 แห่งประมวลกฎหมายแพ่งและพาณิชย์</a:t>
            </a:r>
          </a:p>
        </p:txBody>
      </p:sp>
    </p:spTree>
    <p:extLst>
      <p:ext uri="{BB962C8B-B14F-4D97-AF65-F5344CB8AC3E}">
        <p14:creationId xmlns:p14="http://schemas.microsoft.com/office/powerpoint/2010/main" val="3019106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๗๘๐/๒๕๓๗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ก. กู้ยืมเงินโจทก์ตามสัญญากู้ยืมเงินเมื่อวันที่ ๘ มีนาคม ๒๕๒๑ กำหนดชำระภายในวันที่ ๘ มีนาคม ๒๕๒๒ ต่อมาวันที่ ๑๕ พฤษภาคม ๒๕๒๑ ก.ชำระหนี้ให้โจทก์บางส่วน หลังจากนั้น ก.เบิกเงินและเอาสิ่งของแล้วตีราคาเป็นเงินไปจากโจทก์ ซึ่งโจทก์ลงรายการรวมไว้ในบัญชีที่ ก. ค้างชำระอยู่ เมื่อ ก.นำมันสำปะหลังไปขายแก่โจทก์โจทก์ก็ตีราคามันสำปะหลังหักทอนบัญชีอันเกิดแก่กิจการระหว่างโจทก์และ ก. โดยวิธีหักกลบลบกันจากยอดหนี้ที่รวมไว้ทั้งหมด พฤติการณ์ที่ ก.และโจทก์ปฏิบัติต่อกันโดยจัดให้มีบัญชีหนี้ ซึ่งมีการหักทอนบัญชีเป็นคราว ๆ เข้าลักษณะสัญญาบัญชีเดินสะพัด มิใช่เรื่องการกู้ยืม </a:t>
            </a:r>
          </a:p>
        </p:txBody>
      </p:sp>
    </p:spTree>
    <p:extLst>
      <p:ext uri="{BB962C8B-B14F-4D97-AF65-F5344CB8AC3E}">
        <p14:creationId xmlns:p14="http://schemas.microsoft.com/office/powerpoint/2010/main" val="3360435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๑๓๘๓/๒๕๕๔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สัญญาซิตี้แบงก์แชร์เพาเวอร์เอกสารหมาย จ.๑ ระบุให้โจทก์เปิด "บัญชีทดรองจ่าย" ให้แก่จำเลย และทดรองจ่าย "เงินทดรอง" แทนจำเลยในการซื้อขายหลักทรัพย์ในตลาดหลักทรัพย์แห่งประเทศไทย แต่ในสัญญาข้อ ๕ ข้อ ๙ และข้อ ๑๐ จำเลยตกลงให้สิทธิแก่โจทก์ในการนำเงินค่าขายหลักทรัพย์และดอกผลของหลักทรัพย์ที่จำเลยมีสิทธิได้รับไปหักทอนบัญชีหรือหักกลบลบหนี้เพื่อชำระหนี้ได้ทุกครั้ง ข้อตกลงซึ่งโจทก์จำเลยแสดงต่อกันเช่นนี้จึงต้องด้วยลักษณะของสัญญาบัญชีเดินสะพัด ตาม </a:t>
            </a:r>
            <a:r>
              <a:rPr lang="th-TH" dirty="0" err="1"/>
              <a:t>ป.พ.พ</a:t>
            </a:r>
            <a:r>
              <a:rPr lang="th-TH" dirty="0"/>
              <a:t>. มาตรา ๘๕๖</a:t>
            </a:r>
            <a:endParaRPr lang="en-US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35442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๔๖๙/๒๕๔๓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fontScale="70000" lnSpcReduction="20000"/>
          </a:bodyPr>
          <a:lstStyle/>
          <a:p>
            <a:pPr marL="0" indent="0" algn="thaiDist">
              <a:buNone/>
            </a:pPr>
            <a:r>
              <a:rPr lang="th-TH" sz="3400" dirty="0"/>
              <a:t>ตามคำขอใช้บริการของจำเลย มีข้อตกลงการสั่งจ่ายเงินและการถอนเงินว่า ในการสั่งจ่ายหรือถอนเงินให้ใช้เช็คซึ่งธนาคารมอบให้ใช้สำหรับแต่ละบัญชีโดยเฉพาะเท่านั้น และในกรณีที่ธนาคารโจทก์ได้ผ่อนผันการจ่ายเงินไปก่อนด้วยเหตุใดก็ตามทั้งที่เงินฝากคงเหลือในบัญชีของผู้ฝากมีไม่พอจ่ายตามเช็ค ธนาคารโจทก์ได้ผ่อนผันจ่ายเงินส่วนหนึ่งหรือเต็มมูลค่าเช็คนั้นให้ไปก่อน โดยที่ธนาคารโจทก์ยังไม่ทราบผลการเรียกเก็บ จำเลยผู้ฝากยอมผูกพันตนที่จะจ่ายเงินส่วนที่ธนาคารโจทก์ผ่อนผันจ่ายไปนั้นคืนให้แก่ธนาคารโจทก์ โดยถือเสมือนว่าผู้ฝากเป็นหนี้ธนาคารโจทก์อยู่ตามบัญชีเดินสะพัด และ หรือเป็นหนี้เบิกเงินเกินบัญชีต่อธนาคารโจทก์และยินยอมเสียดอกเบี้ยในเงินจำนวนนั้นให้แก่ธนาคารโจทก์ในอัตราสูงสุดของดอกเบี้ยเงินกู้ที่ธนาคารแห่งประเทศไทยกำหนดให้ธนาคารพาณิชย์คิดจากผู้กู้ยืม นับแต่วันที่เป็นหนี้ธนาคารโจทก์อยู่ตามบัญชีเดินสะพัดและหรือเบิกเงินเกินบัญชีตามวิธีและประเพณีของธนาคาร หลังจากมีคำขอดังกล่าวแล้ว จำเลยได้ถอนเงินและฝากเงินมีการหักทอนบัญชีและคิดดอกเบี้ยทบต้นเป็นรายเดือนมาโดยตลอด ทั้งโจทก์ได้ส่งใบแจ้งรายการบัญชีเดินสะพัดไปยังจำเลยเช่นนี้ฟังได้ว่าโจทก์กับจำเลยได้มีสัญญาบัญชีเดินสะพัดต่อกันตามประมวลกฎหมายแพ่งและพาณิชย์ มาตรา ๘๕๖ แล้ว หาใช่เป็นเรื่องที่โจทก์จ่ายเงินให้จำเลยเกินจำนวนเงินที่มีอยู่ในบัญชีตามประมวลกฎหมายแพ่งและพาณิชย์ มาตรา ๙๙๑ ไม่</a:t>
            </a:r>
            <a:endParaRPr lang="en-US" sz="3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922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36525" y="1268760"/>
            <a:ext cx="7879891" cy="48965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/>
              <a:t>๒</a:t>
            </a:r>
            <a:r>
              <a:rPr lang="en-US" b="1" dirty="0"/>
              <a:t>. </a:t>
            </a:r>
            <a:r>
              <a:rPr lang="th-TH" b="1" dirty="0"/>
              <a:t>เป็นข้อตกลงระหว่างบุคคล</a:t>
            </a:r>
          </a:p>
          <a:p>
            <a:pPr marL="0" indent="0">
              <a:buNone/>
            </a:pPr>
            <a:r>
              <a:rPr lang="th-TH" dirty="0"/>
              <a:t>ตามมาตรา ๘๕๖ ได้บัญญัติว่า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“อันว่าสัญญาบัญชีเดินสะพัดนั้น คือสัญญาซึ่งบุคคลสองคนตกลงกันว่าสืบแต่นั้นไป หรือในชั่วเวลากำหนดอันใดอันหนึ่ง ให้ตัดทอนบัญชีหนี้ทั้งหมดหรือแต่บางส่วนอันเกิดขึ้นแต่กิจการในระหว่างเขาทั้งสองนั้นหักกลบลบกัน และคงชำระแต่ส่วนที่เป็นจำนวนคงเหลือโดยดุลภาค”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	จากมาตราดังกล่าวจะเห็นได้ว่ากฎหมายใช้คำว่า “บุคคลสองคน” แต่ในความจริงแล้วเจตนารมณ์ของกฎหมายคงมิได้ประสงค์จะจำกัดให้มีผู้เกี่ยวข้องได้เพียง ๒ คนเท่านั้น หากแต่หมายถึงบุคคล ๒ ฝ่าย หักทอนบัญชีหนี้สินต่อกัน โดยแต่ละฝ่ายจะมีจำนวนกี่คนก็ได้</a:t>
            </a:r>
          </a:p>
          <a:p>
            <a:pPr marL="0" indent="0" algn="thaiDist">
              <a:buNone/>
            </a:pPr>
            <a:r>
              <a:rPr lang="th-TH" dirty="0"/>
              <a:t>	ข้อสังเกต </a:t>
            </a:r>
            <a:r>
              <a:rPr lang="en-US" dirty="0"/>
              <a:t>: </a:t>
            </a:r>
            <a:r>
              <a:rPr lang="th-TH" dirty="0"/>
              <a:t>จะมีคู่สัญญามากกว่านี้มิได้ ด้วยเหตุที่ว่าโดยสภาพของสัญญาบัญชีเดินสะพัดย่อมไม่เปิดช่องให้เกิดการหักกลบลบหนี้ในหนี้อันมีมูลมาจากกิจการระหว่างหลายฝ่ายหลายบุคคล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DDB249DD-5832-4BD8-AD8E-415BF19C7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9010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4857403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๓. </a:t>
            </a:r>
            <a:r>
              <a:rPr lang="th-TH" b="1" dirty="0"/>
              <a:t>มี</a:t>
            </a:r>
            <a:r>
              <a:rPr lang="th-TH" b="1" dirty="0" err="1"/>
              <a:t>การทำ</a:t>
            </a:r>
            <a:r>
              <a:rPr lang="th-TH" b="1" dirty="0"/>
              <a:t>บัญชีหนี้ระหว่างกัน</a:t>
            </a:r>
          </a:p>
          <a:p>
            <a:pPr marL="0" indent="0" algn="thaiDist">
              <a:buNone/>
            </a:pPr>
            <a:r>
              <a:rPr lang="th-TH" dirty="0"/>
              <a:t>ลักษณะของบัญชีเดินสะพัดจะมีการพลัดกันเป็นหนี้ในระหว่างกิจการของคู่สัญญาทั้งสองฝ่าย จึงมีความจำเป็นต้องจัดทำบัญชีหนี้ขึ้นเป็นหลักฐานมิฉะนั้นจะไม่รู้ว่าจะหักทอนกันอย่างไร ดังนั้นบัญชีหนี้จึงมิใช่แบบของสัญญาบัญชีเดินสะพัด แต่มีขึ้นเพื่อทำหน้าที่แสดงข้อความหรือจำนวนหนี้สินที่ก่อขึ้นระหว่างคู่สัญญา บัญชีที่จะทำขึ้นต้องมีข้อความแสดงการเป็นเจ้าหนี้ ลูกหนี้เป็นราย ๆ ไป โดยบัญชีดังกล่าวนี้คู่สัญญาอาจตกลงทำขึ้นฝ่ายเดียวหรือร่วมกันจัดทำขึ้นก็ได้ เช่น บัญชีกระแสรายวันของธนาคารพาณิชย์ เป็นต้น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53B0E5DC-12E6-4CE1-A5E1-E36078A96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799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7EF3CC-79AD-4609-BA44-7065305D4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th-TH" dirty="0"/>
              <a:t>บัญชีเดินสะพัด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650F632-9A85-4A9D-B421-A794B7565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38" y="1268760"/>
            <a:ext cx="7787208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บัญชีเดินสะพัดเป็นหนึ่งในเอกเทศสัญญา ซึ่งได้บัญญัติไว้ใน บรรพ ๓ ลักษณะ ๑๙ ตามประมวลกฎหมายแพ่งและพาณิชย์ มาตรา ๘๕๖ ถึง ๘๖๐</a:t>
            </a:r>
            <a:r>
              <a:rPr lang="th-TH" b="1" dirty="0"/>
              <a:t> </a:t>
            </a:r>
            <a:r>
              <a:rPr lang="th-TH" dirty="0"/>
              <a:t>ปัจจุบันมีปัญหาขึ้นสู่การพิจารณาของศาลเกี่ยวกับบัญชีเดินสะพัดจำนวนมาก ทั้งนี้เนื่องจากในการค้าการลงทุนผู้ประกอบการนิยมกู้ยืมเงินจากธนาคารมาลงทุนทำธุรกิจของตน ธนาคารจะเสนอแนะให้ผู้ประกอบการเปิดบัญชีกระแสรายวันและมีข้อตกลงกู้เบิกเงินเกินบัญชี หรือที่นิยมเรียกโดยทั่วไปว่าเปิด </a:t>
            </a:r>
            <a:r>
              <a:rPr lang="en-US" dirty="0"/>
              <a:t>O/D </a:t>
            </a:r>
            <a:r>
              <a:rPr lang="th-TH" dirty="0"/>
              <a:t>ย่อมาจากคำว่า “</a:t>
            </a:r>
            <a:r>
              <a:rPr lang="en-US" dirty="0"/>
              <a:t>Overdraft</a:t>
            </a:r>
            <a:r>
              <a:rPr lang="th-TH" dirty="0"/>
              <a:t> </a:t>
            </a:r>
            <a:r>
              <a:rPr lang="en-US" dirty="0"/>
              <a:t>Account</a:t>
            </a:r>
            <a:r>
              <a:rPr lang="th-TH" dirty="0"/>
              <a:t>” ซึ่งนัยหนึ่งก็คือการก่อสัญญาบัญชีเดินสะพัดขึ้นกับธนาคารโดยมีบัญชีกระแสรายวันเป็นบัญชีหนี้ระหว่างผู้ประกอบการกับธนาคาร</a:t>
            </a:r>
          </a:p>
        </p:txBody>
      </p:sp>
    </p:spTree>
    <p:extLst>
      <p:ext uri="{BB962C8B-B14F-4D97-AF65-F5344CB8AC3E}">
        <p14:creationId xmlns:p14="http://schemas.microsoft.com/office/powerpoint/2010/main" val="335606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6491" y="1340768"/>
            <a:ext cx="7787208" cy="4896544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/>
              <a:t>หนี้ที่จะนำมาลงรายการในบัญชีหนี้จะต้องเป็นหนี้ที่คำนวณนับเป็นเงินได้ ดังจะเห็นได้จากถ้อยคำในมาตรา ๘๖๐ ที่กล่าวถึงเงินส่วนที่ผิดกันอยู่ ฉะนั้นสิ่งใดที่คำนวณนับเป็นเงินมิได้ ก็ไม่อาจลงรายการบัญชีเพื่อให้มีการหักทอนระหว่างกันได้</a:t>
            </a:r>
            <a:endParaRPr lang="en-US" dirty="0"/>
          </a:p>
          <a:p>
            <a:pPr marL="0" indent="0" algn="thaiDist">
              <a:buNone/>
            </a:pPr>
            <a:r>
              <a:rPr lang="th-TH" dirty="0"/>
              <a:t>ในการลงรายการบัญชีหนี้นั้น คู่สัญญาอาจนำตั๋วเงินมาลงบัญชีเดินสะพัดได้ และให้สันนิษฐานไว้ก่อนว่าได้ลงด้วยเงื่อนไขว่าจะมีผู้ชำระเงินตามตั๋วนั้น ถ้าและตั๋วนั้นมิได้ชำระเงินไซร้ จะเพิกถอนรายการอันนั้นเสียก็ได้ ตามที่ มาตรา ๘๕๗ บัญญัติไว้  </a:t>
            </a:r>
          </a:p>
          <a:p>
            <a:pPr marL="0" indent="0" algn="thaiDist">
              <a:buNone/>
            </a:pPr>
            <a:r>
              <a:rPr lang="th-TH" dirty="0"/>
              <a:t>	“การนำตั๋วเงินลงเป็นรายการในบัญชีเดินสะพัดนั้น ท่านให้สันนิษฐานไว้ก่อนว่าได้ลงด้วยเงื่อนไขว่าจะมีผู้ชำระเงินตามตั๋วนั้น ถ้าและตั๋วนั้นมิได้ชำระเงินไซร้ จะเพิกถอนรายการอันนั้นเสียก็ได้”</a:t>
            </a:r>
          </a:p>
          <a:p>
            <a:pPr marL="0" indent="0" algn="thaiDist">
              <a:buNone/>
            </a:pPr>
            <a:endParaRPr lang="th-TH" dirty="0"/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58653930-AB80-4C72-B1E1-9DDC0921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0900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66018"/>
            <a:ext cx="7787208" cy="5071294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ในสัญญาบัญชีเดินสะพัด ถ้าหากเอาตั๋วเงินมาชำระหนี้ คู่สัญญาก็จะนำมาลงรายการบัญชีไว้ว่ามีการชำระหนี้ แต่หากต่อมาตั๋วเงินนั้นเกิดเรียกเก็บเงินไม่ได้ จะต้องมีการเพิกถอนรายการนั้นเสียดังที่มาตรา ๘๕๗ บัญญัติเอาไว้ ในทางปฏิบัติทำได้อยู่ ๒ วิธี คือ </a:t>
            </a:r>
          </a:p>
          <a:p>
            <a:pPr marL="514350" indent="-514350" algn="thaiDist">
              <a:buAutoNum type="thaiNumParenR"/>
            </a:pPr>
            <a:r>
              <a:rPr lang="th-TH" dirty="0"/>
              <a:t>ลบรายการที่ลงโดยตั๋วเงินออก</a:t>
            </a:r>
          </a:p>
          <a:p>
            <a:pPr marL="514350" indent="-514350" algn="thaiDist">
              <a:buAutoNum type="thaiNumParenR"/>
            </a:pPr>
            <a:r>
              <a:rPr lang="th-TH" dirty="0"/>
              <a:t>เพิ่มรายการความเป็นหนี้เข้าไปแทน(บวกกลับ) เช่น เดิมเอาเช็คมาเข้าเพื่อทำการชำระหนี้ ๑๐๐,๐๐๐ บาท ต่อมาเช็คนั้นเรียกเก็บเงินไม่ได้ แทนที่จะขีดฆ่าบัญชีรายการเช็คนี้เสีย ก็ใช้วิธีลงรายการว่าเป็นหนี้เพิ่ม ๑๐๐,๐๐๐ บาท ซึ่งจะหักกลบลบหนี้กันไปกับการนำเช็คมาลงไว้ตอนแรก 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A7255E6A-BDF7-4610-8C28-E14F8EF295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85010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60244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772400" cy="11430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๑๑๒๗/๒๕๒๓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จำเลยเปิดบัญชีกระแสรายวันและทำสัญญากู้เบิกเงินเกินบัญชีไว้กับธนาคารโจทก์ ต่อมาจำเลยนำเช็คของผู้อื่นมาขายลดให้โจทก์ โดยนำเช็คนั้นเข้าบัญชีเดินสะพัดของจำเลยเพื่อให้โจทก์เรียกเก็บเงิน แล้วจำเลยออกเช็คสั่งให้โจทก์จ่ายเงินแก่ลูกค้าของขำเลย และโจทก์ได้ใช้เงินตามเช็คที่จำเลยสั่งจ่ายไปแล้ว แต่เมื่อปรากฏว่าเช็คที่จำเลยนำมาขายลดไว้กับโจทก์เรียกเก็บเงินมิได้ โจทก์ย่อมมีสิทธิเพิกถอนรายการดังกล่าวเสียตามมาตรา ๘๕๗ และนำจำนวนเงินดังกล่าวมาลงรายการว่าจำเลยเป็นหนี้โจทก์ได้ จำเลยจึงต้องรับผิดในเงินจำนวนดังกล่าว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8289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7787208" cy="4785395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๔.</a:t>
            </a:r>
            <a:r>
              <a:rPr lang="th-TH" b="1" dirty="0">
                <a:solidFill>
                  <a:srgbClr val="FF0000"/>
                </a:solidFill>
              </a:rPr>
              <a:t>มีข้อตกลงให้ตัดทอนบัญชีหนี้ระหว่างกัน  </a:t>
            </a:r>
          </a:p>
          <a:p>
            <a:pPr marL="0" indent="0" algn="thaiDist">
              <a:buNone/>
            </a:pPr>
            <a:r>
              <a:rPr lang="th-TH" dirty="0"/>
              <a:t>ลักษณะสำคัญของบัญชีเดินสะพัดจะต้องมีการตกลงให้ตัดทอนบัญชีระหว่างกัน ไม่ว่าทั้งหมดหรือบางส่วนในช่วงระยะเวลาใดเวลาหนึ่ง ซึ่งอาจเป็นระยะเวลาอันจำกัด หรือไม่จำกัดระยะเวลาสิ้นสุดเอาไว้ ทั้งนี้คู่สัญญาจะต้องกำหนดเวลาที่จะตัดทอนบัญชีหนี้สินระหว่างกัน โดยกฎหมายเปิดโอกาสให้คู่สัญญาสามารถตกลงกันได้อย่างอิสระ เช่น หักทอนบัญชีทุกสิ้นเดือน หรือทุก ๆ ๓ เดือน เป็นต้น แต่หากคู่สัญญามิได้กำหนดเวลาหักทอนบัญชีเอาไว้ ก็ให้ทำการหักทอนบัญชีทุก ๖ เดือน ตามมาตรา ๘๕๘ 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07E87A86-A9DD-4EB4-8D47-B510277EE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922114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389758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381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1383/2554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556792"/>
            <a:ext cx="7848872" cy="4569371"/>
          </a:xfrm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dirty="0"/>
              <a:t>สัญญา</a:t>
            </a:r>
            <a:r>
              <a:rPr lang="th-TH" dirty="0" err="1"/>
              <a:t>ซิตี้</a:t>
            </a:r>
            <a:r>
              <a:rPr lang="th-TH" dirty="0"/>
              <a:t>แบงก์แชร์เพาเวอร์ ระบุให้โจทก์เปิด "บัญชีทดรองจ่าย" ให้แก่จำเลย และทดรองจ่าย "เงินทดรอง" แทนจำเลยในการซื้อขายหลักทรัพย์ในตลาดหลักทรัพย์แห่งประเทศไทย แต่</a:t>
            </a:r>
            <a:r>
              <a:rPr lang="th-TH" dirty="0">
                <a:solidFill>
                  <a:srgbClr val="FF0000"/>
                </a:solidFill>
              </a:rPr>
              <a:t>ในสัญญาข้อ 5 ข้อ 9 และข้อ 10 จำเลยตกลงให้สิทธิแก่โจทก์ในการนำเงินค่าขายหลักทรัพย์และดอกผลของหลักทรัพย์ที่จำเลยมีสิทธิได้รับไปหักทอนบัญชีหรือหักกลบลบหนี้</a:t>
            </a:r>
            <a:r>
              <a:rPr lang="th-TH" dirty="0"/>
              <a:t>เพื่อชำระหนี้ได้ทุกครั้ง ข้อตกลงซึ่งโจทก์จำเลยแสดงต่อกันเช่นนี้จึงต้องด้วยลักษณะของสัญญาบัญชีเดินสะพัด ตาม ป.</a:t>
            </a:r>
            <a:r>
              <a:rPr lang="th-TH" dirty="0" err="1"/>
              <a:t>พ.พ</a:t>
            </a:r>
            <a:r>
              <a:rPr lang="th-TH" dirty="0"/>
              <a:t>. มาตรา 856 ซึ่งไม่มีกฎหมายกำหนดอายุความไว้โดยเฉพาะ จึงมีอายุความ 10 ปี ตาม ป.</a:t>
            </a:r>
            <a:r>
              <a:rPr lang="th-TH" dirty="0" err="1"/>
              <a:t>พ.พ</a:t>
            </a:r>
            <a:r>
              <a:rPr lang="th-TH" dirty="0"/>
              <a:t>. มาตรา 193/30</a:t>
            </a:r>
          </a:p>
        </p:txBody>
      </p:sp>
    </p:spTree>
    <p:extLst>
      <p:ext uri="{BB962C8B-B14F-4D97-AF65-F5344CB8AC3E}">
        <p14:creationId xmlns:p14="http://schemas.microsoft.com/office/powerpoint/2010/main" val="29112092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5981/2533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จำเลยทำสัญญาเบิกเงินเกินบัญชีกับโจทก์มีกำหนดระยะเวลาของสัญญา 12 เดือน</a:t>
            </a:r>
            <a:r>
              <a:rPr lang="th-TH" dirty="0">
                <a:solidFill>
                  <a:srgbClr val="FF0000"/>
                </a:solidFill>
              </a:rPr>
              <a:t>ตามสัญญานี้โจทก์ยอมให้จำเลยเบิกเงินเกินบัญชีและจำเลยต้องนำเงินเข้าบัญชี มีการหักทอนบัญชีกันเป็นระยะ </a:t>
            </a:r>
            <a:r>
              <a:rPr lang="th-TH" dirty="0"/>
              <a:t>จึงเป็นสัญญาบัญชีเดินสะพัดด้วย นับแต่วันสิ้นสุดสัญญาไม่ปรากฏว่าจำเลยได้นำเงินเข้าบัญชีและโจทก์ยอมให้จำเลยเบิกเงินเกินบัญชีอีก จึงไม่มีการเดินสะพัดและหักทอนบัญชีกันต่อไปอีก พฤติการณ์แสดงว่าโจทก์ จำเลยไม่ประสงค์จะต่ออายุสัญญาอีกต่อไป ถือว่าสัญญาเบิกเงินเกินบัญชีอันเป็นสัญญาบัญชีเดินสะพัดสิ้นสุดลงนับแต่วันที่ตกลงกันกำหนดไว้ในสัญญา ตามนัย</a:t>
            </a:r>
            <a:r>
              <a:rPr lang="th-TH" dirty="0" err="1"/>
              <a:t>ป.พ.พ</a:t>
            </a:r>
            <a:r>
              <a:rPr lang="th-TH" dirty="0"/>
              <a:t>. มาตรา 856 โจทก์จึงไม่มีสิทธิคิดดอกเบี้ยทบต้นต่อไปอีกนับแต่วันสิ้นสุดสัญญา สิทธิคิดดอกเบี้ยทบต้นคงมีเพียงวันสุดท้ายแห่งบัญชีเดินสะพัดเท่านั้น ตามนัยแห่ง ป.</a:t>
            </a:r>
            <a:r>
              <a:rPr lang="th-TH" dirty="0" err="1"/>
              <a:t>พ.พ</a:t>
            </a:r>
            <a:r>
              <a:rPr lang="th-TH" dirty="0"/>
              <a:t>. มาตรา 655 วรรคสอง. (วินิจฉัยโดยที่ประชุมใหญ่ครั้งที่ 3/2533)</a:t>
            </a:r>
          </a:p>
        </p:txBody>
      </p:sp>
    </p:spTree>
    <p:extLst>
      <p:ext uri="{BB962C8B-B14F-4D97-AF65-F5344CB8AC3E}">
        <p14:creationId xmlns:p14="http://schemas.microsoft.com/office/powerpoint/2010/main" val="24679769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thaiDist"/>
            <a:r>
              <a:rPr lang="th-TH" sz="3600" dirty="0"/>
              <a:t>สัญญาบัญชีเดินสะพัดจะต้องเป็นเรื่องหักทอนบัญชีหนี้ระหว่างกัน ซึ่งหมายถึงต่างฝ่ายต่างเป็นหนี้ต่อกัน และตกลงเอาหนี้ส่วนที่ตรงกันมาหักกลบลบกันตามเวลาที่ตกลงกันเอาไว้ ดังนั้นหากเป็นการตกลงให้ฝ่ายหนึ่งลงบัญชีหนี้ที่ตนติดค้างไว้แล้วทุก ๆ สิ้นเดือนจะนำเงินมาชำระ เช่นนี้มิใช่บัญชีเดินสะพัด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8641F154-F3A9-4A4C-8976-06D8993A6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19394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๑๖๙๐/๒๕๕๐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4929411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2400" dirty="0"/>
              <a:t>การที่จำเลยขอใช้บริการสินเชื่อบัตรทองโดยจำเลยขอ</a:t>
            </a:r>
            <a:r>
              <a:rPr lang="th-TH" sz="2400" b="1" dirty="0"/>
              <a:t>เปิดบัญชีเงินฝากกระแสรายวันกับโจทก์ก็เพื่อนำบัตรทองดังกล่าวไปชำระค่าสินค้าและบริการอื่น ๆ แทนเงินสดเป็นสำคัญ</a:t>
            </a:r>
            <a:r>
              <a:rPr lang="th-TH" sz="2400" dirty="0"/>
              <a:t>โดยให้โจทก์ออกเงินชำระแทนไปก่อน </a:t>
            </a:r>
            <a:r>
              <a:rPr lang="th-TH" sz="2400" dirty="0">
                <a:solidFill>
                  <a:srgbClr val="FF0000"/>
                </a:solidFill>
              </a:rPr>
              <a:t>บัญชีเงินฝากกระแสรายวันที่จำเลยขอเปิดไว้กับโจทก์ก็เปิดไว้เพียงเพื่อให้โจทก์หักเงินไปชำระหนี้ หาใช่หักทอนหนี้สินระหว่างกัน</a:t>
            </a:r>
            <a:r>
              <a:rPr lang="th-TH" sz="2400" dirty="0"/>
              <a:t>อย่างบัญชีเดินสะพัดไม่ </a:t>
            </a:r>
            <a:r>
              <a:rPr lang="th-TH" sz="2400" dirty="0">
                <a:solidFill>
                  <a:srgbClr val="FF0000"/>
                </a:solidFill>
              </a:rPr>
              <a:t>เพราะจำเลยมีแต่เป็นลูกหนี้โจทก์ฝ่ายเดียวไม่ได้เป็นเจ้าหนี้ด้วย </a:t>
            </a:r>
            <a:r>
              <a:rPr lang="th-TH" sz="2400" u="sng" dirty="0"/>
              <a:t>รวมทั้งไม่มีหน้าที่ต้องนำเงินฝากเข้าบัญชีก่อนซื้อสินค้าหรือชำระค่าบริการ</a:t>
            </a:r>
            <a:r>
              <a:rPr lang="th-TH" sz="2400" dirty="0"/>
              <a:t> และมิได้มีข้อสัญญาให้จำเลยถอนเงินเกินบัญชีด้วยเช็ค แม้ด้านหลังคำขอเปิดบัญชีเงินฝากกระแสรายวันจะมีข้อตกลงให้จำเลยถอนเงินด้วยเช็คและกรณีเงินฝากที่เหลือในบัญชีไม่พอจ่ายตามเช็ค หากโจทก์ผ่อนผันจ่ายเงินไปก่อนจำเลยยอมผูกพันจ่ายเงินส่วนที่เบิกเกินนั้นคืนให้โจทก์โดยถือเสมือนหนึ่งจำเลยได้ร้องขอเบิกเงินเกินบัญชีต่อโจทก์ และยินยอมเสียดอกเบี้ยในอัตราร้อยละ ๑๘ ต่อปี หรืออัตราสูงสุดตามกฎหมายให้แก่โจทก์และยอมให้นำดอกเบี้ยนี้หักจากบัญชีเมื่อถึงวันสิ้นเดือน... ก็เป็นเพียงรูปแบบของสัญญาสำเร็จรูปของโจทก์ แต่ตามความเข้าใจของโจทก์และจำเลยการใช้บัตรทองมิได้กำหนดให้จำเลยสามารถถอนเงินเกินบัญชีด้วยเช็คแต่อย่างใด หนี้ที่จำเลยค้างชำระตามบัญชีดังกล่าวจึงไม่เข้าลักษณะสัญญาบัญชีเดินสะพัดตาม </a:t>
            </a:r>
            <a:r>
              <a:rPr lang="th-TH" sz="2400" dirty="0" err="1"/>
              <a:t>ป.พ.พ</a:t>
            </a:r>
            <a:r>
              <a:rPr lang="th-TH" sz="2400" dirty="0"/>
              <a:t>. มาตรา ๘๕๖</a:t>
            </a:r>
          </a:p>
        </p:txBody>
      </p:sp>
    </p:spTree>
    <p:extLst>
      <p:ext uri="{BB962C8B-B14F-4D97-AF65-F5344CB8AC3E}">
        <p14:creationId xmlns:p14="http://schemas.microsoft.com/office/powerpoint/2010/main" val="4153108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th-TH" dirty="0"/>
              <a:t>คำพิพากษาศาลฎีกา ที่ ๘๑๑๗/๒๕๔๘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003232" cy="4641379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/>
              <a:t>ตามสัญญากู้เบิกเงินเกินบัญชีกำหนดให้คิดดอกเบี้ยทุกวัน และกำหนดส่งเป็นรายเดือนทุกวันปิดบัญชีสิ้นเดือนของโจทก์ทุก ๆ เดือน ทั้งยังระบุให้โจทก์และจำเลยที่ ๑ ปฏิบัติไปตามธรรมเนียมประเพณีของธนาคาร ดังนั้น การคิดดอกเบี้ยของโจทก์ทุกวันและกำหนดส่งเป็นรายเดือนทุกวันปิดบัญชีสิ้นเดือน จึงเป็นไปตามประเพณีของธนาคารตามข้อตกลงระหว่างคู่สัญญา อันเป็นการกำหนดการนับระยะเวลาโดยนิติกรรมตาม </a:t>
            </a:r>
            <a:r>
              <a:rPr lang="th-TH" dirty="0" err="1"/>
              <a:t>ป.พ.พ</a:t>
            </a:r>
            <a:r>
              <a:rPr lang="th-TH" dirty="0"/>
              <a:t>. มาตรา ๑๙๓/๑ </a:t>
            </a:r>
            <a:r>
              <a:rPr lang="th-TH" b="1" dirty="0"/>
              <a:t>แม้วันสิ้นเดือนเป็นวันหยุดทำการ โจทก์ก็คิดหักทอนบัญชีเมื่อสิ้นเดือนได้โดยไม่ถือเอาวันเปิดทำการถัดไปเป็นวันปิดบัญชี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0573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7931224" cy="4785395"/>
          </a:xfrm>
        </p:spPr>
        <p:txBody>
          <a:bodyPr/>
          <a:lstStyle/>
          <a:p>
            <a:pPr marL="0" indent="0">
              <a:buNone/>
            </a:pPr>
            <a:r>
              <a:rPr lang="th-TH" b="1" dirty="0"/>
              <a:t>๕. ชำระหนี้ส่วนที่เหลือโดยดุลภาค  </a:t>
            </a:r>
          </a:p>
          <a:p>
            <a:pPr marL="0" indent="0" algn="thaiDist">
              <a:buNone/>
            </a:pPr>
            <a:r>
              <a:rPr lang="th-TH" dirty="0"/>
              <a:t>คำว่า “ดุลภาค” ตามพจนานุกรมฉบับราชบัณฑิตยสถาน พ.ศ.๒๕๕๔ แปลว่า “ภาวะที่เสมอกัน” ดังนั้นการที่มาตรา ๘๕๖ บัญญัติให้คู่สัญญาบัญชีเดินสะพัดคงชำระแต่ส่วนที่เป็นจำนวนคงเหลือโดยดุลภาค จึงหมายถึง เมื่อตัดทอนบัญชีหนี้ระหว่างคู่สัญญาโดยหักกลบลบหนี้ส่วนที่เสมอกันทั้งสองฝ่ายแล้ว ฝ่ายใดมีหนี้เหลือติดค้างอีกฝ่าย ก็คงให้ชำระเฉพาะส่วนต่างที่เหลืออยู่นั้น 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DDC1AD71-2730-4BE6-AE1D-2B4766F2F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94122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1541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หลักกฎหมาย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/>
              <a:t>มาตรา 856  อันว่าสัญญาบัญชีเดินสะพัดนั้น คือสัญญาซึ่งบุคคล</a:t>
            </a:r>
            <a:r>
              <a:rPr lang="th-TH" sz="3600" b="1" dirty="0"/>
              <a:t>สองคนตกลงกัน</a:t>
            </a:r>
            <a:r>
              <a:rPr lang="th-TH" sz="3600" dirty="0"/>
              <a:t>ว่าสืบแต่นั้นไป หรือในชั่วเวลากำหนดอันใดอันหนึ่ง </a:t>
            </a:r>
            <a:r>
              <a:rPr lang="th-TH" sz="3600" b="1" dirty="0"/>
              <a:t>ให้ตัดทอนบัญชีหนี้</a:t>
            </a:r>
            <a:r>
              <a:rPr lang="th-TH" sz="3600" dirty="0"/>
              <a:t>ทั้งหมดหรือแต่บางส่วนอันเกิดขึ้นแต่กิจการใน</a:t>
            </a:r>
            <a:r>
              <a:rPr lang="th-TH" sz="3600" b="1" dirty="0"/>
              <a:t>ระหว่างเขาทั้งสอง</a:t>
            </a:r>
            <a:r>
              <a:rPr lang="th-TH" sz="3600" dirty="0"/>
              <a:t>นั้น</a:t>
            </a:r>
            <a:r>
              <a:rPr lang="th-TH" sz="3600" b="1" dirty="0"/>
              <a:t>หักกลบลบกัน และคงชำระแต่ส่วนที่เป็นจำนวนคงเหลือ</a:t>
            </a:r>
            <a:r>
              <a:rPr lang="th-TH" sz="3600" dirty="0"/>
              <a:t>โดยดุลภาค</a:t>
            </a:r>
          </a:p>
        </p:txBody>
      </p:sp>
    </p:spTree>
    <p:extLst>
      <p:ext uri="{BB962C8B-B14F-4D97-AF65-F5344CB8AC3E}">
        <p14:creationId xmlns:p14="http://schemas.microsoft.com/office/powerpoint/2010/main" val="13114189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600243B-A85B-498C-8CA0-299B953B5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922114"/>
          </a:xfr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b="1" dirty="0"/>
              <a:t>การคิดดอกเบี้ยทบต้นในบัญชีเดินสะพัด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AD083EF-D626-4329-B8B9-05E967C67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787208" cy="485740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b="1" dirty="0"/>
              <a:t>มาตรา ๖๕๕ </a:t>
            </a:r>
            <a:r>
              <a:rPr lang="th-TH" dirty="0"/>
              <a:t>ท่านห้ามมิให้คิดดอกเบี้ยในดอกเบี้ยที่ค้างชำระ แต่ทว่าเมื่อดอกเบี้ยค้างชำระไม่น้อยกว่าปีหนึ่ง คู่สัญญากู้ยืมจะตกลงกันให้เอาดอกเบี้ยนั้นทบเข้ากับต้นเงินแล้วให้คิดดอกเบี้ยในจำนวนเงินที่ทบเข้ากันนั้นก็ได้ แต่การตกลงเช่นนั้นต้องทำเป็นหนังสือ</a:t>
            </a:r>
            <a:endParaRPr lang="en-US" dirty="0"/>
          </a:p>
          <a:p>
            <a:pPr marL="0" indent="0">
              <a:buNone/>
            </a:pPr>
            <a:r>
              <a:rPr lang="th-TH" dirty="0"/>
              <a:t>		ส่วนประเพณีการค้าขายที่คำนวณดอกทบต้นในบัญชีเดินสะพัดก็ดี ในการค้าขายอย่างอื่นทำนองเช่นว่านี้ก็ดี หาอยู่ในบังคับแห่งบทบัญญัติซึ่งกล่าวมาในวรรคก่อนนั้นไม่</a:t>
            </a:r>
            <a:endParaRPr lang="en-US" dirty="0"/>
          </a:p>
          <a:p>
            <a:pPr marL="0" indent="0" algn="thaiDist">
              <a:buNone/>
            </a:pPr>
            <a:r>
              <a:rPr lang="th-TH" b="1" dirty="0"/>
              <a:t>มาตรา ๘๖๐ </a:t>
            </a:r>
            <a:r>
              <a:rPr lang="th-TH" dirty="0"/>
              <a:t>เงินส่วนที่ผิดกันอยู่นั้นถ้ายังมิได้ชำระ ท่านให้คิดดอกเบี้ยนับแต่วันที่หักทอนบัญชีเสร็จเป็นต้นไป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5023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1782110-5E44-48B6-A42E-A063CA19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94122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F2E17DE-656B-44CC-B0E8-99220655C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784"/>
            <a:ext cx="7643192" cy="464137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dirty="0"/>
              <a:t>จากบทบัญญัติทั้งสอง สรุปสาระสำคัญได้ดังนี้</a:t>
            </a:r>
            <a:endParaRPr lang="en-US" dirty="0"/>
          </a:p>
          <a:p>
            <a:pPr lvl="0" algn="thaiDist"/>
            <a:r>
              <a:rPr lang="th-TH" dirty="0"/>
              <a:t>คู่สัญญาสามารถเรียกดอกเบี้ยระหว่างกันได้ในเงินส่วนที่ผิดกันอยู่หลังหักทอนบัญชี</a:t>
            </a:r>
            <a:endParaRPr lang="en-US" dirty="0"/>
          </a:p>
          <a:p>
            <a:pPr lvl="0" algn="thaiDist"/>
            <a:r>
              <a:rPr lang="th-TH" dirty="0"/>
              <a:t>ตามมาตรา ๖๕๕ วรรคสอง วางหลักให้สามารถเรียกดอกเบี้ยทบต้นได้ ในกรณีบัญชีเดินสะพัด โดยไม่ต้องรอให้มีดอกเบี้ยงค้างชำระไม่น้อยกว่า ๑ ปี ตามมาตรา ๖๕๔ วรรคหนึ่ง</a:t>
            </a:r>
            <a:endParaRPr lang="en-US" dirty="0"/>
          </a:p>
          <a:p>
            <a:pPr lvl="0" algn="thaiDist"/>
            <a:r>
              <a:rPr lang="th-TH" dirty="0">
                <a:solidFill>
                  <a:srgbClr val="FF0000"/>
                </a:solidFill>
              </a:rPr>
              <a:t>กฎหมายมิได้กำหนดอัตราดอกเบี้ยสำหรับบัญชีเดินสะพัดไว้โดยเฉพาะ </a:t>
            </a:r>
            <a:r>
              <a:rPr lang="th-TH" dirty="0"/>
              <a:t>เนื่องจากบัญชีเดินสะพัดมิใช่มูลก่อให้เกิดหนี้ใหม่ขึ้น แต่เป็นเรื่องการตกลงจัดการหนี้เดิมที่คู่สัญญาทั้งสองฝ่ายมีอยู่ต่อกันในช่วงเวลาหนึ่งด้วยการหักกลบลบหนี้แล้วคงชำระในส่วนที่ผิดต่างกันอยู่เท่านั้น </a:t>
            </a:r>
            <a:r>
              <a:rPr lang="th-TH" dirty="0">
                <a:solidFill>
                  <a:srgbClr val="FF0000"/>
                </a:solidFill>
              </a:rPr>
              <a:t>ฉะนั้นจะคิดดอกเบี้ยกันในอัตราใดจึงต้องพิจารณาจากมูลหนี้เดิมว่ามาจากสัญญาประเภทใด</a:t>
            </a:r>
            <a:endParaRPr lang="en-US" dirty="0">
              <a:solidFill>
                <a:srgbClr val="FF0000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79716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8D34D34-8FA3-431A-8396-4941C292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dirty="0"/>
              <a:t>คำพิพากษาศาลฎีกา ที่ ๖๕๘-๖๕๙/๒๕๑๑ (ประชุมใหญ่)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0166D06-DA6F-46CE-B183-13CCDD71E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ตามประมวลกฎหมายแพ่งและพาณิชย์มาตรา ๖๕๕ กฎหมายยอมให้คิดดอกเบี้ยทบต้นได้เป็นพิเศษ ทั้งนี้ แม้เมื่อรวมดอกเบี้ยทบต้นเข้าด้วยกันจะทำให้จำนวนดอกเบี้ยเกินร้อยละ ๑๕ ต่อปี ก็ไม่ขัดต่อพระราชบัญญัติห้ามเรียกดอกเบี้ยเกินอัตรา พ.ศ.๒๔๗๕ มาตรา ๓ ข้อตกลงของจำเลยที่ยอมให้โจทก์ซึ่งเป็นธนาคารพาณิชย์คิดดอกเบี้ยทบต้นเป็นรายเดือน โดยโจทก์เรียกดอกเบี้ยอยู่แล้วในอัตราร้อยละ ๑๕ ต่อปีนั้น เป็นข้อตกลงตามประเพณีการค้าที่คำนวณดอกเบี้ยทบต้นในบัญชีเดินสะพัด จึงใช้ได้ ไม่เป็นโมฆะ 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939082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6606D13-8BE3-435A-BA09-46E485182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  <a:ln w="19050"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7971587-3C8C-4668-AF31-EBA9AB8ED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algn="thaiDist"/>
            <a:r>
              <a:rPr lang="th-TH" dirty="0"/>
              <a:t>การเปิดบัญชีกระแสรายวันกับธนาคารเพียงเท่านี้ยังไม่พอฟังว่าเป็นบัญชีเดินสะพัด เว้นแต่จะมีข้อตกลงกู้เบิกเงินเกินบัญชีประกอบด้วยจึงจะเข้าลักษณะบัญชีเดินสะพัดและธนาคารมีสิทธิคิดดอกเบี้ยทบต้นได้</a:t>
            </a:r>
          </a:p>
        </p:txBody>
      </p:sp>
    </p:spTree>
    <p:extLst>
      <p:ext uri="{BB962C8B-B14F-4D97-AF65-F5344CB8AC3E}">
        <p14:creationId xmlns:p14="http://schemas.microsoft.com/office/powerpoint/2010/main" val="1567834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9AFDAA2-938E-490C-9E34-550D39089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๑๐๔๒/๒๕๓๓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DAD2735-BE13-42E3-8FE5-78FA0384B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sz="3600" dirty="0"/>
              <a:t>จำเลยที่ ๓ ทำสัญญาเปิดบัญชีกระแสรายวัน แต่ไม่มีข้อตกลงหักทอนบัญชีระหว่างกัน การที่ธนาคารจ่ายเงินตามเช็คให้เกินจำนวนเงินในบัญชีของจำเลยที่ ๓ ไป แล้วจำเลยที่ ๓ ยอมจ่ายส่วนต่างคืนให้ธนาคารพร้อมดอกเบี้ยในอัตราสูงสุดตามกฎหมาย </a:t>
            </a:r>
            <a:r>
              <a:rPr lang="th-TH" sz="3600" dirty="0" err="1"/>
              <a:t>มิเ</a:t>
            </a:r>
            <a:r>
              <a:rPr lang="th-TH" sz="3600" dirty="0"/>
              <a:t>ข้าลักษณะของบัญชีเดินสะพัดอันธนาคารจะมีสิทธิคิดดอกเบี้ยทบต้นได้</a:t>
            </a:r>
          </a:p>
        </p:txBody>
      </p:sp>
    </p:spTree>
    <p:extLst>
      <p:ext uri="{BB962C8B-B14F-4D97-AF65-F5344CB8AC3E}">
        <p14:creationId xmlns:p14="http://schemas.microsoft.com/office/powerpoint/2010/main" val="1930892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CA29D55-8AF6-4D08-90C5-BE20E4745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๔๑๑๑/๒๕๓๓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496377D-1BF8-41FC-AECE-A9444688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/>
              <a:t>แม้จำเลยออกเช็คสั่งธนาคารโจทก์จ่ายเงินหลายฉบับ และโจทก์ผ่อนผันจ่ายเงินตามเช็คให้จำเลยไปก่อน เพราะเงินฝากในบัญชีของจำเลยไม่มี และมีการหักทอนบัญชีหลายครั้งก็ตาม แต่เมื่อจำเลยมิได้ทำสัญญากู้เบิกเงินเกินบัญชีกับโจทก์ โจทก์จะอ้างเอาประเพณีที่ปฏิบัติต่อกันมาบังคับจำเลยโดยให้ถือว่าจำเลยได้ทำสัญญาเบิกเงินเกินบัญชีอันจะปรับเข้ากับสัญญาบัญชีเดินสะพัดกับโจทก์ได้ไม่</a:t>
            </a:r>
          </a:p>
        </p:txBody>
      </p:sp>
    </p:spTree>
    <p:extLst>
      <p:ext uri="{BB962C8B-B14F-4D97-AF65-F5344CB8AC3E}">
        <p14:creationId xmlns:p14="http://schemas.microsoft.com/office/powerpoint/2010/main" val="74534514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6051CF5-31C7-4715-9216-1525F334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94122"/>
          </a:xfrm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๒๑๗๔/๒๕๓๖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C8967105-18C3-4D7D-BC13-627789612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7931224" cy="4713387"/>
          </a:xfrm>
        </p:spPr>
        <p:txBody>
          <a:bodyPr>
            <a:normAutofit fontScale="85000" lnSpcReduction="10000"/>
          </a:bodyPr>
          <a:lstStyle/>
          <a:p>
            <a:pPr marL="0" indent="0" algn="thaiDist">
              <a:buNone/>
            </a:pPr>
            <a:r>
              <a:rPr lang="th-TH" dirty="0">
                <a:solidFill>
                  <a:srgbClr val="FF0000"/>
                </a:solidFill>
              </a:rPr>
              <a:t>สัญญาเปิดบัญชีเงินฝากกระแสรายวัน</a:t>
            </a:r>
            <a:r>
              <a:rPr lang="th-TH" dirty="0"/>
              <a:t>ระหว่างธนาคารโจทก์กับจำเลยที่ ๑ กำหนด</a:t>
            </a:r>
            <a:r>
              <a:rPr lang="th-TH" dirty="0">
                <a:solidFill>
                  <a:srgbClr val="FF0000"/>
                </a:solidFill>
              </a:rPr>
              <a:t>เงื่อนไขไว้</a:t>
            </a:r>
            <a:r>
              <a:rPr lang="th-TH" dirty="0"/>
              <a:t>หลายข้อที่แสดงว่า</a:t>
            </a:r>
            <a:r>
              <a:rPr lang="th-TH" dirty="0">
                <a:solidFill>
                  <a:srgbClr val="FF0000"/>
                </a:solidFill>
              </a:rPr>
              <a:t>โจทก์จะจ่ายเงินตามเช็คที่จำเลยที่ ๑ สั่งจ่ายเงินจากบัญชีไม่เกินจำนวนเงินที่จำเลยที่ ๑ ฝากเข้าบัญชี </a:t>
            </a:r>
            <a:r>
              <a:rPr lang="th-TH" dirty="0"/>
              <a:t>จำเลยที่ ๑ จึงไม่มีเจตนาตกลงกันโดยตรงว่าสืบแต่นั้นไป หรือในชั่วระยะเวลากำหนดอันใดอันหนึ่งให้ตัดทอนบัญชีหนี้ทั้งหมดหรือแต่บางส่วนหักกลบลบกันคงชำระแต่ส่วนที่เหลือโดยดุลยภาค อันเป็นลักษณะสำคัญของสัญญาบัญชีเดินสะพัดตามประมวลกฎหมายแพ่งและพาณิชย์ มาตรา ๘๕๖ และถือไม่ได้โดยปริยายว่าโจทก์กับจำเลยที่ ๑ ได้เดินสะพัดบัญชีกัน ดังนั้นโจทก์จึงไม่มีสิทธิคิดดอกเบี้ยทบต้น โจทก์กับจำเลยที่ ๑ มิได้ตกลงให้คิดดอกเบี้ยไว้ในสัญญาและจำเลยที่ ๑ ก็มิได้ตกลงให้โจทก์คิดดอกเบี้ยตามอัตราที่ธนาคารแห่งประเทศไทยกำหนด ถือว่าโจทก์และจำเลยไม่ได้ตกลงกันเรื่องดอกเบี้ย โจทก์จึงมีสิทธิเรียกดอกเบี้ยได้ในอัตราร้อยละ ๗.๕ ต่อปีโดยวิธีธรรมดานับแต่วันผิดนัดตาม ประมวลกฎหมายแพ่งและพาณิชย์มาตรา ๒๒๔ เท่านั้น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37277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8D530624-E6BA-40E0-9B2E-D679E71FE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994122"/>
          </a:xfrm>
          <a:ln w="19050">
            <a:solidFill>
              <a:schemeClr val="tx1"/>
            </a:solidFill>
            <a:prstDash val="sysDash"/>
          </a:ln>
        </p:spPr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A426693-639A-41D6-AA3C-A8AE59783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7643192" cy="4713387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การเปิดบัญชีกระแสรายวัน โดยไม่มีสัญญากู้เบิกเงินเกินบัญชี แต่มีข้อตกลงแต่แรกว่า ถ้าเงินในบัญชีไม่พอจ่ายตามเช็คธนาคารยอมจ่ายเงินให้ไปตามเช็คนั้นโดยเจ้าของบัญชีต้องนำเงินส่วนที่เกินคืนให้ธนาคาร เช่นนี้ถือว่ามีสัญญาบัญชีเดินสะพัดเกิดขึ้นโดยปริยาย</a:t>
            </a:r>
          </a:p>
          <a:p>
            <a:pPr marL="0" indent="0" algn="thaiDist">
              <a:buNone/>
            </a:pPr>
            <a:r>
              <a:rPr lang="th-TH" b="1" dirty="0"/>
              <a:t>คำพิพากษาศาลฎีกา ที่ ๑๖๒๙/๒๕๓๗ </a:t>
            </a:r>
            <a:r>
              <a:rPr lang="th-TH" dirty="0"/>
              <a:t>ที่จำเลยเปิดบัญชีเงินฝากกระแสรายวันกับธนาคารโจทก์ โดยด้านหลังคำขอเปิดบัญชีปรากฏมีระเบียบการฝากเงินกระแสรายวันว่า ถ้าเงินในบัญชีมีไม่พอจ่ายตามเช็ค แต่โจทก์ได้จ่ายให้ไปจำเลยต้องจ่ายเงินส่วนที่เกินคืนให้โจทก์ เสมือนหนึ่งได้ขอเบิกเงินเกินบัญชีกับธนาคาร และโจทก์จะคิดดอกเบี้ยเบิกเงินเกินบัญชีเป็นดอกเบี้ยทบต้นถือได้ว่าเป็นสัญญาเบิกเงินเกินบัญชีระหว่างโจทก์กับจำเลยและการที่จำเลยนำเงินเข้าฝากในบัญชีและเบิกเงินเรื่อยไปโดยวิธีใช้เช็คสั่งจ่ายหลายครั้งเข้าลักษณะสัญญาบัญชีเดินสะพัด</a:t>
            </a:r>
            <a:r>
              <a:rPr lang="en-US" dirty="0"/>
              <a:t> </a:t>
            </a:r>
          </a:p>
          <a:p>
            <a:pPr marL="0" indent="0" algn="thaiDist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752161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การสิ้นสุดสัญญาบัญชีเดินสะพัด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/>
          </a:bodyPr>
          <a:lstStyle/>
          <a:p>
            <a:pPr marL="0" indent="0" algn="thaiDist">
              <a:buNone/>
            </a:pPr>
            <a:r>
              <a:rPr lang="th-TH" dirty="0"/>
              <a:t>การที่สัญญาบัญชีเดินสะพัดจะสิ้นสุดลงเมื่อใดจะต้องพิจารณาเจตนารมณ์ของคู่สัญญาที่ได้แสดงเจตนาไว้ต่อกันว่าจะให้สัญญาบัญชีเดินสะพัดนั้นมีกำหนดระยะเวลายาวนานเพียงใด ในเบื้องต้นต้องเข้าใจเสียก่อนว่า </a:t>
            </a:r>
            <a:r>
              <a:rPr lang="th-TH" dirty="0">
                <a:solidFill>
                  <a:srgbClr val="FF0000"/>
                </a:solidFill>
              </a:rPr>
              <a:t>กำหนดระยะเวลาตัดทอนบัญชีระหว่างกัน มิใช่กำหนดระยะเวลาสิ้นสุดสัญญาบัญชีเดินสะพัด </a:t>
            </a:r>
            <a:r>
              <a:rPr lang="th-TH" dirty="0"/>
              <a:t>หากแต่กำหนดหักทอนบัญชีมีขึ้นเพื่อให้ทราบว่าฝ่ายใดเป็นหนี้ฝ่ายใด เพื่อจะได้ทำการชำระหนี้ตามส่วนผิดต่างกันอยู่ในช่วงรอบระยะเวลาหักทอนบัญชีคราวดังกล่าว ฉะนั้นจึง</a:t>
            </a:r>
            <a:r>
              <a:rPr lang="th-TH" b="1" dirty="0"/>
              <a:t>ต้องพิจารณาว่าคู่สัญญาได้มีการกำหนดระยะเวลาที่จะเดินสะพัดเอาไว้หรือไม่ </a:t>
            </a:r>
            <a:endParaRPr lang="th-TH" sz="4000" b="1" dirty="0"/>
          </a:p>
        </p:txBody>
      </p:sp>
    </p:spTree>
    <p:extLst>
      <p:ext uri="{BB962C8B-B14F-4D97-AF65-F5344CB8AC3E}">
        <p14:creationId xmlns:p14="http://schemas.microsoft.com/office/powerpoint/2010/main" val="1311418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6BD0BF-BEB8-434C-B72C-2259B107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dirty="0"/>
              <a:t>เหตุที่ทำให้สัญญาบัญชีเดินสะพัดสิ้นสุดลง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D19C27DF-FA23-4989-8F51-65CC672A8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600200"/>
            <a:ext cx="7848872" cy="4525963"/>
          </a:xfrm>
        </p:spPr>
        <p:txBody>
          <a:bodyPr/>
          <a:lstStyle/>
          <a:p>
            <a:pPr marL="0" indent="0">
              <a:buNone/>
            </a:pPr>
            <a:r>
              <a:rPr lang="th-TH" sz="3600" b="1" dirty="0"/>
              <a:t>เหตุระงับสัญญามี ๔ ประการดังต่อไปนี้</a:t>
            </a:r>
            <a:endParaRPr lang="en-US" sz="3600" b="1" dirty="0"/>
          </a:p>
          <a:p>
            <a:pPr marL="514350" lvl="0" indent="-514350">
              <a:buFont typeface="+mj-cs"/>
              <a:buAutoNum type="thaiNumPeriod"/>
            </a:pPr>
            <a:r>
              <a:rPr lang="th-TH" sz="3600" dirty="0"/>
              <a:t>เมื่อคู่สัญญาฝ่ายใดฝ่ายหนึ่งเสียชีวิต</a:t>
            </a:r>
            <a:endParaRPr lang="en-US" sz="3600" dirty="0"/>
          </a:p>
          <a:p>
            <a:pPr marL="514350" lvl="0" indent="-514350">
              <a:buFont typeface="+mj-cs"/>
              <a:buAutoNum type="thaiNumPeriod"/>
            </a:pPr>
            <a:r>
              <a:rPr lang="th-TH" sz="3600" dirty="0"/>
              <a:t>เมื่อสิ้นกำหนดเวลาตามสัญญา</a:t>
            </a:r>
            <a:endParaRPr lang="en-US" sz="3600" dirty="0"/>
          </a:p>
          <a:p>
            <a:pPr marL="514350" lvl="0" indent="-514350">
              <a:buFont typeface="+mj-cs"/>
              <a:buAutoNum type="thaiNumPeriod"/>
            </a:pPr>
            <a:r>
              <a:rPr lang="th-TH" sz="3600" dirty="0"/>
              <a:t>เมื่อมีการบอกเลิกสัญญา</a:t>
            </a:r>
            <a:endParaRPr lang="en-US" sz="3600" dirty="0"/>
          </a:p>
          <a:p>
            <a:pPr marL="514350" indent="-514350">
              <a:buFont typeface="+mj-cs"/>
              <a:buAutoNum type="thaiNumPeriod"/>
            </a:pPr>
            <a:r>
              <a:rPr lang="th-TH" sz="3600" dirty="0"/>
              <a:t>เมื่อหนี้ระงับไปด้วยเหตุทั่วไป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6754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อธิบาย องค์ประกอบ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57118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ต้องเป็นสัญญาระหว่าง</a:t>
            </a:r>
            <a:r>
              <a:rPr lang="th-TH" b="1" u="sng" dirty="0"/>
              <a:t>บุคคล </a:t>
            </a:r>
            <a:r>
              <a:rPr lang="en-US" b="1" u="sng" dirty="0"/>
              <a:t>2</a:t>
            </a:r>
            <a:r>
              <a:rPr lang="th-TH" b="1" u="sng" dirty="0"/>
              <a:t> คนเท่านั้น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มีข้อตกลงตัดทอนบัญชีหนี้สินระหว่างกันเป็นคราวๆไป เช่น ทุก </a:t>
            </a:r>
            <a:r>
              <a:rPr lang="en-US" dirty="0"/>
              <a:t>3 </a:t>
            </a:r>
            <a:r>
              <a:rPr lang="th-TH" dirty="0"/>
              <a:t>เดือน ถ้าไม่กำหนดไว้  กฎหมายกำหนดให้ตัดทอนบัญชีทุก ๆ </a:t>
            </a:r>
            <a:r>
              <a:rPr lang="en-US" dirty="0"/>
              <a:t>     6</a:t>
            </a:r>
            <a:r>
              <a:rPr lang="th-TH" dirty="0"/>
              <a:t> เดือนตามมาตรา </a:t>
            </a:r>
            <a:r>
              <a:rPr lang="en-US" dirty="0"/>
              <a:t>858</a:t>
            </a:r>
            <a:endParaRPr lang="th-TH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ในช่วงเวลาใดเวลาหนึ่ง หรือสืบแต่นั้นไป (ไม่ได้กำหนดเวลาสิ้นสุด)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คงชำระหนี้เฉพาะส่วนที่ล้ำกว่าอีกฝ่าย (ส่วนต่าง)</a:t>
            </a:r>
          </a:p>
          <a:p>
            <a:pPr marL="514350" indent="-514350">
              <a:buFont typeface="+mj-lt"/>
              <a:buAutoNum type="arabicPeriod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9530648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F12EB3-E71C-4188-AA0C-8329B46F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	๑.เมื่อคู่สัญญาฝ่ายใดฝ่ายหนึ่งเสียชีวิต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4A8B60-FA3A-43E4-A034-4BA5E8AA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algn="thaiDist"/>
            <a:r>
              <a:rPr lang="th-TH" dirty="0"/>
              <a:t>เนื่องจากลักษณะสำคัญของบัญชีเดินสะพัดอยู่บนพื้นฐานของการไว้เนื้อเชื่อใจกันในการที่ยอมให้แต่ละฝ่ายติดค้างชำระหนี้สินระหว่างกันไว้จนกว่าจะถึงกำหนดหักทอนบัญชี ดังนั้นจึงต้องพิจารณา</a:t>
            </a:r>
            <a:r>
              <a:rPr lang="th-TH" dirty="0">
                <a:solidFill>
                  <a:srgbClr val="FF0000"/>
                </a:solidFill>
              </a:rPr>
              <a:t>คุณสมบัติของคู่สัญญาเป็นสาระสำคัญ </a:t>
            </a:r>
            <a:r>
              <a:rPr lang="th-TH" dirty="0"/>
              <a:t>ฉะนั้นเมื่อคู่สัญญาฝ่ายหนึ่งฝ่ายใดเสียชีวิตลง สัญญาบัญชีเดินสะพัดย่อมยุติลง</a:t>
            </a:r>
          </a:p>
        </p:txBody>
      </p:sp>
    </p:spTree>
    <p:extLst>
      <p:ext uri="{BB962C8B-B14F-4D97-AF65-F5344CB8AC3E}">
        <p14:creationId xmlns:p14="http://schemas.microsoft.com/office/powerpoint/2010/main" val="19544606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44A44F-8D34-4D5F-A8C1-B3DA323B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๑๘๖๒/๒๕๑๘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2D8591-778A-4188-B652-23D19DF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solidFill>
                  <a:srgbClr val="FF0000"/>
                </a:solidFill>
              </a:rPr>
              <a:t>กิจการในสัญญาบัญชีเดินสะพัดเป็นเรื่องเฉพาะตัวของลูกหนี้ </a:t>
            </a:r>
            <a:r>
              <a:rPr lang="th-TH" dirty="0"/>
              <a:t>เมื่อลูกหนี้ตาย สัญญาบัญชีเดินสะพัดย่อมต้องระงับสิ้นสุดลงหลังจากลูกหนี้ตายแล้ว เจ้าหนี้จะคิดดอกเบี้ยทบต้นตามสัญญาเบิกเงินเกินบัญชีต่อไปหาได้ไม่ ถึงแม้ต่อมาผู้จัดการมรดกของลูกหนี้ผู้ตายได้ทำหนังสือรับต่อธนาคารเจ้าหนี้ว่า ลูกหนี้เป็นหนี้ธนาคารจริง ยอมให้คิดดอกเบี้ยกันตามสัญญาเบิกเงินเกินบัญชีเดิมของลูกหนี้ก็ตาม ก็หามีผลทำให้ธนาคารเจ้าหนี้คิดดอกเบี้ยทบต้นได้ไม่ เพราะขัดกับมาตรา ๖๕๕ วรรคสอง แห่งประมวลกฎหมายแพ่งและพาณิชย์</a:t>
            </a:r>
          </a:p>
        </p:txBody>
      </p:sp>
    </p:spTree>
    <p:extLst>
      <p:ext uri="{BB962C8B-B14F-4D97-AF65-F5344CB8AC3E}">
        <p14:creationId xmlns:p14="http://schemas.microsoft.com/office/powerpoint/2010/main" val="12734970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F12EB3-E71C-4188-AA0C-8329B46F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/>
              <a:t>๒.เมื่อสิ้นกำหนดเวลาตามสัญญา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4A8B60-FA3A-43E4-A034-4BA5E8AA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algn="thaiDist"/>
            <a:r>
              <a:rPr lang="th-TH" dirty="0"/>
              <a:t>กรณีคู่สัญญาได้ตกลงกันเอาไว้ว่าจะให้มีการเดินสะพัดต่อกันไว้ยาวนานเพียงใด เมื่อครบกำหนดระยะเวลาดังกล่าว สัญญาบัญชีเดินสะพัดย่อมระงับลงโดยไม่จำต้องบอกกล่าวเลิกสัญญาบัญชีเดินสะพัด ทั้งนี้เนื่องจากมาตรา ๘๕๖ ใช้ถ้อยคำว่า “ชั่วเวลากำหนดอันใดอันหนึ่ง” ซึ่งหมายถึงสัญญาบัญชีเดินสะพัดมีกำหนดระยะเวลาจำกัดไว้และ</a:t>
            </a:r>
            <a:r>
              <a:rPr lang="th-TH" dirty="0">
                <a:solidFill>
                  <a:srgbClr val="FF0000"/>
                </a:solidFill>
              </a:rPr>
              <a:t>เมื่อสัญญาสิ้นสุดลงย่อมไม่อาจเรียกดอกเบี้ยทบต้นได้</a:t>
            </a:r>
            <a:r>
              <a:rPr lang="th-TH" dirty="0"/>
              <a:t>ทันทีตามความในมาตรา ๖๕๕ วรรคสอง อีกต่อไป</a:t>
            </a:r>
          </a:p>
        </p:txBody>
      </p:sp>
    </p:spTree>
    <p:extLst>
      <p:ext uri="{BB962C8B-B14F-4D97-AF65-F5344CB8AC3E}">
        <p14:creationId xmlns:p14="http://schemas.microsoft.com/office/powerpoint/2010/main" val="4330774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44A44F-8D34-4D5F-A8C1-B3DA323B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th-TH" dirty="0"/>
              <a:t>คำพิพากษาศาลฎีกา ที่ ๕๙๘๑/๒๕๓๓ (ประชุมใหญ่)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2D8591-778A-4188-B652-23D19DF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จำเลยทำสัญญาเบิกเงินเกินบัญชีกับโจทก์</a:t>
            </a:r>
            <a:r>
              <a:rPr lang="th-TH" dirty="0">
                <a:solidFill>
                  <a:srgbClr val="FF0000"/>
                </a:solidFill>
              </a:rPr>
              <a:t>มีกำหนดระยะเวลาของสัญญา ๑๒ เดือน</a:t>
            </a:r>
            <a:r>
              <a:rPr lang="th-TH" dirty="0"/>
              <a:t>ตามสัญญานี้โจทก์ยอมให้จำเลยเบิกเงินเกินบัญชีและจำเลยต้องนำเงินเข้าบัญชี มีการหักทอนบัญชีกันเป็นระยะ จึงเป็นสัญญาบัญชีเดินสะพัดด้วย </a:t>
            </a:r>
            <a:r>
              <a:rPr lang="th-TH" dirty="0">
                <a:solidFill>
                  <a:srgbClr val="FF0000"/>
                </a:solidFill>
              </a:rPr>
              <a:t>นับแต่วันสิ้นสุดสัญญาไม่ปรากฏว่าจำเลยได้นำเงินเข้าบัญชีและโจทก์ยอมให้จำเลยเบิกเงินเกินบัญชีอีก จึงไม่มีการเดินสะพัด</a:t>
            </a:r>
            <a:r>
              <a:rPr lang="th-TH" dirty="0"/>
              <a:t>และหักทอนบัญชีกันต่อไปอีก </a:t>
            </a:r>
            <a:r>
              <a:rPr lang="th-TH" b="1" dirty="0"/>
              <a:t>พฤติการณ์แสดงว่าโจทก์ จำเลยไม่ประสงค์จะต่ออายุสัญญาอีกต่อไป </a:t>
            </a:r>
            <a:r>
              <a:rPr lang="th-TH" dirty="0"/>
              <a:t>ถือว่าสัญญาเบิกเงินเกินบัญชีอันเป็นสัญญาบัญชีเดินสะพัดสิ้นสุดลงนับแต่วันที่ตกลงกันกำหนดไว้ในสัญญา ตามนัยป.พ.พ. มาตรา ๘๕๖ </a:t>
            </a:r>
            <a:r>
              <a:rPr lang="th-TH" dirty="0">
                <a:solidFill>
                  <a:srgbClr val="FF0000"/>
                </a:solidFill>
              </a:rPr>
              <a:t>โจทก์จึงไม่มีสิทธิคิดดอกเบี้ยทบต้นต่อไปอีกนับแต่วันสิ้นสุดสัญญา</a:t>
            </a:r>
            <a:r>
              <a:rPr lang="th-TH" dirty="0"/>
              <a:t> สิทธิคิดดอกเบี้ยทบต้นคงมีเพียงวันสุดท้ายแห่งบัญชีเดินสะพัดเท่านั้น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197441250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F12EB3-E71C-4188-AA0C-8329B46F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๔๗๔๒/๒๕๔๐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4A8B60-FA3A-43E4-A034-4BA5E8AA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859216" cy="4857403"/>
          </a:xfrm>
        </p:spPr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การที่จำเลยที่ ๑ ทำสัญญาเบิกเงินเกินบัญชีจากโจทก์เป็นข้อตกลงที่จะให้มีบัญชีเดินสะพัดต่อกัน </a:t>
            </a:r>
            <a:r>
              <a:rPr lang="th-TH" dirty="0">
                <a:solidFill>
                  <a:srgbClr val="FF0000"/>
                </a:solidFill>
              </a:rPr>
              <a:t>มีกำหนด ๑๒ เดือน </a:t>
            </a:r>
            <a:r>
              <a:rPr lang="th-TH" dirty="0"/>
              <a:t>นับแต่วันที่ ๒๐ กันยายน ๒๕๒๖ ซึ่งจะครบกำหนดวันที่ ๒๐ กันยายน ๒๕๒๗ </a:t>
            </a:r>
            <a:r>
              <a:rPr lang="th-TH" dirty="0">
                <a:solidFill>
                  <a:srgbClr val="FF0000"/>
                </a:solidFill>
              </a:rPr>
              <a:t>จำเลยที่ ๑ นำเงินเข้าบัญชีครั้งสุดท้าย เมื่อวันที่ ๒๙ มีนาคม ๒๕๒๗ และหลังจากนั้นคงมีแต่รายการคิดดอกเบี้ยทบต้นเป็นรายเดือนตลอดมา </a:t>
            </a:r>
            <a:r>
              <a:rPr lang="th-TH" dirty="0"/>
              <a:t>ทั้งยอดหนี้ในวันครบกำหนดสัญญาก็มีจำนวนสูงกว่าที่ตกลงไว้ในสัญญา ประกอบกับสัญญาครบกำหนดแล้วก็</a:t>
            </a:r>
            <a:r>
              <a:rPr lang="th-TH" dirty="0">
                <a:solidFill>
                  <a:srgbClr val="FF0000"/>
                </a:solidFill>
              </a:rPr>
              <a:t>ไม่ปรากฏว่ามีการเดินสะพัดทางบัญชีอันแสดงว่าโจทก์ยอมให้จำเลยที่ ๑ เบิกเงินเกินบัญชีต่อไป</a:t>
            </a:r>
            <a:r>
              <a:rPr lang="th-TH" dirty="0"/>
              <a:t>อีก </a:t>
            </a:r>
            <a:r>
              <a:rPr lang="th-TH" b="1" i="1" u="sng" dirty="0">
                <a:solidFill>
                  <a:srgbClr val="FF0000"/>
                </a:solidFill>
              </a:rPr>
              <a:t>แม้ภายหลังครบกำหนดตามสัญญาเบิกเงินเกินบัญชี จำเลยที่ ๑ ได้นำเงินเข้าบัญชีกระแสรายวัน ๑ ครั้ง </a:t>
            </a:r>
            <a:r>
              <a:rPr lang="th-TH" dirty="0"/>
              <a:t>เมื่อวันที่ ๒๓ เมษายน ๒๕๓๐ </a:t>
            </a:r>
            <a:r>
              <a:rPr lang="th-TH" dirty="0">
                <a:solidFill>
                  <a:srgbClr val="FF0000"/>
                </a:solidFill>
              </a:rPr>
              <a:t>แต่ก็เป็นการนำเงินเข้าบัญชีเพื่อชำระหนี้ ไม่ใช่เพื่อให้มีการเดินสะพัดทางบัญชี </a:t>
            </a:r>
            <a:r>
              <a:rPr lang="th-TH" dirty="0"/>
              <a:t>เพราะไม่มีลักษณะเป็นการเดินสะพัดทางบัญชีหักกลบลบกันในระหว่างโจทก์กับจำเลยที่ ๑ แสดงว่าโจทก์กับจำเลยที่ ๑ ไม่ประสงค์จะต่ออายุสัญญาเบิกเงินเกินบัญชีอีกต่อไป ถือว่าสัญญาเบิกเงินเกินบัญชีอันเป็นสัญญาบัญชีเดินสะพัดเลิกกันนับแต่วันที่ ๒๐ กันยายน ๒๕๒๗  ซึ่งเป็นวันครบกำหนดที่จำเลยที่ ๑ จะต้องชำระหนี้ตามสัญญาดังกล่าวให้แก่โจทก์ตามประมวลกฎหมายแพ่งและพาณิชย์ มาตรา ๘๕๖ หาจำต้องบอกเลิกสัญญาหรือบอกกล่าวทวงถามให้ชำระหนี้ก่อนไม่</a:t>
            </a:r>
          </a:p>
        </p:txBody>
      </p:sp>
    </p:spTree>
    <p:extLst>
      <p:ext uri="{BB962C8B-B14F-4D97-AF65-F5344CB8AC3E}">
        <p14:creationId xmlns:p14="http://schemas.microsoft.com/office/powerpoint/2010/main" val="605889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44A44F-8D34-4D5F-A8C1-B3DA323B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2D8591-778A-4188-B652-23D19DF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algn="thaiDist"/>
            <a:r>
              <a:rPr lang="th-TH" dirty="0"/>
              <a:t>แม้จะมีกำหนดระยะเวลาใน</a:t>
            </a:r>
            <a:r>
              <a:rPr lang="th-TH" dirty="0" err="1"/>
              <a:t>การทำ</a:t>
            </a:r>
            <a:r>
              <a:rPr lang="th-TH" dirty="0"/>
              <a:t>สัญญาบัญชีเดินสะพัดไว้ แต่</a:t>
            </a:r>
            <a:r>
              <a:rPr lang="th-TH" b="1" dirty="0"/>
              <a:t>หากสิ้นสุดระยะเวลาตามสัญญาแล้ว แต่คู่สัญญายังพึงปฏิบัติต่อกันเช่นที่ผ่านมา คือมีการถอนเงิน และฝากเงิน </a:t>
            </a:r>
            <a:r>
              <a:rPr lang="th-TH" b="1" u="sng" dirty="0"/>
              <a:t>อาจถือว่าเกิดเป็นสัญญาบัญชีเดินสะพัดต่อไปโดยไม่มีกำหนด</a:t>
            </a:r>
            <a:r>
              <a:rPr lang="th-TH" dirty="0"/>
              <a:t> แต่หากมีแต่การนำฝากเพียงฝ่ายเดียว โดยไม่มีการยอมให้ถอน เช่นนี้ต้องถือว่าสัญญาสิ้นสุดลง การนำเงินฝากเข้าบัญชีก็เป็นเพียงการกระทำเพื่อชำระหนี้เท่านั้น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14628619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F12EB3-E71C-4188-AA0C-8329B46F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92211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๖๑๘๖/๒๕๓๙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4A8B60-FA3A-43E4-A034-4BA5E8AA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075240" cy="5112568"/>
          </a:xfrm>
        </p:spPr>
        <p:txBody>
          <a:bodyPr>
            <a:normAutofit fontScale="77500" lnSpcReduction="20000"/>
          </a:bodyPr>
          <a:lstStyle/>
          <a:p>
            <a:pPr marL="0" indent="0" algn="thaiDist">
              <a:buNone/>
            </a:pPr>
            <a:r>
              <a:rPr lang="th-TH" sz="3400" b="1" dirty="0"/>
              <a:t>เมื่อสิ้นสุดกำหนดระยะเวลาตามสัญญา สัญญาบัญชีเดินสะพัดระหว่างโจทก์กับจำเลยที่ ๑ ย่อมสิ้นสุดไปด้วย </a:t>
            </a:r>
            <a:r>
              <a:rPr lang="th-TH" sz="3400" dirty="0"/>
              <a:t>ป</a:t>
            </a:r>
            <a:r>
              <a:rPr lang="th-TH" sz="3400" dirty="0">
                <a:solidFill>
                  <a:srgbClr val="FF0000"/>
                </a:solidFill>
              </a:rPr>
              <a:t>รากฏว่า เมื่อสิ้นสุดระยะเวลาตามสัญญากู้เบิกเงินเกินบัญชี</a:t>
            </a:r>
            <a:r>
              <a:rPr lang="th-TH" sz="3400" dirty="0"/>
              <a:t> เมื่อวันที่ ๒๕ เมษายน ๒๕๓๒ จำเลยที่ ๑ เป็นหนี้โจทก์ ๕</a:t>
            </a:r>
            <a:r>
              <a:rPr lang="en-US" sz="3400" dirty="0"/>
              <a:t>,</a:t>
            </a:r>
            <a:r>
              <a:rPr lang="th-TH" sz="3400" dirty="0"/>
              <a:t>๔๙๒</a:t>
            </a:r>
            <a:r>
              <a:rPr lang="en-US" sz="3400" dirty="0"/>
              <a:t>,</a:t>
            </a:r>
            <a:r>
              <a:rPr lang="th-TH" sz="3400" dirty="0"/>
              <a:t>๙๖๒</a:t>
            </a:r>
            <a:r>
              <a:rPr lang="en-US" sz="3400" dirty="0"/>
              <a:t>.</a:t>
            </a:r>
            <a:r>
              <a:rPr lang="th-TH" sz="3400" dirty="0"/>
              <a:t>๐๑ บาท หลังจากครบกำหนดเวลาตามสัญญา</a:t>
            </a:r>
            <a:r>
              <a:rPr lang="th-TH" sz="3400" b="1" dirty="0">
                <a:solidFill>
                  <a:srgbClr val="FF0000"/>
                </a:solidFill>
              </a:rPr>
              <a:t>โจทก์ยังคงยอมให้จำเลยที่ ๑ เบิกเงินต่อไป ส่วนจำเลยที่ ๑ ก็นำเงินเข้าหักทอนบัญชีต่อมาอีกหลายครั้ง</a:t>
            </a:r>
            <a:r>
              <a:rPr lang="th-TH" sz="3400" dirty="0"/>
              <a:t> โจทก์ยอมให้จำเลยที่ ๑ เบิกเงินเป็นครั้งสุดท้ายเมื่อวันที่ ๑ กุมภาพันธ์ ๒๕๓๓ หลังจากนั้นไม่ปรากฏว่าโจทก์ยอมให้จำเลยที่ ๑ เบิกหรือถอนเงินต่อไป ส่วนจำเลยที่ ๑ ก็มิได้นำเงินเข้าหักทอนบัญชีอีก ดังนี้ ย่อมแสดงให้เห็นเจตนาของโจทก์และจำเลยที่ ๑ ที่ไม่ประสงค์จะให้มีการสะพัดกันทางบัญชีระหว่างกันต่อไป และโจทก์ได้คิดหักทอนบัญชีในวันที่ ๒๘ กุมภาพันธ์ ๒๕๓๓ ปรากฏว่าจำเลยที่ ๑ เป็นหนี้โจทก์ทั้งสิ้นเป็นเงิน ๖</a:t>
            </a:r>
            <a:r>
              <a:rPr lang="en-US" sz="3400" dirty="0"/>
              <a:t>,</a:t>
            </a:r>
            <a:r>
              <a:rPr lang="th-TH" sz="3400" dirty="0"/>
              <a:t>๑๑๘</a:t>
            </a:r>
            <a:r>
              <a:rPr lang="en-US" sz="3400" dirty="0"/>
              <a:t>,</a:t>
            </a:r>
            <a:r>
              <a:rPr lang="th-TH" sz="3400" dirty="0"/>
              <a:t>๐๓๙</a:t>
            </a:r>
            <a:r>
              <a:rPr lang="en-US" sz="3400" dirty="0"/>
              <a:t>.</a:t>
            </a:r>
            <a:r>
              <a:rPr lang="th-TH" sz="3400" dirty="0"/>
              <a:t>๘๖ บาท ซึ่งถือได้ว่าเป็นการคิดหักทอนบัญชีครั้งสุดท้ายภายหลังจากที่ไม่มีการเดินสะพัดทางบัญชีต่อกัน พฤติการณ์ของโจทก์และจำเลยที่ ๑ ดังกล่าวแสดงให้เห็นว่าทั้งสองฝ่ายถือว่าสัญญาบัญชีเดินสะพัดที่มีต่อกันเป็นอันสิ้นสุดลงในวันที่ ๒๘ กุมภาพันธ์ ๒๕๓๓ ซึ่งเป็นวันคิดหักทอนบัญชีครั้งสุดท้ายหลังจากวันที่สัญญาบัญชีเดินสะพัดสิ้นสุดลง โจทก์จึงไม่มีสิทธิคิดดอกเบี้ยทบต้นจากจำเลยที่ ๑ อีก คงมีสิทธิคิดดอกเบี้ยไม่ทบต้นได้ต่อไปเท่านั้น</a:t>
            </a:r>
            <a:endParaRPr lang="en-US" sz="34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84217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144A44F-8D34-4D5F-A8C1-B3DA323B5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dirty="0"/>
              <a:t>คำพิพากษาศาลฎีกา ที่ ๓๙/๒๕๔๖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2D8591-778A-4188-B652-23D19DF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dirty="0"/>
              <a:t>สัญญาเบิกเงินเกินบัญชีครบกำหนดแล้ว โจทก์ยังยอมให้จำเลยที่ ๑ เบิกถอนเงินจากบัญชีและนำเงินเข้าบัญชีเป็นการเดินสะพัดทางบัญชีกันต่อไปอีก และโจทก์ก็มิได้บอกเลิกสัญญาถือได้ว่าโจทก์และจำเลยที่ ๑ ตกลงต่ออายุสัญญาบัญชีเดินสะพัดออกไปโดยไม่มีกำหนดเวลา แต่เมื่อจำเลยที่ ๑ ถอนเงินจากบัญชีเมื่อวันที่ ๒๐ ธันวาคม ๒๕๓๔ แล้ว หลังจากนั้นไม่ปรากฏรายการเดินสะพัด คงมีแต่การคิดดอกเบี้ยที่จำเลยที่ ๑ ค้างชำระในแต่ละเดือนทบเป็นต้นเงิน โดยมีการหักทอนบัญชีกันในวันที่ ๓๐ ธันวาคม ๒๕๓๔ แสดงให้เห็นเจตนาของโจทก์และจำเลยที่ ๑ ว่าไม่ประสงค์จะให้มีการสะพัดทางบัญชีระหว่างกันอีกต่อไป สัญญากู้เบิกเงินเกินบัญชีจึงเป็นอันเลิกกันในวันที่ ๓๐ ธันวาคม ๒๕๓๔ อันเป็นวันหักทอนบัญชีกันครั้งสุดท้าย หาได้เลิกกันในวันที่ ๓๐ กันยายน ๒๕๓๖ ซึ่งเป็นวันที่โจทก์หักเงินฝากประจำของจำเลยที่ ๒ ชำระหนี้ตามสัญญากู้เบิกเงินเกินบัญชีที่ค้างชำระของจำเลยที่ ๑ ไม่ ดังนั้น ตั้งแต่วันที่ ๓๑ ธันวาคม ๒๕๓๔ โจทก์ย่อมไม่มีสิทธิคิดดอกเบี้ยทบต้นจากจำเลยที่ ๑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53503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DC4CA5C-7632-4F22-BBFB-C27AC9D0D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๓.เมื่อมีการบอกเลิกสัญญา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34C0D88-BBD7-470F-BD64-A392EB696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4000" dirty="0"/>
              <a:t>มาตรา 859  คู่สัญญาฝ่ายใดจะบอกเลิกสัญญาบัญชีเดินสะพัด และให้หักทอนบัญชีกันเสียในเวลาใด ๆ ก็ได้ ถ้าไม่มีอะไรปรากฏเป็นข้อขัดกับที่กล่าวมานี้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002572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CF12EB3-E71C-4188-AA0C-8329B46F8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การบอกเลิกสัญญาบัญชีเดินสะพัด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4A8B60-FA3A-43E4-A034-4BA5E8AA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pPr marL="514350" indent="-514350">
              <a:buAutoNum type="thaiNumPeriod"/>
            </a:pPr>
            <a:r>
              <a:rPr lang="th-TH" b="1" dirty="0"/>
              <a:t>กรณีคู่สัญญามิได้กำหนดระยะเวลาเดินสะพัดทางบัญชีมาแต่แรก</a:t>
            </a:r>
          </a:p>
          <a:p>
            <a:pPr marL="0" indent="0" algn="thaiDist">
              <a:buNone/>
            </a:pPr>
            <a:r>
              <a:rPr lang="th-TH" dirty="0"/>
              <a:t>	กฎหมายมิได้กำหนดว่าต้องบอกกล่าวล่วงหน้า ดังนั้นจึงสามารถบอกเลิกสัญญาในเวลาใด ๆ ก็ได้ ไม่จำต้องบอกเลิกให้ตรงกับวันหักทอนบัญชี เพียงแต่เมื่อบอกเลิกสัญญาแล้วจะต้องหักทอนบัญชีระหว่างกันแล้วคงชำระหนี้ในส่วนที่คงเหลือโดยดุลภาค</a:t>
            </a:r>
          </a:p>
        </p:txBody>
      </p:sp>
    </p:spTree>
    <p:extLst>
      <p:ext uri="{BB962C8B-B14F-4D97-AF65-F5344CB8AC3E}">
        <p14:creationId xmlns:p14="http://schemas.microsoft.com/office/powerpoint/2010/main" val="173105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ข้อสังเกต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pPr algn="thaiDist"/>
            <a:r>
              <a:rPr lang="th-TH" dirty="0"/>
              <a:t>กฎหมายไม่ได้กำหนดแบบของสัญญาบัญชีเดินสะพัดเอาไว้</a:t>
            </a:r>
          </a:p>
          <a:p>
            <a:pPr algn="thaiDist"/>
            <a:r>
              <a:rPr lang="th-TH" dirty="0"/>
              <a:t>บัญชีเดินสะพัด ตามมาตรา </a:t>
            </a:r>
            <a:r>
              <a:rPr lang="en-US" dirty="0"/>
              <a:t>856 </a:t>
            </a:r>
            <a:r>
              <a:rPr lang="th-TH" dirty="0"/>
              <a:t>ใช้คำว่าระหว่างบุคคลสองคน </a:t>
            </a:r>
            <a:r>
              <a:rPr lang="th-TH" dirty="0">
                <a:solidFill>
                  <a:srgbClr val="FF0000"/>
                </a:solidFill>
              </a:rPr>
              <a:t>ไม่ใช่คำว่า ตั้งแต่สองคน</a:t>
            </a:r>
            <a:r>
              <a:rPr lang="th-TH" dirty="0"/>
              <a:t> ดังนั้นจะเป็น</a:t>
            </a:r>
            <a:r>
              <a:rPr lang="th-TH" dirty="0">
                <a:solidFill>
                  <a:srgbClr val="FF0000"/>
                </a:solidFill>
              </a:rPr>
              <a:t>บัญชีเดินสะพัดได้ต้องเป็นความสัมพันธ์ทางหนี้ระหว่างบุคคล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th-TH" dirty="0">
                <a:solidFill>
                  <a:srgbClr val="FF0000"/>
                </a:solidFill>
              </a:rPr>
              <a:t> คนเท่านั้น</a:t>
            </a:r>
            <a:r>
              <a:rPr lang="th-TH" dirty="0"/>
              <a:t> เว้นแต่เป็นเรื่องเจ้าหนี้ร่วม หรือลูกหนี้ร่วม ซึ่งมีความรับผิดร่วมกันจนสิ้นเชิง ซึ่งเราอาจทำความเข้าใจได้ว่า เป็นเรื่องหักทอนหนี้สินระหว่าง </a:t>
            </a:r>
            <a:r>
              <a:rPr lang="en-US" dirty="0"/>
              <a:t>2</a:t>
            </a:r>
            <a:r>
              <a:rPr lang="th-TH" dirty="0"/>
              <a:t>ฝ่ายเท่านั้น กฎหมายไม่ประสงค์จะให้มีการหักทอนหนี้สินระหว่างบุคคลหลายฝ่าย</a:t>
            </a:r>
          </a:p>
          <a:p>
            <a:pPr algn="thaiDist"/>
            <a:r>
              <a:rPr lang="th-TH" dirty="0"/>
              <a:t>บุคคลสองคนนี้อาจเป็นบุคคลธรรมดาหรือนิติบุคคลก็ได้</a:t>
            </a:r>
          </a:p>
        </p:txBody>
      </p:sp>
    </p:spTree>
    <p:extLst>
      <p:ext uri="{BB962C8B-B14F-4D97-AF65-F5344CB8AC3E}">
        <p14:creationId xmlns:p14="http://schemas.microsoft.com/office/powerpoint/2010/main" val="6470622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41FABD-3D1D-4EC3-A08C-583E648CE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๓๗๓/๒๕๔๓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946C41F-BAA2-41D1-AD92-05CA7C988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/>
              <a:t>สัญญากู้เบิกเงินเกินบัญชีที่</a:t>
            </a:r>
            <a:r>
              <a:rPr lang="th-TH" dirty="0">
                <a:solidFill>
                  <a:srgbClr val="FF0000"/>
                </a:solidFill>
              </a:rPr>
              <a:t>ไม่ได้กำหนดระยะเวลา</a:t>
            </a:r>
            <a:r>
              <a:rPr lang="th-TH" dirty="0"/>
              <a:t>การชำระหนี้ </a:t>
            </a:r>
            <a:r>
              <a:rPr lang="th-TH" dirty="0">
                <a:solidFill>
                  <a:srgbClr val="FF0000"/>
                </a:solidFill>
              </a:rPr>
              <a:t>จะสิ้นสุดลงเมื่อคู่สัญญาบอกเลิกสัญญาบัญชีเดินสะพัด</a:t>
            </a:r>
            <a:r>
              <a:rPr lang="th-TH" dirty="0"/>
              <a:t>และเรียกร้องให้หักทอนบัญชีรวมทั้งชำระหนี้ที่มีต่อกันโจทก์มีสิทธิคิดดอกเบี้ยทบต้นได้จนกว่าสัญญาเลิกกัน </a:t>
            </a:r>
            <a:r>
              <a:rPr lang="th-TH" b="1" u="sng" dirty="0">
                <a:solidFill>
                  <a:srgbClr val="FF0000"/>
                </a:solidFill>
              </a:rPr>
              <a:t>การที่จำเลยที่ ๑ ไม่นำเงินฝากเข้าและไม่ถอนเงินจากบัญชีกระแสรายวันถือไม่ได้ว่าจำเลยที่ ๑ บอกเลิกสัญญา</a:t>
            </a:r>
            <a:r>
              <a:rPr lang="th-TH" dirty="0"/>
              <a:t>แล้ว สัญญาบัญชีเดินสะพัดยังมีผลผูกพันจนถึงวันสุดท้ายที่โจทก์กำหนดในหนังสือทวงถามให้จำเลยชำระหนี้</a:t>
            </a:r>
          </a:p>
        </p:txBody>
      </p:sp>
    </p:spTree>
    <p:extLst>
      <p:ext uri="{BB962C8B-B14F-4D97-AF65-F5344CB8AC3E}">
        <p14:creationId xmlns:p14="http://schemas.microsoft.com/office/powerpoint/2010/main" val="19082851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63F403C-5E29-400A-8AEC-0B388B8B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๓๓๖๓/๒๕๓๘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D9CCA9E-E858-4849-85D3-43246C801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dirty="0"/>
              <a:t>สัญญา บัญชีเดินสะพัดที่มิได้กำหนดเวลาชำระหนี้คืนจะสิ้นสุดลงต่อเมื่อ คู่สัญญาตกลง เลิกสัญญาต่อกันหรือเมื่อฝ่ายใดฝ่ายหนึ่งเรียกร้องให้ หักทอนบัญชีและให้ชำระหนี้ที่มีต่อกันแล้ว โจทก์บอกเลิกสัญญาบัญชีเดินสะพัดที่มิได้กำหนดระยะเวลาชำระหนี้คืนไว้ส่งไปถึง ส. วันที่ ๓๐ เมษายน ๒๕๓๔ และเรียกร้องให้ชำระหนี้ค้างชำระแก่โจทก์ภายใน ๑๕ วันนับจากวันที่ได้รับหนังสือทวงถาม </a:t>
            </a:r>
            <a:r>
              <a:rPr lang="th-TH" dirty="0">
                <a:solidFill>
                  <a:srgbClr val="FF0000"/>
                </a:solidFill>
              </a:rPr>
              <a:t>ถือว่าสัญญาบัญชีเดินสะพัดเลิกและหักทอนบัญชีในวันที่ได้รับหนังสือบอกเลิกสัญญา</a:t>
            </a:r>
            <a:r>
              <a:rPr lang="th-TH" dirty="0"/>
              <a:t> อายุความแห่งสิทธิเรียกร้องเริ่มนับตั้งแต่วันที่พ้นกำหนดเวลาชำระหนี้ที่โจทก์ผ่อนผันให้คือวันที่ ๑๖ พฤษภาคม ๒๕๓๔ โจทก์ฟ้องคดีวันที่ ๔ ธันวาคม ๒๕๓๕ ยังไม่เกิน ๑๐ ปีจึงไม่ขาดอายุความ</a:t>
            </a:r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406057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72D8591-778A-4188-B652-23D19DFFF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7859216" cy="4857403"/>
          </a:xfrm>
        </p:spPr>
        <p:txBody>
          <a:bodyPr>
            <a:normAutofit fontScale="85000" lnSpcReduction="20000"/>
          </a:bodyPr>
          <a:lstStyle/>
          <a:p>
            <a:pPr marL="0" indent="0" algn="thaiDist">
              <a:buNone/>
            </a:pPr>
            <a:r>
              <a:rPr lang="th-TH" b="1" dirty="0"/>
              <a:t>๒. กรณีคู่สัญญากำหนดระยะเวลาเดินสะพัดไว้และพ้นกำหนดแล้วยังคงเดินสะพัดทางบัญชีกันต่อไป</a:t>
            </a:r>
          </a:p>
          <a:p>
            <a:pPr marL="0" indent="0" algn="thaiDist">
              <a:buNone/>
            </a:pPr>
            <a:r>
              <a:rPr lang="th-TH" dirty="0"/>
              <a:t>การที่กำหนดสัญญาบัญชีเดินสะพัดเดิมสิ้นสุดลงแต่คู่สัญญายังคงปฏิบัติต่อกันโดยมีพฤติการณ์เดินสะพัดทางบัญชีต่อไป เช่น เบิกเงินจากบัญชี และนำเงินฝากเข้าบัญชี หักทอนบัญชีกัน เช่นนี้ถือโดยปริยายว่าเป็นการทำสัญญาบัญชีเดินสะพัดออกไปโดยไม่มีกำหนดระยะเวลา ซึ่ง</a:t>
            </a:r>
            <a:r>
              <a:rPr lang="th-TH" b="1" dirty="0"/>
              <a:t>ตามกฎหมายแล้วหากคู่สัญญาไม่ประสงค์ที่จะเดินสะพัดทางบัญชีกันต่อไปจะต้องมีการบอกเลิกสัญญาบัญชีเดินสะพัดนั้นเสีย </a:t>
            </a:r>
            <a:r>
              <a:rPr lang="th-TH" b="1" dirty="0">
                <a:solidFill>
                  <a:srgbClr val="FF0000"/>
                </a:solidFill>
              </a:rPr>
              <a:t>แต่จากแนวคำพิพากษาศาลฎีกาในปัจจุบัน พิจารณาที่เจตนารมณ์และทางปฏิบัติของคู่สัญญาที่มีต่อกันเป็นสำคัญ </a:t>
            </a:r>
            <a:r>
              <a:rPr lang="th-TH" dirty="0"/>
              <a:t>แม้จะไม่มีการบอกเลิกสัญญาต่อกันโดยชัดแจ้ง แต่คู่สัญญาไม่มีพฤติการณ์ที่จะให้การเดินสะพัดทางบัญชีมีอยู่ต่อไป เช่น ไม่ยอมให้เบิกจ่ายเกินบัญชี ไม่ยอมให้ถอนเงิน หรือไม่มีการนำเงินเข้าฝากอีกต่อไปเป็นช่วงเวลายาวนาน เช่นนี้ศาลฎีกาถือว่ามีการเลิกสัญญาบัญชีเดินสะพัดโดยปริยายแล้ว </a:t>
            </a:r>
          </a:p>
        </p:txBody>
      </p:sp>
      <p:sp>
        <p:nvSpPr>
          <p:cNvPr id="4" name="ชื่อเรื่อง 1">
            <a:extLst>
              <a:ext uri="{FF2B5EF4-FFF2-40B4-BE49-F238E27FC236}">
                <a16:creationId xmlns:a16="http://schemas.microsoft.com/office/drawing/2014/main" id="{522D67BA-3F93-42D7-B2F0-6076DF404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922114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การบอกเลิกสัญญาบัญชีเดินสะพัด</a:t>
            </a:r>
          </a:p>
        </p:txBody>
      </p:sp>
    </p:spTree>
    <p:extLst>
      <p:ext uri="{BB962C8B-B14F-4D97-AF65-F5344CB8AC3E}">
        <p14:creationId xmlns:p14="http://schemas.microsoft.com/office/powerpoint/2010/main" val="167183410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6E44CAB-120B-47CD-B775-A8340E92F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๒๐๘๐/๒๕๕๙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867B1F1-9EB3-4373-8A74-833D4966B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10000"/>
          </a:bodyPr>
          <a:lstStyle/>
          <a:p>
            <a:pPr marL="0" indent="0" algn="thaiDist">
              <a:buNone/>
            </a:pPr>
            <a:r>
              <a:rPr lang="th-TH" dirty="0"/>
              <a:t>สัญญากู้เบิกเงินเกินบัญชีครบกำหนดวันที่ ๒๕ ตุลาคม ๒๕๔๐ และมีการต่ออายุออกไป แต่ภายหลังครบกำหนดชำระหนี้ตามสัญญาแล้วยังคงมีรายการเดินสะพัดทางบัญชีกัน โดยโจทก์ยอมให้จำเลยที่ ๑ ใช้เช็คเบิกถอนเงินจากบัญชีและจำเลยที่ ๑ นำเงินเข้าฝากเพื่อหักทอนบัญชีหลายครั้งจึงเป็นการต่อสัญญากู้เบิกเงินเกินบัญชีออกไปโดยไม่มีกำหนดเวลา เมื่อจำเลยที่ ๑ ใช้เช็คเบิกเงินจากบัญชีครั้งสุดท้ายวันที่ ๒๒ มกราคม ๒๕๔๑ เมื่อสิ้นสุดเดือนปรากฎว่าจำเลยเป็นหนี้โจทก์ สามล้านเศษ หลังจากนั้นมีเพียงรายการฝากเงินเพื่อชำระหนี้ให้ลดลง จึงไม่มีลักษณะเป็นการเดินสะพัดทางบัญชีอีก จึงต้องถือว่าสัญญากู้เบิกเงินเกินบัญชีสิ้นสุดลงในวันที่ ๓๑ มกราคม ๒๕๔๑ แล้ว</a:t>
            </a:r>
          </a:p>
        </p:txBody>
      </p:sp>
    </p:spTree>
    <p:extLst>
      <p:ext uri="{BB962C8B-B14F-4D97-AF65-F5344CB8AC3E}">
        <p14:creationId xmlns:p14="http://schemas.microsoft.com/office/powerpoint/2010/main" val="32159119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A0C0F6E-4BDA-4936-9814-713E990E5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๔๐๖๗/๒๕๖๑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5120E7F-42BF-4118-A015-6C3198671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ตามสัญญาเบิกเงินเกินบัญชีข้อ ๑ กำหนดระยะเวลาตามสัญญาไว้ ๑๒ เดือน ถ้าไม่มีการต่ออายุเป็นหลักฐานเป็นหนังสือกำหนดเวลากันใหม่ ผู้เบิกเงินเกินบัญชีและธนาคารตกลงกันให้มีการเบิกเงินเกินบัญชีอีกคราวละ ๖ เดือนตลอดไปดังนั้นเมื่อครบกำหนด ๑๒ เดือนแล้ว จำเลยที่ ๑ ยังคงเดินสะพัดกับธนาคารต่อมาอีก ถือว่าธนาคารตกลงให้มีการเบิกเงินเกินบัญชีกับธนาคารต่อไปอีกคราวละ ๖ เดือน เมื่อจำเลยที่ ๑ เบิกเงินคราวสุดท้ายในวันที่ ๒๔ ธันวาคม ๒๕๔๐ จากนั้นไม่ปรากฏว่ามีการเบิกเงินอีก คงมีเพียงรายการคิดดอกเบี้ยและรายการที่จำเลยที่ ๑ นำเงินเข้าเพื่อชำระหนี้ จึงไม่ถือว่าเป็นการเดินสะพัดทางบัญชี และไม่ปรากฏว่าธนาคารยอมให้จำเลยที่ ๑ เบิกจ่ายเงินจากบัญชีอีกต่อไป จึงต้องถือว่าสัญญาบัญชีเดินสะพัดสิ้นสุดลงในวันหักทอนนั้น จึงต้องถือว่าผิดนัดในวันที่ ๑ มกราคม ๒๕๔๑</a:t>
            </a:r>
          </a:p>
        </p:txBody>
      </p:sp>
    </p:spTree>
    <p:extLst>
      <p:ext uri="{BB962C8B-B14F-4D97-AF65-F5344CB8AC3E}">
        <p14:creationId xmlns:p14="http://schemas.microsoft.com/office/powerpoint/2010/main" val="5539312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0729485-F6CF-4ACA-9BDE-CBDCF2180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/>
              <a:t>๔.เมื่อหนี้ระงับด้วยเหตุทั่วไป 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CBC0C26-9682-4039-944C-8FBDEDF8C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/>
          <a:lstStyle/>
          <a:p>
            <a:pPr algn="thaiDist"/>
            <a:r>
              <a:rPr lang="th-TH" dirty="0"/>
              <a:t>สัญญาบัญชีเดินสะพัดก็เป็นสัญญาประเภทหนึ่ง ดังนั้นจึงอาจระงับลงได้ตามหลักกฎหมายหนี้ เช่น มีการชำระหนี้ หักกลบลบหนี้ หนี้เกลื่อนกลืนกัน แปลงหนี้ใหม่ ปลดหนี้ เป็นต้น หรืออาจเป็นกรณีที่ลูกหนี้ถูกจำกัดความสามารถใน</a:t>
            </a:r>
            <a:r>
              <a:rPr lang="th-TH" dirty="0" err="1"/>
              <a:t>การทำ</a:t>
            </a:r>
            <a:r>
              <a:rPr lang="th-TH" dirty="0"/>
              <a:t>นิติกรรม เช่น คู่สัญญาถูกศาลสั่งพิทักษ์ทรัพย์เด็ดขาด สัญญาบัญชีเดินสะพัดก็เป็นอันสิ้นสุดลงเช่นกัน</a:t>
            </a:r>
          </a:p>
        </p:txBody>
      </p:sp>
    </p:spTree>
    <p:extLst>
      <p:ext uri="{BB962C8B-B14F-4D97-AF65-F5344CB8AC3E}">
        <p14:creationId xmlns:p14="http://schemas.microsoft.com/office/powerpoint/2010/main" val="30203256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A5352E-B311-434E-9984-9F554DB82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๑๙๔๙/๒๕๑๖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9CEAAB9-BE61-46F2-8DAF-718498A32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pPr algn="thaiDist"/>
            <a:r>
              <a:rPr lang="th-TH" sz="3600" dirty="0"/>
              <a:t>หนี้เดิมเป็นหนี้เงินกู้เบิกเงินเกินบัญชีหรือบัญชีเดินสะพัดซึ่งคิดดอกเบี้ยทบต้นได้ เมื่อหนี้เดิมระงับไปเพราะการแปลงหนี้ใหม่ การคิดดอกเบี้ยทบต้นเป็นรายเดือนก็ต้องระงับไปตั้งแต่วันทำสัญญาแปลงหนี้ใหม่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00163291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48123D-4F63-43B7-A94C-0560BF088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คำพิพากษาศาลฎีกา ที่ ๑๒๗๓/๒๕๒๗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B712E04E-A905-478C-B853-EFE902D9B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dirty="0"/>
              <a:t>สัญญาบัญชีเดินสะพัดนั้น เมื่อลูกหนี้ถูกฟ้องล้มละลายในระหว่างที่สัญญามีผลใช้บังคับอยู่ ย่อมถือได้ว่าสัญญาบัญชีเดินสะพัดเป็นอันต้องยกเลิกกันไปโดยปริยายนับตั้งแต่วันที่ศาลมีคำสั่งพิทักษ์ทรัพย์ลูกหนี้เด็ดขาดเจ้าหนี้จึงมีสิทธิคิดดอกเบี้ยทบต้นเอากับลูกหนี้ได้จนถึงวันที่ศาลมีคำสั่งพิทักษ์ทรัพย์ลูกหนี้เด็ดขาดเท่านั้น</a:t>
            </a:r>
            <a:endParaRPr lang="en-US" sz="36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2501938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2BF4680-DA73-4D19-8FD9-1BFD7255B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th-TH" b="1" dirty="0"/>
              <a:t>อายุความ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2C556CB-ABB5-48BA-B6F9-796418EBB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7715200" cy="4525963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3600" dirty="0"/>
              <a:t>กฎหมายมิได้กำหนดอายุความในการฟ้องเรียกให้ชำระหนี้ที่ค้างชำระหลังหักทอนบัญชีต่อกันเอาไว้ จึงต้องใช้อายุความทั่วไป ตามมาตรา ๑๙๓/๓๐ คือกำหนดอายุความ ๑๐ ปี ซึ่งให้เริ่มนับตั้งแต่ขณะที่อาจบังคับตามสิทธิเรียกร้องได้ ตามมาตรา ๑๙๓/๑๒ ซึ่งก็คือ</a:t>
            </a:r>
            <a:r>
              <a:rPr lang="th-TH" sz="3600" dirty="0">
                <a:solidFill>
                  <a:srgbClr val="FF0000"/>
                </a:solidFill>
              </a:rPr>
              <a:t>เริ่มนับจากวันที่สัญญาบัญชีเดินสะพัดสิ้นสุดลง </a:t>
            </a:r>
            <a:r>
              <a:rPr lang="th-TH" sz="3600" dirty="0"/>
              <a:t>มิใช่วันหักทอนบัญชี เว้นแต่คู่สัญญาตกลงให้เลิกสัญญาในวันหักทอนบัญชีครั้งสุดท้ายนั้น</a:t>
            </a:r>
            <a:endParaRPr lang="en-US" sz="3600" dirty="0"/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2349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/>
          </a:bodyPr>
          <a:lstStyle/>
          <a:p>
            <a:pPr algn="thaiDist"/>
            <a:r>
              <a:rPr lang="th-TH" dirty="0"/>
              <a:t>บัญชีเดินสะพัดจะต้องมีการทำบัญชีหนี้สินระหว่างกัน และมีการตกลงจะหักกลบหนี้ระหว่างกันเมื่อถึงกำหนดเวลาใดเวลาหนึ่งตามที่ตกลง โดยที่เมื่อหักกลบแล้ว ฝ่ายใดเป็นหนี้มากกว่า ต้องชำระส่วนที่เกินหนี้แก่อีกฝ่าย </a:t>
            </a:r>
          </a:p>
          <a:p>
            <a:pPr algn="thaiDist"/>
            <a:r>
              <a:rPr lang="th-TH" dirty="0"/>
              <a:t>การทำบัญชีหนี้สิน แตกต่างกับการทำบัญชีรับจ่ายระหว่างกัน กล่าวคือ บัญชีหนี้สินนั้นเพียงบันทึกแสดงรายการหนี้ที่อีกฝ่ายก่อขึ้นต่อเราเท่านั้น</a:t>
            </a:r>
          </a:p>
          <a:p>
            <a:pPr algn="thaiDist"/>
            <a:r>
              <a:rPr lang="th-TH" dirty="0"/>
              <a:t>คำว่า “ดุลภาค” หมายถึง สภาวะที่เสมอกัน ดังนั้นคำว่า คงชำระเฉพาะส่วนที่เหลือโดยดุลภาค จึงเป็นการชำระส่วนที่เป็นหนี้เกินล้ำมากกว่าที่อีกฝ่ายเป็นหนี้ตน </a:t>
            </a: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ข้อสังเกต</a:t>
            </a:r>
          </a:p>
        </p:txBody>
      </p:sp>
    </p:spTree>
    <p:extLst>
      <p:ext uri="{BB962C8B-B14F-4D97-AF65-F5344CB8AC3E}">
        <p14:creationId xmlns:p14="http://schemas.microsoft.com/office/powerpoint/2010/main" val="1311418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dirty="0"/>
              <a:t>คำถาม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/>
          <a:lstStyle/>
          <a:p>
            <a:pPr algn="thaiDist"/>
            <a:r>
              <a:rPr lang="th-TH" dirty="0"/>
              <a:t>หนึ่งกับสองตกลงกันว่าให้นายหนึ่งบันทึกรายการหนี้สินจากการสั่งซื้อสินค้าของนายสองจากนายหนึ่ง โดยกำหนดชำระหนี้ทุกๆ </a:t>
            </a:r>
            <a:r>
              <a:rPr lang="en-US" dirty="0"/>
              <a:t>60 </a:t>
            </a:r>
            <a:r>
              <a:rPr lang="th-TH" dirty="0"/>
              <a:t>วัน จากนั้น นายสองได้สั่งซื้อสินค้าจากนายหนึ่ง เดือนแรก </a:t>
            </a:r>
            <a:r>
              <a:rPr lang="en-US" dirty="0"/>
              <a:t>10,000 </a:t>
            </a:r>
            <a:r>
              <a:rPr lang="th-TH" dirty="0"/>
              <a:t>บาท เดือนที่ </a:t>
            </a:r>
            <a:r>
              <a:rPr lang="en-US" dirty="0"/>
              <a:t>2</a:t>
            </a:r>
            <a:r>
              <a:rPr lang="th-TH" dirty="0"/>
              <a:t> จำนวน </a:t>
            </a:r>
            <a:r>
              <a:rPr lang="en-US" dirty="0"/>
              <a:t>20,000 </a:t>
            </a:r>
            <a:r>
              <a:rPr lang="th-TH" dirty="0"/>
              <a:t>บาท เมื่อครบกำหนด นายสองได้นำเงินมาชำระ </a:t>
            </a:r>
            <a:r>
              <a:rPr lang="en-US" dirty="0"/>
              <a:t>30,000 </a:t>
            </a:r>
            <a:r>
              <a:rPr lang="th-TH" dirty="0"/>
              <a:t>บาท  </a:t>
            </a:r>
          </a:p>
          <a:p>
            <a:r>
              <a:rPr lang="th-TH" dirty="0"/>
              <a:t>ข้อตกลงระหว่าง หนึ่งและสอง เป็นการตกลงเดินสะพัดหรือไม่</a:t>
            </a:r>
          </a:p>
        </p:txBody>
      </p:sp>
    </p:spTree>
    <p:extLst>
      <p:ext uri="{BB962C8B-B14F-4D97-AF65-F5344CB8AC3E}">
        <p14:creationId xmlns:p14="http://schemas.microsoft.com/office/powerpoint/2010/main" val="1495306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คำพิพากษาศาลฎีกาที่ 9043/2554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dirty="0"/>
              <a:t>ลักษณะของสัญญาบัญชีเดินสะพัดตาม ป.</a:t>
            </a:r>
            <a:r>
              <a:rPr lang="th-TH" dirty="0" err="1"/>
              <a:t>พ.พ</a:t>
            </a:r>
            <a:r>
              <a:rPr lang="th-TH" dirty="0"/>
              <a:t>. มาตรา 856 เป็นสัญญาที่คู่ความ</a:t>
            </a:r>
            <a:r>
              <a:rPr lang="th-TH" dirty="0">
                <a:solidFill>
                  <a:srgbClr val="FF0000"/>
                </a:solidFill>
              </a:rPr>
              <a:t>แต่ละฝ่ายต่างต้องเป็นเจ้าหนี้และลูกหนี้ต่อกัน ฝ่ายที่เป็นหนี้ค้างชำระมากกว่าจะต้องชำระหนี้</a:t>
            </a:r>
            <a:r>
              <a:rPr lang="th-TH" dirty="0"/>
              <a:t>ในส่วนที่เป็นจำนวนคงเหลือโดยดุลยภาคเมื่อตัดทอนบัญชี หากคู่สัญญาฝ่ายใดฝ่ายหนึ่งเป็นเจ้าหนี้หรือลูกหนี้แต่เพียงฝ่ายเดียวแม้จะมีบัญชีคิดหนี้สินกัน สัญญานั้นก็หาเป็นสัญญาบัญชีเดินสะพัดไม่ สัญญาให้สินเชื่อที่จำเลยทำกับโจทก์มีข้อตกลงเกี่ยวกับวิธีการชำระหนี้โดยให้จำเลยเปิดบัญชีกระแสรายวันไว้กับโจทก์เพื่อการหักทอนคิดจำนวนเงินที่จำเลยยังคงเป็นหนี้ค้างชำระแก่โจทก์เท่านั้น ไม่มีลักษณะของการตัดทอนบัญชีหนี้อันเกิดขึ้นแต่กิจการในระหว่างโจทก์กับจำเลยหักกลบลบกันแต่อย่างใด สัญญาให้สินเชื่อจึงไม่เข้าลักษณะเป็นสัญญาบัญชีเดินสะพัด</a:t>
            </a:r>
          </a:p>
        </p:txBody>
      </p:sp>
    </p:spTree>
    <p:extLst>
      <p:ext uri="{BB962C8B-B14F-4D97-AF65-F5344CB8AC3E}">
        <p14:creationId xmlns:p14="http://schemas.microsoft.com/office/powerpoint/2010/main" val="647062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4795D10-1102-4ABB-AF89-8DCF542AB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850106"/>
          </a:xfr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/>
              <a:t>ลักษณะสำคัญของบัญชีเดินสะพัด</a:t>
            </a:r>
            <a:endParaRPr lang="th-TH" dirty="0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65A1359-BDDD-4516-A7DE-908D2F6DD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7859216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/>
              <a:t>๑ เป็นสัญญาต่างตอบแทน</a:t>
            </a:r>
            <a:endParaRPr lang="en-US" dirty="0"/>
          </a:p>
          <a:p>
            <a:pPr algn="thaiDist"/>
            <a:r>
              <a:rPr lang="th-TH" dirty="0"/>
              <a:t>บัญชีเดินสะพัดเป็นสัญญาต่างตอบแทนประเภทหนึ่ง ซึ่งกฎหมายมิได้กำหนดแบบพิธีใด ๆ หรือต้องการหลักฐานในการฟ้องบังคับคดีไว้หากแต่เกิดขึ้นจากการแสดงเจตนาของบุคคล ๒ ฝ่ายไม่ว่าโดยชัดแจ้งหรือโดยปริยายที่ประสงค์จะหักทอนบัญชีหนี้สินระหว่างกัน แต่</a:t>
            </a:r>
            <a:r>
              <a:rPr lang="th-TH" u="sng" dirty="0"/>
              <a:t>แทนที่แต่ละฝ่ายจะทำการชำระหนี้เมื่อก่อหนี้ขึ้นทันที กลับได้ตกลงกันว่าจะทำการหักกลบหนี้ระหว่างกันในเวลาใดเวลาหนึ่ง</a:t>
            </a:r>
            <a:r>
              <a:rPr lang="th-TH" dirty="0"/>
              <a:t>ตามที่ตกลงกันไว้ แล้วทำการบันทึกลงรายการหนี้สินระหว่างกันเมื่อถึงกำหนดหักทอนจะได้ทราบว่าฝ่ายใดเป็นหนี้มากกว่าอีกฝ่าย ก็ให้ฝ่ายนั้นชำระหนี้แก่อีกฝ่ายตามส่วนที่ต่างกันอยู่</a:t>
            </a:r>
          </a:p>
        </p:txBody>
      </p:sp>
    </p:spTree>
    <p:extLst>
      <p:ext uri="{BB962C8B-B14F-4D97-AF65-F5344CB8AC3E}">
        <p14:creationId xmlns:p14="http://schemas.microsoft.com/office/powerpoint/2010/main" val="4257404312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7542</Words>
  <Application>Microsoft Office PowerPoint</Application>
  <PresentationFormat>นำเสนอทางหน้าจอ (4:3)</PresentationFormat>
  <Paragraphs>154</Paragraphs>
  <Slides>58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58</vt:i4>
      </vt:variant>
    </vt:vector>
  </HeadingPairs>
  <TitlesOfParts>
    <vt:vector size="61" baseType="lpstr">
      <vt:lpstr>Arial</vt:lpstr>
      <vt:lpstr>Calibri</vt:lpstr>
      <vt:lpstr>ชุดรูปแบบของ Office</vt:lpstr>
      <vt:lpstr>บัญชีเดินสะพัด</vt:lpstr>
      <vt:lpstr>บัญชีเดินสะพัด</vt:lpstr>
      <vt:lpstr>หลักกฎหมาย</vt:lpstr>
      <vt:lpstr>อธิบาย องค์ประกอบ</vt:lpstr>
      <vt:lpstr>ข้อสังเกต</vt:lpstr>
      <vt:lpstr>ข้อสังเกต</vt:lpstr>
      <vt:lpstr>คำถาม</vt:lpstr>
      <vt:lpstr>คำพิพากษาศาลฎีกาที่ 9043/2554</vt:lpstr>
      <vt:lpstr>ลักษณะสำคัญของบัญชีเดินสะพัด</vt:lpstr>
      <vt:lpstr>ตัวอย่างที่ ๑</vt:lpstr>
      <vt:lpstr>ข้อสังเกต </vt:lpstr>
      <vt:lpstr>ตัวอย่างที่ ๒ </vt:lpstr>
      <vt:lpstr>คำพิพากษาศาลฎีกา ที่ ๑๗๗๓/๒๕๑๔ </vt:lpstr>
      <vt:lpstr>คำพิพากษาศาลฎีกาที่ 81/2509</vt:lpstr>
      <vt:lpstr>คำพิพากษาศาลฎีกา ที่ ๗๘๐/๒๕๓๗ </vt:lpstr>
      <vt:lpstr>คำพิพากษาศาลฎีกา ที่ ๑๓๘๓/๒๕๕๔ </vt:lpstr>
      <vt:lpstr>คำพิพากษาศาลฎีกา ที่ ๔๖๙/๒๕๔๓</vt:lpstr>
      <vt:lpstr>ลักษณะสำคัญของบัญชีเดินสะพัด</vt:lpstr>
      <vt:lpstr>ลักษณะสำคัญของบัญชีเดินสะพัด</vt:lpstr>
      <vt:lpstr>ลักษณะสำคัญของบัญชีเดินสะพัด</vt:lpstr>
      <vt:lpstr>ลักษณะสำคัญของบัญชีเดินสะพัด</vt:lpstr>
      <vt:lpstr>คำพิพากษาศาลฎีกา ที่ ๑๑๒๗/๒๕๒๓ </vt:lpstr>
      <vt:lpstr>ลักษณะสำคัญของบัญชีเดินสะพัด</vt:lpstr>
      <vt:lpstr>คำพิพากษาศาลฎีกาที่ 1383/2554</vt:lpstr>
      <vt:lpstr>คำพิพากษาศาลฎีกาที่ 5981/2533</vt:lpstr>
      <vt:lpstr>ลักษณะสำคัญของบัญชีเดินสะพัด</vt:lpstr>
      <vt:lpstr>คำพิพากษาศาลฎีกา ที่ ๑๖๙๐/๒๕๕๐ </vt:lpstr>
      <vt:lpstr>คำพิพากษาศาลฎีกา ที่ ๘๑๑๗/๒๕๔๘ </vt:lpstr>
      <vt:lpstr>ลักษณะสำคัญของบัญชีเดินสะพัด</vt:lpstr>
      <vt:lpstr>การคิดดอกเบี้ยทบต้นในบัญชีเดินสะพัด</vt:lpstr>
      <vt:lpstr>อธิบาย</vt:lpstr>
      <vt:lpstr>คำพิพากษาศาลฎีกา ที่ ๖๕๘-๖๕๙/๒๕๑๑ (ประชุมใหญ่) </vt:lpstr>
      <vt:lpstr>ข้อสังเกต</vt:lpstr>
      <vt:lpstr>คำพิพากษาศาลฎีกา ที่ ๑๐๔๒/๒๕๓๓ </vt:lpstr>
      <vt:lpstr>คำพิพากษาศาลฎีกา ที่ ๔๑๑๑/๒๕๓๓ </vt:lpstr>
      <vt:lpstr>คำพิพากษาศาลฎีกา ที่ ๒๑๗๔/๒๕๓๖ </vt:lpstr>
      <vt:lpstr>ข้อสังเกต</vt:lpstr>
      <vt:lpstr>การสิ้นสุดสัญญาบัญชีเดินสะพัด</vt:lpstr>
      <vt:lpstr>เหตุที่ทำให้สัญญาบัญชีเดินสะพัดสิ้นสุดลง</vt:lpstr>
      <vt:lpstr> ๑.เมื่อคู่สัญญาฝ่ายใดฝ่ายหนึ่งเสียชีวิต</vt:lpstr>
      <vt:lpstr>คำพิพากษาศาลฎีกา ที่ ๑๘๖๒/๒๕๑๘ </vt:lpstr>
      <vt:lpstr>๒.เมื่อสิ้นกำหนดเวลาตามสัญญา</vt:lpstr>
      <vt:lpstr>คำพิพากษาศาลฎีกา ที่ ๕๙๘๑/๒๕๓๓ (ประชุมใหญ่) </vt:lpstr>
      <vt:lpstr>คำพิพากษาศาลฎีกา ๔๗๔๒/๒๕๔๐ </vt:lpstr>
      <vt:lpstr>ข้อสังเกต</vt:lpstr>
      <vt:lpstr>คำพิพากษาศาลฎีกา ที่ ๖๑๘๖/๒๕๓๙ </vt:lpstr>
      <vt:lpstr>คำพิพากษาศาลฎีกา ที่ ๓๙/๒๕๔๖ </vt:lpstr>
      <vt:lpstr>๓.เมื่อมีการบอกเลิกสัญญา</vt:lpstr>
      <vt:lpstr>การบอกเลิกสัญญาบัญชีเดินสะพัด</vt:lpstr>
      <vt:lpstr>คำพิพากษาศาลฎีกา ที่ ๓๗๓/๒๕๔๓ </vt:lpstr>
      <vt:lpstr>คำพิพากษาศาลฎีกา ที่ ๓๓๖๓/๒๕๓๘ </vt:lpstr>
      <vt:lpstr>การบอกเลิกสัญญาบัญชีเดินสะพัด</vt:lpstr>
      <vt:lpstr>คำพิพากษาศาลฎีกา ที่ ๒๐๘๐/๒๕๕๙ </vt:lpstr>
      <vt:lpstr>คำพิพากษาศาลฎีกา ที่ ๔๐๖๗/๒๕๖๑ </vt:lpstr>
      <vt:lpstr>๔.เมื่อหนี้ระงับด้วยเหตุทั่วไป </vt:lpstr>
      <vt:lpstr>คำพิพากษาศาลฎีกา ที่ ๑๙๔๙/๒๕๑๖ </vt:lpstr>
      <vt:lpstr>คำพิพากษาศาลฎีกา ที่ ๑๒๗๓/๒๕๒๗ </vt:lpstr>
      <vt:lpstr>อายุความ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บัญชีเดินสะพัด</dc:title>
  <dc:creator>intel</dc:creator>
  <cp:lastModifiedBy>พงษ์บวร ประสูตร์แสงจันทร์</cp:lastModifiedBy>
  <cp:revision>25</cp:revision>
  <dcterms:created xsi:type="dcterms:W3CDTF">2019-10-09T14:58:46Z</dcterms:created>
  <dcterms:modified xsi:type="dcterms:W3CDTF">2021-10-11T09:07:49Z</dcterms:modified>
</cp:coreProperties>
</file>