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3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65" r:id="rId30"/>
    <p:sldId id="266" r:id="rId31"/>
    <p:sldId id="267" r:id="rId32"/>
    <p:sldId id="268" r:id="rId33"/>
    <p:sldId id="269" r:id="rId34"/>
    <p:sldId id="27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577AAA-4479-4441-ABE2-74150CB19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40691"/>
          </a:xfrm>
        </p:spPr>
        <p:txBody>
          <a:bodyPr>
            <a:normAutofit/>
          </a:bodyPr>
          <a:lstStyle/>
          <a:p>
            <a:r>
              <a:rPr lang="th-TH" sz="9600" b="1" dirty="0"/>
              <a:t>อายุความตั๋วเงิน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9162F91-7B7A-4FAE-8BE6-52256818E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  <a:p>
            <a:pPr algn="r"/>
            <a:r>
              <a:rPr lang="th-TH" dirty="0"/>
              <a:t>อ พง</a:t>
            </a:r>
            <a:r>
              <a:rPr lang="th-TH" dirty="0" err="1"/>
              <a:t>ษ์</a:t>
            </a:r>
            <a:r>
              <a:rPr lang="th-TH" dirty="0"/>
              <a:t>บวร ประสูตร์แสงจันทร์</a:t>
            </a:r>
          </a:p>
        </p:txBody>
      </p:sp>
    </p:spTree>
    <p:extLst>
      <p:ext uri="{BB962C8B-B14F-4D97-AF65-F5344CB8AC3E}">
        <p14:creationId xmlns:p14="http://schemas.microsoft.com/office/powerpoint/2010/main" val="76368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04675C-7937-4288-B221-3C29D54A1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120918" cy="11693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อายุความที่ผู้ทรงจะฟ้องผู้สั่งจ่ายและผู้สลักหลัง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716692-B2E6-4A5F-9705-A9A8503A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01345"/>
            <a:ext cx="9120918" cy="4023360"/>
          </a:xfrm>
        </p:spPr>
        <p:txBody>
          <a:bodyPr/>
          <a:lstStyle/>
          <a:p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“มาตรา ๑๐๐๒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ในคดีที่ผู้ทรงตั๋วเงินฟ้องผู้สลักหลังและผู้สั่งจ่าย ท่านห้ามมิให้ฟ้องเมื่อพ้นเวลาปี</a:t>
            </a:r>
            <a:r>
              <a:rPr lang="th-TH" sz="2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หนึ่งนับแต่วันที่ได้ลงในคำคัดค้าน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ซึ่งได้ทำขึ้นภายในเวลาอันถูกต้องตามกำหนด หรือ</a:t>
            </a:r>
            <a:r>
              <a:rPr lang="th-TH" sz="2600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นับแต่วันตั๋วเงินถึงกำหนด ในกรณีที่มีข้อกำหนดไว้ว่า “ไม่จำต้องมีคำคัดค้าน”</a:t>
            </a:r>
            <a:endParaRPr lang="en-US" sz="2600" dirty="0">
              <a:highlight>
                <a:srgbClr val="FFFF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u="sng" dirty="0"/>
              <a:t>อธิบาย</a:t>
            </a:r>
          </a:p>
          <a:p>
            <a:pPr lvl="0"/>
            <a:r>
              <a:rPr lang="th-TH" sz="2400" dirty="0"/>
              <a:t>- อายุความ ๑ ปี ตามมาตรา ๑๐๐๒ ใช้กับการฟ้องผู้สั่งจ่ายตั๋วแลกเงินและเช็ค รวมถึงใช้ฟ้องคดีผู้สลักหลังตั๋วเงินทั้งสามประเภท</a:t>
            </a:r>
            <a:endParaRPr lang="en-US" sz="2400" dirty="0"/>
          </a:p>
          <a:p>
            <a:r>
              <a:rPr lang="th-TH" sz="2400" dirty="0"/>
              <a:t>- การเริ่มต้นนับอายุความ ๑ ปี แยกเป็น ๒  กรณี</a:t>
            </a:r>
            <a:endParaRPr lang="en-US" sz="2400" dirty="0"/>
          </a:p>
          <a:p>
            <a:pPr lvl="1"/>
            <a:r>
              <a:rPr lang="th-TH" sz="2400" dirty="0"/>
              <a:t>กรณีต้องทำคำคัดค้าน อายุความจะเริ่มต้นนับตามวันที่ซึ่งลงในคำคัดค้านซึ่งได้ทำขึ้นถูกต้องตามกฎหมาย</a:t>
            </a:r>
            <a:endParaRPr lang="en-US" sz="2400" dirty="0"/>
          </a:p>
          <a:p>
            <a:pPr lvl="1"/>
            <a:r>
              <a:rPr lang="th-TH" sz="2400" dirty="0"/>
              <a:t>กรณีไม่ต้องทำคำคัดค้าน อายุความเริ่มต้นนับแต่วันที่ตั๋วเงินนั้นถึงกำหนดใช้เงิน</a:t>
            </a:r>
            <a:endParaRPr lang="en-US" sz="2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130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EDB67A-4212-479D-9426-51EB2B7E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16227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๑๒๑๔/๒๕๔๗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35613BA-74C5-40C8-8BE9-47B11F5B8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555924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อายุความเช็คต้องนับแต่วันที่ลงในเช็คไม่ใช่นับแต่วันมอบเช็คให้ เมื่อขณะที่โจทก์รับมอบเช็ค เช็คยังไม่ลงวันที่ โจทก์ซึ่งเป็นผู้ทรงโดยชอบด้วยกฎหมายกระทำการโดยสุจริตชอบที่จะลงวันที่ออกเช็คตามที่ถูกต้องแท้จริงในเช็คได้ตาม </a:t>
            </a:r>
            <a:r>
              <a:rPr lang="th-TH" sz="3200" dirty="0" err="1"/>
              <a:t>ป.พ.พ</a:t>
            </a:r>
            <a:r>
              <a:rPr lang="th-TH" sz="3200" dirty="0"/>
              <a:t>. มารตรา ๙๑๐ ประกอบมาตรา ๙๘๙ เมื่อนับจากวันที่ซึ่งปรากฏในเช็คถึงวันฟ้องไม่เกินหนึ่งปี จึงไม่ขาดอายุความ</a:t>
            </a:r>
          </a:p>
        </p:txBody>
      </p:sp>
    </p:spTree>
    <p:extLst>
      <p:ext uri="{BB962C8B-B14F-4D97-AF65-F5344CB8AC3E}">
        <p14:creationId xmlns:p14="http://schemas.microsoft.com/office/powerpoint/2010/main" val="100069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EDF98D-7E64-49EB-9417-5B58B363D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476025" cy="1450757"/>
          </a:xfrm>
        </p:spPr>
        <p:txBody>
          <a:bodyPr/>
          <a:lstStyle/>
          <a:p>
            <a:r>
              <a:rPr lang="th-TH" dirty="0"/>
              <a:t>คำพิพากษาศาลฎีกา ที่ ๑๖๑/๒๕๑๘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AB1DCDD-36E5-407A-9166-01304F39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76025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อายุความฟ้องผู้สั่งจ่ายเช็คมีกำหนด ๑ ปี ตามมาตรา๑๐๐๒ นับตั้งแต่วันออกเช็ค ซึ่งเป็นวันที่ตั๋วเงินถึงกำหนดต้องจ่ายเงิน มิใช่วันที่ผู้ทรงยื่นเช็คต่อธนาคารแล้วธนาคารไม่จ่ายเงิน</a:t>
            </a:r>
          </a:p>
        </p:txBody>
      </p:sp>
    </p:spTree>
    <p:extLst>
      <p:ext uri="{BB962C8B-B14F-4D97-AF65-F5344CB8AC3E}">
        <p14:creationId xmlns:p14="http://schemas.microsoft.com/office/powerpoint/2010/main" val="429041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C73C10-6ECF-4113-9166-BD698AC1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6DDDE21-EF18-4505-BEA2-EEA64B38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93780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ผู้ทรงเช็คที่มีสิทธิฟ้องคดี มิได้จำกัดว่าจะต้องเป็นผู้ทรงขณะถูกธนาคารปฏิเสธการใช้เงินเท่านั้น แม้เป็นผู้ทรงที่ได้รับการสลักหลังภายหลังธนาคารปฏิเสธแล้วก็มีอำนาจฟ้องคดีให้ผู้สั่งจ่ายเช็ครับผิดได้  </a:t>
            </a:r>
          </a:p>
          <a:p>
            <a:pPr algn="thaiDist"/>
            <a:r>
              <a:rPr lang="th-TH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5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B87D36-7EFA-4B25-91E1-0AC3BBD9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9476025" cy="109831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คำพิพากษาศาลฎีกา ที่ ๓๗๖๒/๒๕๕๔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9598DBC-E22F-448D-878D-B9FA536A0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76025" cy="40233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2400" dirty="0"/>
              <a:t>โจทก์นำเช็คพิพาทห้าฉบับไปสลักหลังขายลดให้แก่ ส. กับ บ. ต่อมาโจทก์นำเงินตามเช็คไปชำระให้บุคคลทั้งสองและรับเช็คพิพาทกลับคืนมา การที่โจทก์ชำระเงินตามเช็คให้แก่ ส. กับ บ. และรับเช็คพิพาทซึ่งเป็นเช็คผู้ถือสี่ฉบับกลับคืนมา โจทก์ย่อมเป็นผู้ทรงเช็คพิพาททั้งสี่ฉบับดังกล่าวตาม ป.พ.พ.มาตรา ๙๐๔ จึงมีสิทธิฟ้องไล่เบี้ยผู้สลักหลังและผู้สั่งจ่ายภายใน ๑ ปี นับแต่วันที่เช็คพิพาททั้งสี่ฉบับถึงกำหนดชำระตาม </a:t>
            </a:r>
            <a:r>
              <a:rPr lang="th-TH" sz="2400" dirty="0" err="1"/>
              <a:t>ป.พ.พ</a:t>
            </a:r>
            <a:r>
              <a:rPr lang="th-TH" sz="2400" dirty="0"/>
              <a:t>. มาตรา ๑๐๐๒ โจทก์ฟ้องคดีนี้ภายในอายุความ ๑ ปี ฟ้องโจทก์สำหรับเช็คทั้งสี่ฉบับนี้จึงไม่ขาดอายุความ </a:t>
            </a:r>
          </a:p>
          <a:p>
            <a:pPr algn="thaiDist"/>
            <a:r>
              <a:rPr lang="th-TH" sz="2400" dirty="0"/>
              <a:t>ส่วนเช็คพิพาทอีกหนึ่งฉบับซึ่งเป็นเช็คระบุชื่อย่อมโอนให้แก่กันได้โดยการสลักหลังและส่งมอบ การที่โจทก์สลักหลังเช็คฉบับนี้ขายลดให้แก่ ส. กับ บ. ส. และ บ. จึงเป็นผู้ทรงเช็คโดยชอบ</a:t>
            </a:r>
            <a:r>
              <a:rPr lang="en-US" sz="2400" dirty="0"/>
              <a:t> </a:t>
            </a:r>
            <a:r>
              <a:rPr lang="th-TH" sz="2400" dirty="0"/>
              <a:t>เมื่อธนาคารปฏิเสธการจ่ายเงิน</a:t>
            </a:r>
            <a:r>
              <a:rPr lang="en-US" sz="2400" dirty="0"/>
              <a:t> </a:t>
            </a:r>
            <a:r>
              <a:rPr lang="th-TH" sz="2400" dirty="0"/>
              <a:t>โจทก์ได้ชำระเงินตามเช็คให้ ส. กับ บ. และรับเช็คพิพาทฉบับนี้กลับคืนมา โจทก์จึงอยู่ในฐานะผู้สลักหลังหาใช้ผู้ทรงเช็คฉบับนั้นไม่</a:t>
            </a:r>
            <a:r>
              <a:rPr lang="en-US" sz="2400" dirty="0"/>
              <a:t> </a:t>
            </a:r>
            <a:r>
              <a:rPr lang="th-TH" sz="2400" dirty="0"/>
              <a:t>จึงต้องฟ้องไล่เบี้ยเอาแก่ผู้สลักหลังและผู้สั่งจ่ายภายในเวลาหกเดือน นับแต่วันที่โจทก์เข้าถือเอาเช็คและใช้เงินตาม ป.พ.พ.มาตรา ๑๐๐๓ เมื่อ</a:t>
            </a:r>
            <a:r>
              <a:rPr lang="en-US" sz="2400" dirty="0"/>
              <a:t> </a:t>
            </a:r>
            <a:r>
              <a:rPr lang="th-TH" sz="2400" dirty="0"/>
              <a:t>พ.</a:t>
            </a:r>
            <a:r>
              <a:rPr lang="en-US" sz="2400" dirty="0"/>
              <a:t> </a:t>
            </a:r>
            <a:r>
              <a:rPr lang="th-TH" sz="2400" dirty="0"/>
              <a:t>กรรมการของโจทก์เบิกความว่า โจทก์ผ่อนชำระเงินให้ ส. กับ บ.โดยผ่อนชำระตั้งแต่ประมาณเดือนมกราคมถึงพฤษภาคม ๒๕๔๑ โจทก์จึงได้รับเช็คทั้งห้าฉบับกลับคืนมาและโจทก์มาฟ้องคดีนี้เมื่อวันที่ ๙ ธันวาคม ๒๕๔๑ จึงล่วงเลยระยะเวลาหกเดือนนับแต่วันดังกล่าว ฟ้องโจทก์สำหรับเช็คพิพาทฉบับนี้จึงขาดอายุความ</a:t>
            </a:r>
            <a:endParaRPr lang="en-US" sz="2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040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750981-8F78-46A2-8CD2-F589A94B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42860" cy="1450757"/>
          </a:xfrm>
        </p:spPr>
        <p:txBody>
          <a:bodyPr/>
          <a:lstStyle/>
          <a:p>
            <a:pPr algn="ctr"/>
            <a:r>
              <a:rPr lang="th-TH" b="1" dirty="0"/>
              <a:t>อายุความที่ผู้สลักหลังฟ้องไล่เบี้ยผู้สลักหลังด้วยกัน </a:t>
            </a:r>
            <a:br>
              <a:rPr lang="th-TH" b="1" dirty="0"/>
            </a:br>
            <a:r>
              <a:rPr lang="th-TH" b="1" dirty="0"/>
              <a:t>หรือไล่เบี้ยผู้สั่งจ่าย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B48270D-E00D-4663-8677-18DD393F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42860" cy="40233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3600" dirty="0"/>
              <a:t>มาตรา ๑๐๐๓ ในคดีผู้สลักหลังทั้งหลายฟ้องไล่เบี้ยกันเองและไล่เบี้ยเอาแก่ผู้สั่งจ่ายแห่งตั๋วเงิน ท่านห้ามมิให้ฟ้องคดีเมื่อพ้นเวลา</a:t>
            </a:r>
            <a:r>
              <a:rPr lang="th-TH" sz="3600" dirty="0">
                <a:solidFill>
                  <a:srgbClr val="FF0000"/>
                </a:solidFill>
              </a:rPr>
              <a:t>หกเดือน</a:t>
            </a:r>
            <a:r>
              <a:rPr lang="th-TH" sz="3600" dirty="0"/>
              <a:t>นับแต่วันที่ผู้สลักหลังเข้าถือเอาตั๋วเงินและใช้เงิน หรือนับแต่วันที่ผู้สลักหลังนั้นเองถูกฟ้อง </a:t>
            </a:r>
          </a:p>
          <a:p>
            <a:pPr algn="thaiDist"/>
            <a:r>
              <a:rPr lang="th-TH" sz="3600" dirty="0"/>
              <a:t>อธิบาย </a:t>
            </a:r>
            <a:r>
              <a:rPr lang="en-US" sz="3600" dirty="0"/>
              <a:t>: </a:t>
            </a:r>
            <a:r>
              <a:rPr lang="th-TH" sz="3600" dirty="0"/>
              <a:t>อายุความ ๖ เดือน ใช้สำหรับการฟ้องไล่เบี้ย จึงไม่ใช่การฟ้องเรียกให้ใช้เงินในโอกาสแรกโดยผู้ทรง หากแต่เป็นเรื่องที่ผู้สลักหลังคนหนึ่งเข้าใช้เงินแก่ผู้ทรงแล้วได้เวนคืนตั๋วเงินกลับมาในความครอบครองของตน และผู้สลักหลังประสงค์จะไล่เบี้ยผู้สลักหลังคนอื่นที่อยู่ในฐานะต้องรับผิดต่อตน หรือ ฟ้องไล่เบี้ยผู้สั่งจ่ายให้รับผิดใช้เงินแก่ตน ซึ่งอยู่ในบังคับอายุความ ๖ เดือน </a:t>
            </a:r>
          </a:p>
        </p:txBody>
      </p:sp>
    </p:spTree>
    <p:extLst>
      <p:ext uri="{BB962C8B-B14F-4D97-AF65-F5344CB8AC3E}">
        <p14:creationId xmlns:p14="http://schemas.microsoft.com/office/powerpoint/2010/main" val="128368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3B190E-7A97-4109-9D79-922E8834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227450" cy="145075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คำพิพากษาศาลฎีกา ที่ ๖๒๘/๒๕๐๔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C2C0E10-CF65-4351-A3CE-8CAC3653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227450" cy="4023360"/>
          </a:xfrm>
        </p:spPr>
        <p:txBody>
          <a:bodyPr/>
          <a:lstStyle/>
          <a:p>
            <a:pPr algn="thaiDist"/>
            <a:r>
              <a:rPr lang="th-TH" sz="3600" dirty="0"/>
              <a:t>คดีที่โจทก์ฟ้องในฐานะผู้สลักหลังตั๋วเงินไล่เบี้ยเอาจากจำเลยซึ่งเป็นผู้สลักหลังด้วยกันต้องถือว่าโจทก์เป็นผู้สลักหลังหาใช่ผู้ทรงเช็คในขณะนั้นไม่ อายุความฟ้องร้องจึงต้องปรับด้วยประมวลกฎหมายแพ่งและพาณิชย์มาตรา ๑๐๐๓ หาใช่ มาตรา ๑๐๐๒ ไม่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0266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FEB735-96C3-4C0E-8868-5BED0911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69493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๖๓๓๙-๖๓๔๐/๒๕๓๙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63F1939-8D51-4EDC-BCD0-ED616F42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69493" cy="4023360"/>
          </a:xfrm>
        </p:spPr>
        <p:txBody>
          <a:bodyPr/>
          <a:lstStyle/>
          <a:p>
            <a:pPr algn="thaiDist"/>
            <a:r>
              <a:rPr lang="th-TH" sz="3200" dirty="0"/>
              <a:t>เช็คพิพาทเป็นเช็คระบุชื่อย่อมโอนให้กันได้ด้วยสลักหลังและส่งมอบ โจทก์สลักหลังเช็คพิพาทแล้วส่งมอบให้ธนาคาร ก.เพื่อขายลดเช็ค ย่อมเป็นการโอนไปซึ่งบรรดาสิทธิอันเกิดแต่เช็ค ดังนั้นธนาคาร ก. จึงเป็นผู้ทรงเช็คโดยชอบ และเมื่อนำเช็คไปเรียกเก็บเงินจึงมิใช่การเรียกเก็บเงินในฐานะที่โจทก์ยังเป็นผู้ทรงเช็คอยู่ ครั้นเมื่อธนาคารตามเช็คปฏิเสธการจ่ายเงิน โจทก์ได้ชำระเงินตามเช็คให้ธนาคาร ก.และรับเช็คพิพาทคืนมา โจทก์จึงอยู่ในฐานะผู้สลักหลังหาใช่ผู้ทรงเช็คขณะนั้นไม่ โจทก์จึงต้องฟ้องไล่เบี้ยเอาแก่จำเลยซึ่งเป็นผู้สั่งจ่ายภายในเวลา ๖ เดือนนับแต่วันที่โจทก์เข้าถือเอาเช็คพิพาทและใช้เงิน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6133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1BF781-9E7B-4339-A8FB-9345F38D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8300153-3851-4B3D-B953-7D4054EB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93780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อายุความตามมาตรานี้ ต้องเป็นกรณีผู้สลักหลังตามมาตรา ๙๑๗ หรือ ๙๑๙ กล่าวคืออายุความ ๖ เดือนนี้ใช้กับกรณีผู้สลักหลังตั๋วชนิดระบุชื่อเท่านั้น ทั้งนี้เนื่องจากการสลักหลังตั๋วชนิดผู้ถือ ผู้ลงลายมือสลักหลังจะอยู่ในฐานะผู้รับอาว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ผู้สั่งจ่ายมิใช่ผู้สลักหลัง ดังนั้นหากผู้รับอาว</a:t>
            </a:r>
            <a:r>
              <a:rPr lang="th-TH" sz="3600" dirty="0" err="1"/>
              <a:t>ัลเ</a:t>
            </a:r>
            <a:r>
              <a:rPr lang="th-TH" sz="3600" dirty="0"/>
              <a:t>ข้าใช้เงินแก่ผู้ทรงแล้วเวนคืนตั๋วเงินกลับมา และประสงค์จะฟ้องไล่เบี้ยคืนจากผู้สั่งจ่าย เช่นนี้ต้องใช้อายุความทั่วไป ตามมาตรา ๑๙๓/๓๐ มิใช่อายุความตามมาตรา ๑๐๐๒ หรือ ๑๐๐๓</a:t>
            </a:r>
          </a:p>
        </p:txBody>
      </p:sp>
    </p:spTree>
    <p:extLst>
      <p:ext uri="{BB962C8B-B14F-4D97-AF65-F5344CB8AC3E}">
        <p14:creationId xmlns:p14="http://schemas.microsoft.com/office/powerpoint/2010/main" val="302096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7BA894-AD8D-4E02-8AE3-1867397B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07349" cy="1450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คำพิพากษาศาลฎีกา ที่ ๓๕๐๖/๒๕๒๘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FF03DD-9C0C-4865-97A9-6534F0CE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07349" cy="402336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dirty="0"/>
              <a:t>จำเลยสั่งจ่ายเช็คให้แก่ผู้ถือโจทก์ผู้ทรงได้สลักหลังเช็คนั้นโดยมิได้ ระบุข้อความใด ๆไว้แล้วนำไปขายลดให้แก่บุคคลภายนอกผู้รับซื้อเช็คไว้ ย่อมเป็นผู้ทรงการสลักหลังของโจทก์เป็นเพียงประกันหนี้ตามเช็คที่จำเลย จะต้องรับผิดต่อผู้ทรงโจทก์ย่อมอยู่ในฐานะผู้ค้ำประกันหนี้ตามเช็ค ของจำเลยเมื่อผู้ทรงรับเงินตามเช็คไม่ได้และโจทก์ได้ชำระหนี้ให้แก่ผู้ทรง แทนจำเลยไปย่อมเข้ารับช่วงสิทธิของผู้ทรงที่จะไล่เบี้ยเอาจากจำเลยสิทธิเรียกร้องของโจทก์ดังกล่าวไม่มีกฎหมายบัญญัติเรื่องอายุความไว้ จึงต้องใช้อายุความ ๑๐ ปี ตามประมวลกฎหมายแพ่งและพาณิชย์ มาตรา ๑๖๔ (ปัจจุบันคือมาตรา ๑๙๓/๓๐) กรณีไม่ต้องด้วยมาตรา๑๐๐๒ ซึ่งบัญญัติไว้แต่เฉพาะกรณีที่ ผู้ทรงเช็คฟ้องผู้สลักหลังและผู้สั่งจ่ายและโจทก์ก็มิได้อยู่ในฐานะ ผู้สลักหลังเช็คตามมาตรา ๑๐๐๓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1872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1A05BA-B102-4F70-924D-37CE80B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0991"/>
            <a:ext cx="9135122" cy="1450757"/>
          </a:xfrm>
        </p:spPr>
        <p:txBody>
          <a:bodyPr/>
          <a:lstStyle/>
          <a:p>
            <a:r>
              <a:rPr lang="th-TH" b="1" dirty="0"/>
              <a:t>อายุความ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298D0DD-593E-4383-8D04-F47D3D6F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573679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 คือ ระยะเวลาตามกฎหมายที่กำหนดให้บุคคลไปใช้สิทธิเรียกร้องทางศาลเพื่อคุ้มครองหรือบังคับตามสิทธิของตนโดยจะต้องใช้สิทธิในกำหนดระยะเวลาที่กฎหมายจำกัดไว้ </a:t>
            </a:r>
          </a:p>
          <a:p>
            <a:pPr algn="thaiDist"/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มาตรา ๑๙๓/๙ สิทธิเรียกร้องใด ๆ ถ้ามิได้ใช้บังคับในระยะเวลาที่กฎหมายกำหนด สิทธิเรียกร้องนั้นเป็นอันขาดอายุความ</a:t>
            </a:r>
          </a:p>
          <a:p>
            <a:pPr algn="thaiDist"/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มาตรา ๑๙๓/๒๙ เมื่อไม่ได้ยกอายุความขึ้นเป็นข้อต่อสู้ ศาลจะอ้างเอาอายุความมาเป็นเหตุยกฟ้องมิได้</a:t>
            </a:r>
          </a:p>
        </p:txBody>
      </p:sp>
    </p:spTree>
    <p:extLst>
      <p:ext uri="{BB962C8B-B14F-4D97-AF65-F5344CB8AC3E}">
        <p14:creationId xmlns:p14="http://schemas.microsoft.com/office/powerpoint/2010/main" val="1844772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22DAA7-1CFC-400B-A2E4-18630DE3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405003" cy="1450757"/>
          </a:xfrm>
        </p:spPr>
        <p:txBody>
          <a:bodyPr/>
          <a:lstStyle/>
          <a:p>
            <a:pPr algn="ctr"/>
            <a:r>
              <a:rPr lang="th-TH" b="1" dirty="0"/>
              <a:t>อายุความฟ้องผู้รับอาว</a:t>
            </a:r>
            <a:r>
              <a:rPr lang="th-TH" b="1" dirty="0" err="1"/>
              <a:t>ัล</a:t>
            </a:r>
            <a:r>
              <a:rPr lang="th-TH" b="1" dirty="0"/>
              <a:t> และผู้รับรองเข้าแก้หน้า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CE94E98-BC67-46E0-B168-C6744A73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529291" cy="4023360"/>
          </a:xfrm>
        </p:spPr>
        <p:txBody>
          <a:bodyPr/>
          <a:lstStyle/>
          <a:p>
            <a:pPr algn="thaiDist"/>
            <a:r>
              <a:rPr lang="th-TH" sz="3200" dirty="0"/>
              <a:t>ผู้รับอาว</a:t>
            </a:r>
            <a:r>
              <a:rPr lang="th-TH" sz="3200" dirty="0" err="1"/>
              <a:t>ัล</a:t>
            </a:r>
            <a:r>
              <a:rPr lang="th-TH" sz="3200" dirty="0"/>
              <a:t> และผู้รับรองเข้าแก้หน้า มีความรับผิดเป็นอย่างเดียวกับผู้ที่ตนเข้าค้ำประกัน หรือผู้ที่ตนเข้าแก้หน้า ดังที่ประมวลกฎหมายแพ่งและพาณิชย์ได้บัญญัติไว้ ดังนี้</a:t>
            </a:r>
            <a:endParaRPr lang="en-US" sz="3200" dirty="0"/>
          </a:p>
          <a:p>
            <a:pPr algn="thaiDist"/>
            <a:r>
              <a:rPr lang="th-TH" sz="3200" dirty="0"/>
              <a:t>	มาตรา ๙๔๐ วรรคหนึ่ง ผู้รับอาว</a:t>
            </a:r>
            <a:r>
              <a:rPr lang="th-TH" sz="3200" dirty="0" err="1"/>
              <a:t>ัลย่</a:t>
            </a:r>
            <a:r>
              <a:rPr lang="th-TH" sz="3200" dirty="0"/>
              <a:t>อมต้องผูกพันเป็นอย่างเดียวกันกับบุคคลซึ่งตนประกัน</a:t>
            </a:r>
            <a:endParaRPr lang="en-US" sz="3200" dirty="0"/>
          </a:p>
          <a:p>
            <a:pPr algn="thaiDist"/>
            <a:r>
              <a:rPr lang="th-TH" sz="3200" dirty="0"/>
              <a:t>	มาตรา ๙๕๓ ผู้รับรองด้วยสอดเข้าแก้หน้าย่อมต้องรับผิดต่อผู้ทรงตั๋วเงินนั้น และรับผิดต่อผู้สลักหลังทั้งหลายภายหลังคู่สัญญาฝ่ายซึ่งตนเข้าแก้หน้าอย่างเดียวกันกับที่คู่สัญญาฝ่ายนั้นต้องรับผิดอยู่เอง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9553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7107F8-4124-4786-B58B-ADE8EF07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คำพิพากษาศาลฎีกา ที่ ๒๗๓๔/๒๕๒๘ </a:t>
            </a:r>
            <a:r>
              <a:rPr lang="en-US" dirty="0"/>
              <a:t> 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EDD2E85-E48D-4729-820C-6ABC7B6D5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254083" cy="4023360"/>
          </a:xfrm>
        </p:spPr>
        <p:txBody>
          <a:bodyPr/>
          <a:lstStyle/>
          <a:p>
            <a:pPr algn="thaiDist"/>
            <a:r>
              <a:rPr lang="th-TH" sz="3600" dirty="0"/>
              <a:t>อายุความที่ผู้ทรงจะฟ้องผู้รับอาว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ตั๋วสัญญาใช้เงินมีกำหนด ๓ ปี นับแต่วันที่ตั๋วนั้นถึงกำหนดตาม ประมวลกฎหมายแพ่งและพาณิชย์ มาตรา ๑๐๐๑ ประกอบด้วยมาตรา ๙๔๐ ส่วนอายุความที่ผู้ซื้อจะฟ้องผู้ขายลดตั๋วสัญญาใช้เงิน ไม่มีกฎหมายบัญญัติไว้โดยเฉพาะต้องบังคับตามมาตรา ๑๖๔ คือมีกำหนด ๑๐ ปี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1772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F3D160-24CD-4A1E-B7C3-8D9900AA0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573679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๓๓๔๐/๒๕๓๖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5C0F0F-99AA-4898-88DB-C9FDB06A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502658" cy="4023360"/>
          </a:xfrm>
        </p:spPr>
        <p:txBody>
          <a:bodyPr/>
          <a:lstStyle/>
          <a:p>
            <a:pPr algn="thaiDist"/>
            <a:r>
              <a:rPr lang="th-TH" sz="2800" dirty="0"/>
              <a:t>ผู้รับอาว</a:t>
            </a:r>
            <a:r>
              <a:rPr lang="th-TH" sz="2800" dirty="0" err="1"/>
              <a:t>ัล</a:t>
            </a:r>
            <a:r>
              <a:rPr lang="th-TH" sz="2800" dirty="0"/>
              <a:t>ตั๋วสัญญาใช้เงินย่อมมีความผูกพันเป็นอย่างเดียวกับลูกหนี้ซึ่งเป็นผู้ออกตั๋ว ตามประมวลกฎหมายแพ่งและพาณิชย์มาตรา ๙๔๐ วรรคแรก การฟ้องให้ผู้รับอาว</a:t>
            </a:r>
            <a:r>
              <a:rPr lang="th-TH" sz="2800" dirty="0" err="1"/>
              <a:t>ัล</a:t>
            </a:r>
            <a:r>
              <a:rPr lang="th-TH" sz="2800" dirty="0"/>
              <a:t>ตั๋วสัญญาใช้เงินรับผิดจึงต้องฟ้องภายใน ๓ ปี นับแต่วันตั๋วถึงกำหนด ตามมาตรา ๑๐๐๑ ตั๋วสัญญาใช้เงินที่ไม่ได้ระบุเวลาใช้เงิน ต้องถือว่าเป็นตั๋วสัญญาใช้เงินชนิดพึงใช้เงินเมื่อได้เห็น ตามมาตรา ๙๘๔ วรรคสองซึ่งกำหนดใช้เงินของตั๋วสัญญาใช้เงินชนิดดังกล่าวต้องเป็นไปตามบทบัญญัติว่าด้วยกำหนดใช้เงินของตั๋วแลกเงินชนิดพึงใช้เงินเมื่อได้เห็น ตามมาตรา ๙๔๔ ประกอบด้วยมาตรา ๙๘๕ กล่าวคือในวันเมื่อยื่นตั๋ว แต่ทั้งนี้ต้องยื่นให้ใช้เงินภายในกำหนดเวลาซึ่งบังคับไว้เพื่อการยื่นให้รับรองตั๋วเงินชนิดให้ใช้เงินเวลาใดเวลาหนึ่งภายหลังได้เห็นนั้น สำหรับกำหนดเวลาซึ่งบังคับไว้เพื่อการยื่นให้รับรอง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0317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04A327-010C-499F-90DF-3AC67ED5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191939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๓๓๙๗/๒๕๓๖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26C574E-D08A-4662-BDB6-BC5CA1AFC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78370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ผู้อาว</a:t>
            </a:r>
            <a:r>
              <a:rPr lang="th-TH" sz="3600" dirty="0" err="1"/>
              <a:t>ัลย่</a:t>
            </a:r>
            <a:r>
              <a:rPr lang="th-TH" sz="3600" dirty="0"/>
              <a:t>อมมีความผูกพันเป็นอย่างเดียวกับบุคคลซึ่งตนประกัน การฟ้องผู้อาว</a:t>
            </a:r>
            <a:r>
              <a:rPr lang="th-TH" sz="3600" dirty="0" err="1"/>
              <a:t>ัล</a:t>
            </a:r>
            <a:r>
              <a:rPr lang="th-TH" sz="3600" dirty="0"/>
              <a:t>ผู้สั่งจ่ายจึงใช้อายุความ ๑ ปีเช่นเดียวกับฟ้องผู้สั่งจ่าย โจทก์จึงต้องฟ้องจำเลยที่ ๒ ผู้อาว</a:t>
            </a:r>
            <a:r>
              <a:rPr lang="th-TH" sz="3600" dirty="0" err="1"/>
              <a:t>ัล</a:t>
            </a:r>
            <a:r>
              <a:rPr lang="th-TH" sz="3600" dirty="0"/>
              <a:t>จำเลยที่ ๑ ภายในกำหนด ๑ ปี นับแต่วันที่ลงในเช็คพิพาทแต่ละฉบับ</a:t>
            </a:r>
            <a:r>
              <a:rPr lang="en-US" sz="3600" dirty="0"/>
              <a:t> 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236863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4291C4-4EB6-41B7-9ABC-B406DF93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440514" cy="1450757"/>
          </a:xfrm>
        </p:spPr>
        <p:txBody>
          <a:bodyPr/>
          <a:lstStyle/>
          <a:p>
            <a:pPr algn="ctr"/>
            <a:r>
              <a:rPr lang="th-TH" b="1" dirty="0"/>
              <a:t>อายุความที่ผู้รับอาว</a:t>
            </a:r>
            <a:r>
              <a:rPr lang="th-TH" b="1" dirty="0" err="1"/>
              <a:t>ัล</a:t>
            </a:r>
            <a:r>
              <a:rPr lang="th-TH" b="1" dirty="0"/>
              <a:t>จะฟ้องคดี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0522B0-FFD2-4951-BD10-B2010421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40514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ผู้รับอาว</a:t>
            </a:r>
            <a:r>
              <a:rPr lang="th-TH" sz="3200" dirty="0" err="1"/>
              <a:t>ัล</a:t>
            </a:r>
            <a:r>
              <a:rPr lang="th-TH" sz="3200" dirty="0"/>
              <a:t>เมื่อได้ใช้เงินตามตั๋วเงินแก่ผู้ทรงไปแล้ว มีสิทธิไล่เบี้ยเอาจากบุคคล ๒ กลุ่ม ได้แก่ บุคคลผู้ถูกอาว</a:t>
            </a:r>
            <a:r>
              <a:rPr lang="th-TH" sz="3200" dirty="0" err="1"/>
              <a:t>ัล</a:t>
            </a:r>
            <a:r>
              <a:rPr lang="th-TH" sz="3200" dirty="0"/>
              <a:t> และผู้ต้องรับผิดต่อบุคคลที่ตนเข้าอาว</a:t>
            </a:r>
            <a:r>
              <a:rPr lang="th-TH" sz="3200" dirty="0" err="1"/>
              <a:t>ัล</a:t>
            </a:r>
            <a:r>
              <a:rPr lang="th-TH" sz="3200" dirty="0"/>
              <a:t>  </a:t>
            </a:r>
          </a:p>
          <a:p>
            <a:pPr algn="thaiDist"/>
            <a:r>
              <a:rPr lang="th-TH" sz="3200" dirty="0"/>
              <a:t>๑) </a:t>
            </a:r>
            <a:r>
              <a:rPr lang="th-TH" sz="3200" dirty="0">
                <a:ea typeface="Calibri" panose="020F0502020204030204" pitchFamily="34" charset="0"/>
                <a:cs typeface="TH Sarabun New" panose="020B0500040200020003" pitchFamily="34" charset="-34"/>
              </a:rPr>
              <a:t>การไล่เบี้ยเอาจากบุคคลผู้ถูกอาว</a:t>
            </a:r>
            <a:r>
              <a:rPr lang="th-TH" sz="3200" dirty="0" err="1">
                <a:ea typeface="Calibri" panose="020F0502020204030204" pitchFamily="34" charset="0"/>
                <a:cs typeface="TH Sarabun New" panose="020B0500040200020003" pitchFamily="34" charset="-34"/>
              </a:rPr>
              <a:t>ัล</a:t>
            </a:r>
            <a:r>
              <a:rPr lang="th-TH" sz="3200" dirty="0">
                <a:ea typeface="Calibri" panose="020F0502020204030204" pitchFamily="34" charset="0"/>
                <a:cs typeface="TH Sarabun New" panose="020B0500040200020003" pitchFamily="34" charset="-34"/>
              </a:rPr>
              <a:t>นั้น ไม่มีกฎหมายบัญญัติเอาไว้โดยเฉพาะ จึงต้องใช้อายุความทั่วไป ตามมาตรา ๑๙๓/๓๐ คือ อายุความ ๑๐ ปี </a:t>
            </a:r>
          </a:p>
          <a:p>
            <a:pPr algn="thaiDist"/>
            <a:r>
              <a:rPr lang="th-TH" sz="3200" dirty="0">
                <a:cs typeface="TH Sarabun New" panose="020B0500040200020003" pitchFamily="34" charset="-34"/>
              </a:rPr>
              <a:t>๒) </a:t>
            </a:r>
            <a:r>
              <a:rPr lang="th-TH" sz="2800" dirty="0">
                <a:cs typeface="TH Sarabun New" panose="020B0500040200020003" pitchFamily="34" charset="-34"/>
              </a:rPr>
              <a:t>การไล่เบี้ยเอาจาก</a:t>
            </a:r>
            <a:r>
              <a:rPr lang="th-TH" sz="2800" dirty="0"/>
              <a:t>ผู้ต้องรับผิดต่อบุคคลที่ตนเข้าอาว</a:t>
            </a:r>
            <a:r>
              <a:rPr lang="th-TH" sz="2800" dirty="0" err="1"/>
              <a:t>ัล</a:t>
            </a:r>
            <a:r>
              <a:rPr lang="th-TH" sz="2800" dirty="0"/>
              <a:t> อาว</a:t>
            </a:r>
            <a:r>
              <a:rPr lang="th-TH" sz="2800" dirty="0" err="1"/>
              <a:t>ัล</a:t>
            </a:r>
            <a:r>
              <a:rPr lang="th-TH" sz="2800" dirty="0"/>
              <a:t>เมื่อเข้าใช้เงินให้แก่ผู้ทรงไป และจะใช้สิทธิฟ้องบุคคลที่ต้องรับผิดต่อผู้ซึ่งตนเข้าอาว</a:t>
            </a:r>
            <a:r>
              <a:rPr lang="th-TH" sz="2800" dirty="0" err="1"/>
              <a:t>ัล</a:t>
            </a:r>
            <a:r>
              <a:rPr lang="th-TH" sz="2800" dirty="0"/>
              <a:t>นั้น จักต้องพิจารณาว่า ผู้รับอาว</a:t>
            </a:r>
            <a:r>
              <a:rPr lang="th-TH" sz="2800" dirty="0" err="1"/>
              <a:t>ัลเ</a:t>
            </a:r>
            <a:r>
              <a:rPr lang="th-TH" sz="2800" dirty="0"/>
              <a:t>ข้ารับอาว</a:t>
            </a:r>
            <a:r>
              <a:rPr lang="th-TH" sz="2800" dirty="0" err="1"/>
              <a:t>ัล</a:t>
            </a:r>
            <a:r>
              <a:rPr lang="th-TH" sz="2800" dirty="0"/>
              <a:t>ผู้ใด ก็สวมสิทธิของผู้นั้น เช่น รับอาว</a:t>
            </a:r>
            <a:r>
              <a:rPr lang="th-TH" sz="2800" dirty="0" err="1"/>
              <a:t>ัล</a:t>
            </a:r>
            <a:r>
              <a:rPr lang="th-TH" sz="2800" dirty="0"/>
              <a:t>ผู้สลักหลังคนหนึ่ง เมื่อใช้เงินแก่ผู้ทรงไปก็เข้ารับช่วงสิทธิไปฟ้องผู้สลักหลังคนอื่นก่อนบุคคลที่ตนเข้ารับอาว</a:t>
            </a:r>
            <a:r>
              <a:rPr lang="th-TH" sz="2800" dirty="0" err="1"/>
              <a:t>ัล</a:t>
            </a:r>
            <a:r>
              <a:rPr lang="th-TH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731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ตัวแทนเนื้อหา 7">
            <a:extLst>
              <a:ext uri="{FF2B5EF4-FFF2-40B4-BE49-F238E27FC236}">
                <a16:creationId xmlns:a16="http://schemas.microsoft.com/office/drawing/2014/main" id="{36AC8F71-C4E7-498E-9AC3-094B14544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427" t="50766" r="20712" b="24738"/>
          <a:stretch/>
        </p:blipFill>
        <p:spPr>
          <a:xfrm>
            <a:off x="1036320" y="286603"/>
            <a:ext cx="8471663" cy="1666484"/>
          </a:xfrm>
          <a:prstGeom prst="rect">
            <a:avLst/>
          </a:prstGeom>
        </p:spPr>
      </p:pic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09B929F-B553-4A0C-8688-4718B573DBE7}"/>
              </a:ext>
            </a:extLst>
          </p:cNvPr>
          <p:cNvSpPr txBox="1"/>
          <p:nvPr/>
        </p:nvSpPr>
        <p:spPr>
          <a:xfrm>
            <a:off x="870011" y="2228295"/>
            <a:ext cx="9472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นาย </a:t>
            </a:r>
            <a:r>
              <a:rPr lang="en-US" sz="3600" dirty="0"/>
              <a:t>A </a:t>
            </a:r>
            <a:r>
              <a:rPr lang="th-TH" sz="3600" dirty="0"/>
              <a:t>เข้ารับอาว</a:t>
            </a:r>
            <a:r>
              <a:rPr lang="th-TH" sz="3600" dirty="0" err="1"/>
              <a:t>ัล</a:t>
            </a:r>
            <a:r>
              <a:rPr lang="th-TH" sz="3600" dirty="0"/>
              <a:t>ให้กับนาย ๒ เช่นนี้หากนาย </a:t>
            </a:r>
            <a:r>
              <a:rPr lang="en-US" sz="3600" dirty="0"/>
              <a:t>A </a:t>
            </a:r>
            <a:r>
              <a:rPr lang="th-TH" sz="3600" dirty="0"/>
              <a:t>ใช้เงินให้กับนาย ๔        ผู้ทรงไปแล้ว ชอบที่จะฟ้องไล่เบี้ยเอากับบุคคลที่ต้องรับผิดต่อนาย ๒ ได้แก่ นาย ส ผู้สั่งจ่าย นาย ร , นาย ๑ ผู้สลักหลัง ในกรณีเช่นนี้ หากนาย </a:t>
            </a:r>
            <a:r>
              <a:rPr lang="en-US" sz="3600" dirty="0"/>
              <a:t>A </a:t>
            </a:r>
            <a:r>
              <a:rPr lang="th-TH" sz="3600" dirty="0"/>
              <a:t>ประสงค์จะฟ้องไล่เบี้ยเอากับเขาเหล่านี้ ย่อมอยู่ในบังคับอายุความ ๖ เดือนนับแต่วันที่เข้าใช้เงินและถือเอาตั๋วเงิน ตามมาตรา ๑๐๐๓ เพราะเป็นเข้าสวมเอาสิทธิของนาย ๒ ซึ่งนาย </a:t>
            </a:r>
            <a:r>
              <a:rPr lang="en-US" sz="3600" dirty="0"/>
              <a:t>A </a:t>
            </a:r>
            <a:r>
              <a:rPr lang="th-TH" sz="3600" dirty="0"/>
              <a:t>ได้รับอาว</a:t>
            </a:r>
            <a:r>
              <a:rPr lang="th-TH" sz="3600" dirty="0" err="1"/>
              <a:t>ัล</a:t>
            </a:r>
            <a:r>
              <a:rPr lang="th-TH" sz="3600" dirty="0"/>
              <a:t>ไว้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471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56A699-3A97-4A35-B536-69A2EFCB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07349" cy="1450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/>
              <a:t>อายุความสะดุดหยุดลง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A3CE9A-0004-4557-B75A-9C287DD6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07349" cy="4023360"/>
          </a:xfrm>
        </p:spPr>
        <p:txBody>
          <a:bodyPr/>
          <a:lstStyle/>
          <a:p>
            <a:pPr algn="thaiDist"/>
            <a:r>
              <a:rPr lang="th-TH" sz="4000" dirty="0"/>
              <a:t>มาตรา ๑๐๐๔ เมื่ออายุความสะดุดหยุดลงเพราะการอันหนึ่งอันใดซึ่งกระทำแก่คู่สัญญาแห่งตั๋วเงินฝ่ายใดฝ่ายหนึ่ง ท่านว่าย่อมมีผลสะดุดหยุดลงเพียงแต่แก่คู่สัญญาฝ่ายนั้น</a:t>
            </a:r>
            <a:endParaRPr lang="en-US" sz="4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8181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47FF65-AF82-43E7-B8A1-67C288D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เหตุที่ทำให้อายุความย่อมสะดุดหยุดลง มาตรา ๑๙๓/๑๔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A41393-03BD-48E0-BDD8-E42C0EE5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16227" cy="4023360"/>
          </a:xfrm>
        </p:spPr>
        <p:txBody>
          <a:bodyPr/>
          <a:lstStyle/>
          <a:p>
            <a:pPr algn="thaiDist"/>
            <a:r>
              <a:rPr lang="en-US" sz="2800" dirty="0"/>
              <a:t>(</a:t>
            </a:r>
            <a:r>
              <a:rPr lang="th-TH" sz="2800" dirty="0"/>
              <a:t>๑</a:t>
            </a:r>
            <a:r>
              <a:rPr lang="en-US" sz="2800" dirty="0"/>
              <a:t>) </a:t>
            </a:r>
            <a:r>
              <a:rPr lang="th-TH" sz="2800" dirty="0"/>
              <a:t>ลูกหนี้รับสภาพหนี้ต่อเจ้าหนี้ตามสิทธิเรียกร้องโดยทำเป็นหนังสือรับสภาพหนี้ให้/ ชำระหนี้ให้บางส่วน/ ชำระดอกเบี้ย/ ให้ประกัน หรือกระทำการใด ๆ อันปราศจากข้อสงสัยแสดงให้เห็นเป็นปริยายว่ายอมรับสภาพหนี้ตามสิทธิเรียกร้อง</a:t>
            </a:r>
            <a:endParaRPr lang="en-US" sz="2800" dirty="0"/>
          </a:p>
          <a:p>
            <a:pPr algn="thaiDist"/>
            <a:r>
              <a:rPr lang="en-US" sz="2800" dirty="0"/>
              <a:t>(</a:t>
            </a:r>
            <a:r>
              <a:rPr lang="th-TH" sz="2800" dirty="0"/>
              <a:t>๒</a:t>
            </a:r>
            <a:r>
              <a:rPr lang="en-US" sz="2800" dirty="0"/>
              <a:t>) </a:t>
            </a:r>
            <a:r>
              <a:rPr lang="th-TH" sz="2800" dirty="0"/>
              <a:t>เจ้าหนี้ได้ฟ้องคดีเพื่อตั้งหลักฐานสิทธิเรียกร้องหรือเพื่อให้ชำระหนี้</a:t>
            </a:r>
            <a:endParaRPr lang="en-US" sz="2800" dirty="0"/>
          </a:p>
          <a:p>
            <a:pPr algn="thaiDist"/>
            <a:r>
              <a:rPr lang="en-US" sz="2800" dirty="0"/>
              <a:t>(</a:t>
            </a:r>
            <a:r>
              <a:rPr lang="th-TH" sz="2800" dirty="0"/>
              <a:t>๓</a:t>
            </a:r>
            <a:r>
              <a:rPr lang="en-US" sz="2800" dirty="0"/>
              <a:t>) </a:t>
            </a:r>
            <a:r>
              <a:rPr lang="th-TH" sz="2800" dirty="0"/>
              <a:t>เจ้าหนี้ได้ยื่นคำขอรับชำระหนี้ในคดีล้มละลาย</a:t>
            </a:r>
            <a:endParaRPr lang="en-US" sz="2800" dirty="0"/>
          </a:p>
          <a:p>
            <a:pPr algn="thaiDist"/>
            <a:r>
              <a:rPr lang="en-US" sz="2800" dirty="0"/>
              <a:t>(</a:t>
            </a:r>
            <a:r>
              <a:rPr lang="th-TH" sz="2800" dirty="0"/>
              <a:t>๔</a:t>
            </a:r>
            <a:r>
              <a:rPr lang="en-US" sz="2800" dirty="0"/>
              <a:t>) </a:t>
            </a:r>
            <a:r>
              <a:rPr lang="th-TH" sz="2800" dirty="0"/>
              <a:t>เจ้าหนี้ได้มอบข้อพิพาทให้อนุญาโตตุลาการพิจารณา</a:t>
            </a:r>
            <a:endParaRPr lang="en-US" sz="2800" dirty="0"/>
          </a:p>
          <a:p>
            <a:pPr algn="thaiDist"/>
            <a:r>
              <a:rPr lang="en-US" sz="2800" dirty="0"/>
              <a:t>(</a:t>
            </a:r>
            <a:r>
              <a:rPr lang="th-TH" sz="2800" dirty="0"/>
              <a:t>๕</a:t>
            </a:r>
            <a:r>
              <a:rPr lang="en-US" sz="2800" dirty="0"/>
              <a:t>) </a:t>
            </a:r>
            <a:r>
              <a:rPr lang="th-TH" sz="2800" dirty="0"/>
              <a:t>เจ้าหนี้ได้กระทำการอื่นใดอันมีผลเป็นอย่างเดียวกันกับการฟ้องคดี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0038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BC5F4E-155C-4443-8D6B-73F36C2F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600312" cy="1450757"/>
          </a:xfrm>
        </p:spPr>
        <p:txBody>
          <a:bodyPr/>
          <a:lstStyle/>
          <a:p>
            <a:r>
              <a:rPr lang="th-TH" dirty="0"/>
              <a:t>คำพิพากษาศาลฎีกา ที่ ๑๒๒๕/๒๕๓๗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935FEE-A304-44F7-84CE-91EA6C20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529291" cy="4023360"/>
          </a:xfrm>
        </p:spPr>
        <p:txBody>
          <a:bodyPr/>
          <a:lstStyle/>
          <a:p>
            <a:pPr algn="thaiDist"/>
            <a:r>
              <a:rPr lang="th-TH" sz="3600" dirty="0"/>
              <a:t>แม้ปรากฏว่าหลังจากที่ตั๋วสัญญาใช้เงินถึงกำหนดใช้เงินแล้วจำเลยที่ ๑ ผู้ออกตั๋วจะผ่อนชำระเงินให้โจทก์ไปบางส่วน เป็นเหตุให้อายุความในส่วนของจำเลยที่ ๑ สะดุดหยุดลงก็ตาม แต่ไม่ปรากฏว่าจำเลยที่ ๒ 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ได้ร่วมกระทำกับจำเลยที่ ๑ ด้วย จึงเป็นเรื่องแต่เฉพาะจำเลยที่ ๑ เท่านั้น อายุความในส่วนของจำเลยที่ ๒ จึงไม่สะดุดหยุดลงด้วยตามมาตรา ๒๙๕ ประกอบมาตรา ๙๖๗ , ๙๘๕.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7630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A8933F-DFD3-4120-B8A5-83892D02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298471" cy="1450757"/>
          </a:xfrm>
        </p:spPr>
        <p:txBody>
          <a:bodyPr/>
          <a:lstStyle/>
          <a:p>
            <a:pPr algn="ctr"/>
            <a:r>
              <a:rPr lang="th-TH" b="1" dirty="0"/>
              <a:t>อายุความฟ้องคดีตามพระราชบัญญัติว่าด้วยความผิด</a:t>
            </a:r>
            <a:br>
              <a:rPr lang="th-TH" b="1" dirty="0"/>
            </a:br>
            <a:r>
              <a:rPr lang="th-TH" b="1" dirty="0"/>
              <a:t>อันเกิดจากการใช้เช็ค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272ECE-9DD2-4E58-B773-D0055349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69493" cy="4023360"/>
          </a:xfrm>
        </p:spPr>
        <p:txBody>
          <a:bodyPr/>
          <a:lstStyle/>
          <a:p>
            <a:r>
              <a:rPr lang="th-TH" sz="3200" dirty="0"/>
              <a:t>คดีเช็คที่มีความรับผิดทางอาญา หรือที่คนทั่วไปเรียกว่าคดีเช็คเด้งนั้น เป็นความผิดอันยอมความได้  ดังนั้นผู้เสียหาย จะต้องร้องทุกข์ภายในกำหนดระยะเวลา ๓ เดือนนับแต่วันที่ธนาคารปฏิเสธการจ่ายเงิน </a:t>
            </a:r>
          </a:p>
          <a:p>
            <a:r>
              <a:rPr lang="th-TH" sz="3200" dirty="0"/>
              <a:t>ผู้เสียหายที่จะฟ้องคดีตาม พรบ นี้ ต้องเป็นผู้ทรงเช็คในขณะที่ธนาคารปฏิเสธการจ่ายเงิน</a:t>
            </a:r>
          </a:p>
          <a:p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6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DDC7C9-DCC5-49AC-A2B2-B90CD5FC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236328" cy="1450757"/>
          </a:xfrm>
        </p:spPr>
        <p:txBody>
          <a:bodyPr/>
          <a:lstStyle/>
          <a:p>
            <a:r>
              <a:rPr lang="th-TH" b="1" dirty="0"/>
              <a:t>อายุความเกี่ยวกับตั๋วเงิน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1287EC-B2D9-4AC0-B594-85ED6F3DF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80927"/>
            <a:ext cx="9413881" cy="402336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อายุความตามมูลหนี้เดิม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(มูลหนี้ที่มีการออกตั๋วเงินชำระหนี้)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อายุความตามตั๋วเงิน </a:t>
            </a:r>
          </a:p>
          <a:p>
            <a:pPr lvl="1"/>
            <a:r>
              <a:rPr lang="th-TH" sz="2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ฟ้องบังคับลูกหนี้ชั้นต้นของตั๋วเงิน</a:t>
            </a:r>
          </a:p>
          <a:p>
            <a:pPr lvl="1"/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อายุความที่ผู้ทรงจะฟ้องผู้สั่งจ่ายและผู้สลักหลัง</a:t>
            </a:r>
          </a:p>
          <a:p>
            <a:pPr lvl="1"/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อายุความที่ผู้สลักหลังฟ้องไล่เบี้ยผู้สลักหลังด้วยกัน หรือไล่เบี้ยผู้สั่งจ่าย</a:t>
            </a:r>
          </a:p>
          <a:p>
            <a:pPr lvl="1"/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อายุความฟ้องผู้รับอาว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ัล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และผู้รับรองเข้าแก้หน้า  </a:t>
            </a:r>
          </a:p>
          <a:p>
            <a:pPr lvl="1"/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อายุความที่ผู้รับอาว</a:t>
            </a:r>
            <a:r>
              <a:rPr lang="th-TH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ัล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จะฟ้องคดี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อายุความฟ้องคดีตามพระราชบัญญัติว่าด้วยความผิดอันเกิดจากการใช้เช็ค</a:t>
            </a:r>
            <a:endParaRPr lang="en-US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8820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5C7FC7-6A50-42DA-9FEF-55168784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200817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๓๔๔/๒๕๑๖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A4A668-4C6D-407B-B3DB-7E06E5CFE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742355" cy="4023360"/>
          </a:xfrm>
        </p:spPr>
        <p:txBody>
          <a:bodyPr/>
          <a:lstStyle/>
          <a:p>
            <a:pPr algn="thaiDist"/>
            <a:r>
              <a:rPr lang="th-TH" sz="3200" dirty="0"/>
              <a:t>ความผิดตามพระราชบัญญัติว่าด้วยความผิดอันเกิดจากการใช้เช็คพ.ศ.๑๓๙๗ มาตรา ๓ เกิดขึ้นเมื่อธนาคารปฏิเสธการจ่ายเงินและจะถือว่าธนาคารปฏิเสธการจ่ายเงินได้ก็ต่อเมื่อมีการยื่นเช็คต่อธนาคารและธนาคารปฏิเสธการจ่ายเงินแล้ว เพียงแต่ผู้เสียหายไปถามธนาคาร ธนาคารบอกว่าเงินในบัญชีจำเลยไม่มี ยังถือไม่ได้ว่าธนาคารได้ปฏิเสธการจ่ายเงิน อายุความจึงยังไม่เริ่มนับ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2198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A6D35B-2728-462E-B179-6E3F8F64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คำพิพากษาศาลฎีกา ที่ ๖๑๐/๒๕๑๕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222EF0-D350-4951-9447-E66DA1E7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76026" cy="4023360"/>
          </a:xfrm>
        </p:spPr>
        <p:txBody>
          <a:bodyPr/>
          <a:lstStyle/>
          <a:p>
            <a:pPr algn="thaiDist"/>
            <a:r>
              <a:rPr lang="th-TH" sz="3200" dirty="0"/>
              <a:t>โจทก์ฟ้องขอให้ลงโทษจำเลยตามพระราชบัญญัติว่าด้วยความผิดอันเกิดจากการใช้เช็คฯ หลังจากวันที่ธนาคารปฏิเสธการจ่ายเงินตามเช็ค ๕ เดือนเศษ โดยโจทก์มิได้ร้องทุกข์ภายใน ๓ เดือน นับแต่วันที่รู้เรื่องความผิดและรู้ตัวผู้กระทำผิด ฟ้องโจทก์ย่อมขาดอายุความ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65483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634180-4C4F-47D2-B4BE-8F749A015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8499481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๑๕๐/๒๕๕๐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67BE58-EF68-4F85-957D-8D32DD21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147551" cy="4023360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/>
              <a:t>คดีความผิดอันยอมความได้ โจทก์ร่วมต้องร้องทุกข์ภายในกำหนด ๓ เดือน นับแต่วันที่รู้เรื่องความผิดและรู้ตัวผู้กระทำความผิดตาม </a:t>
            </a:r>
            <a:r>
              <a:rPr lang="th-TH" sz="3200" dirty="0" err="1"/>
              <a:t>ป.อ</a:t>
            </a:r>
            <a:r>
              <a:rPr lang="th-TH" sz="3200" dirty="0"/>
              <a:t>. มาตรา ๙๖ ซึ่งความผิดต่อ พ.ร.บ.ว่าด้วยความผิดอันเกิดจากการใช้เช็คฯ มาตรา ๔ เกิดขึ้นเมื่อธนาคารตามเช็คปฏิเสธการจ่ายเงิน มิใช่เกิดขึ้นในวันที่ลงในเช็คพิพาท </a:t>
            </a:r>
          </a:p>
        </p:txBody>
      </p:sp>
    </p:spTree>
    <p:extLst>
      <p:ext uri="{BB962C8B-B14F-4D97-AF65-F5344CB8AC3E}">
        <p14:creationId xmlns:p14="http://schemas.microsoft.com/office/powerpoint/2010/main" val="899014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98C046-8A1D-4245-BEA6-79B0C82A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33982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๑๑๒๗/๒๕๒๓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3BAA4AA-593F-424F-A9FA-7C47983E0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4612"/>
            <a:ext cx="9426606" cy="4023360"/>
          </a:xfrm>
        </p:spPr>
        <p:txBody>
          <a:bodyPr/>
          <a:lstStyle/>
          <a:p>
            <a:pPr algn="thaiDist"/>
            <a:r>
              <a:rPr lang="th-TH" sz="3200" dirty="0"/>
              <a:t>อายุความในการร้องทุกข์คดีอาญามีกำหนด ๓ เดือน นับแต่วันที่รู้เรื่องความผิดและรู้ตัวผู้กระทำผิดถึงแม้ธนาคารโจทก์จะแจ้งเรื่องที่ธนาคารตามเช็คปฏิเสธการจ่ายเงินให้จำเลยที่ ๑ ทราบเป็นเวลาถึง ๘</a:t>
            </a:r>
            <a:r>
              <a:rPr lang="en-US" sz="3200" dirty="0"/>
              <a:t>-</a:t>
            </a:r>
            <a:r>
              <a:rPr lang="th-TH" sz="3200" dirty="0"/>
              <a:t>๙ เดือนก็ตามจำเลยที่ ๑ ก็ยังมีสิทธิร้องทุกข์ได้ เพราะเพิ่งรู้เรื่องความผิดและรู้ตัวผู้กระทำผิดและการฟ้องเรียกเงินตามเช็คในคดีแพ่งก็มีอายุความ ๑ ปี ดังนี้ จะถือว่าธนาคารโจทก์ละเลยทำให้จำเลยที่ ๑ เสียหายไม่ได้</a:t>
            </a:r>
            <a:endParaRPr lang="en-US" sz="3200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7821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DDC52D-110A-4DC2-A350-9AC382E7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191939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๑๓๐๖/๒๕๒๔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611DFA-2CB2-41C0-931B-BD59B9CF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298471" cy="4023360"/>
          </a:xfrm>
        </p:spPr>
        <p:txBody>
          <a:bodyPr>
            <a:normAutofit/>
          </a:bodyPr>
          <a:lstStyle/>
          <a:p>
            <a:pPr algn="thaiDist"/>
            <a:r>
              <a:rPr lang="th-TH" sz="2800" dirty="0"/>
              <a:t>ศาลฎีกาวินิจฉัยว่า คดีนี้เป็นความผิดอันยอมความได้ตามพระราชบัญญัติว่าด้วยความผิดอันเกิดจากการใช้เช็ค พ.ศ.๒๔๙๗ มาตรา ๔ ถ้าโจทก์ไม่ฟ้องคดีภายใน ๓ เดือนนับแต่รู้เรื่องความผิดและรู้ตัวผู้กระทำความผิดก็ขาดอายุความตามประมวลกฎหมายอาญา มาตรา ๙๖ แต่ปรากฏว่าวันที่ ๒๓ กุมภาพันธ์ ๒๕๒๓ ซึ่งเป็นวันครบกำหนด ๓ เดือน นับแต่โจทก์รู้เรื่องความผิดและรู้ตัวผู้กระทำความผิดนั้นตรงกับวันเสาร์ รุ่งขึ้นเป็นวันอาทิตย์ซึ่งเป็นวันหยุดราชการทั้งสองวัน โจทก์จึงมาฟ้องในวันจันทร์ที่ ๒๕ กุมภาพันธ์ ๒๕๒๓ ซึ่งเป็นวันเริ่มปฏิบัติราชการใหม่ได้ ตามนัยประมวลกฎหมายแพ่งและพาณิชย์ มาตรา ๑๖๑ คดีโจทก์ไม่ขาดอายุความ</a:t>
            </a:r>
          </a:p>
        </p:txBody>
      </p:sp>
    </p:spTree>
    <p:extLst>
      <p:ext uri="{BB962C8B-B14F-4D97-AF65-F5344CB8AC3E}">
        <p14:creationId xmlns:p14="http://schemas.microsoft.com/office/powerpoint/2010/main" val="25951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5007A33-FF67-4698-813A-EE2305AA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129796" cy="1450757"/>
          </a:xfrm>
        </p:spPr>
        <p:txBody>
          <a:bodyPr/>
          <a:lstStyle/>
          <a:p>
            <a:pPr algn="ctr"/>
            <a:r>
              <a:rPr lang="th-TH" dirty="0"/>
              <a:t>อายุความตามมูลหนี้เดิม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83E310-AFF8-470F-9D06-722950D52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209695" cy="4023360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การออกตั๋วเงินนั้นโดยทั่วไปมีวัตถุประสงค์เพื่อใช้ตั๋วเงินในการชำระหนี้มูลหนี้ใดมูลหนี้หนึ่ง ซึ่งตามกฎหมายแล้วหากเป็นการชำระหนี้ด้วยการโอนหรือด้วยสลักหลังตั๋วเงินจะถือว่าหนี้นั้นระงับสิ้นไปก็ต่อเมื่อตั๋วเงินนั้นได้ใช้เงินแล้ว 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อายุความที่จะฟ้องบังคับตามมูลหนี้เดิม จะยาวนานเพียงใดขึ้นอยู่กับเป็นมูลหนี้อะไรที่มีการออกตั๋วเงินเพื่อชำระหนี้ เช่น มูลหนี้กู้ยืม, ฟ้องบังคับตามสัญญาค้ำประกัน,ฟ้องเรียกเอาเงินภาษี, ผิดสัญญาซื้อขาย, ฟ้องเรียกเงินส่วนต่างราคาเช่าซื้อ มีอายุความ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ฟ้องเรียกดอกเบี้ยค้างชำระ, ฟ้องเรียกค่าเช่าทรัพย์ค้างชำระ, ฟ้องเรียกเงินเดือนค้างจ่าย มีอายุความ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ฟ้องเรียกค่าโดยสาร ค่าขนส่ง เงินทดรองจ่าย, ผู้ประกอบธุรกิจให้เช่าสังหาฯ หรือผู้ประกอบการโรงแรม หรือหอพักฟ้องเรียกค่าที่พักอาศัย ค่าอาหารเครื่องดื่ม และบริการ, ค่าสอนหนังสือ, ค่าทนายความ,ค่างวดตามสัญญาเช่าซื้อ มีอายุความ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193/32-34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17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FBA8F4-8876-464B-A92A-5ECBE2252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191939" cy="1338011"/>
          </a:xfrm>
        </p:spPr>
        <p:txBody>
          <a:bodyPr/>
          <a:lstStyle/>
          <a:p>
            <a:pPr algn="ctr"/>
            <a:r>
              <a:rPr lang="th-TH" dirty="0"/>
              <a:t>อายุความตามมูลหนี้เดิม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A1551A-42AE-4D9C-B379-CB8157824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9191939" cy="4430779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000" dirty="0"/>
              <a:t>มาตรา ๑๐๐๕ ถ้าตั๋วเงินได้ทำขึ้นหรือได้โอนหรือสลักหลังไปแล้วในมูลหนี้อันหนึ่งอันใด และสิทธิตามตั๋วเงินนั้นมาสูญสิ้นไปเพราะอายุความก็ดี หรือเพราะละเว้นไม่ดำเนินการให้ต้องตามวิธีใด ๆ อันจะพึงต้องทำก็ดี ท่านว่าหนี้เดิมนั้นก็ยังคงมีอยู่ตามหลักกฎหมายอันแพร่หลายทั่วไป เท่าที่ลูกหนี้มิได้ต้องเสียหายแต่การนั้น เว้นแต่จะได้ตกลงกันไว้เป็นอย่างอื่น   </a:t>
            </a:r>
          </a:p>
          <a:p>
            <a:pPr algn="thaiDist"/>
            <a:r>
              <a:rPr lang="th-TH" sz="2600" b="1" u="sng" dirty="0"/>
              <a:t>อธิบาย</a:t>
            </a:r>
            <a:r>
              <a:rPr lang="th-TH" sz="2600" dirty="0"/>
              <a:t> จากมาตราดังกล่าว หากผู้ทรงไม่ได้ฟ้องคดีภายในกำหนดอายุความ ตามมาตรา ๑๐๐๑ ถึงมาตรา ๑๐๐๒ หรือผู้ทรงละเว้นไม่ดำเนินการตามวิธีของตั๋วเงิน คือ ไม่ทำคำคัดค้านในกำหนดทำให้สิ้นสิทธิฟ้องคดีตามตั๋วเงินก็ตาม ก็ไม่เป็นเหตุให้สิ้นสิทธิในการฟ้องบังคับตามมูลหนี้เดิมหากมูลหนี้เดิมยังอยู่ในกำหนดอายุความที่อาจฟ้องบังคับคดีได้ เว้นแต่ การใช้สิทธิฟ้องคดีตามมูลหนี้เดิมจะทำให้ลูกหนี้เสียหาย เช่น ลูกหนี้ซื้อเช็คจากธนาคารนำมาชำระหนี้แก่เจ้าหนี้ แต่เจ้าหนี้ไม่ได้นำเช็คไปเรียกให้ธนาคารใช้เงินจนกระทั่งขาดอายุความ แล้วเจ้าหนี้กลับไปฟ้องลูกหนี้ตามมูลหนี้เดิม เช่นนี้ลูกหนี้ย่อมเสียหาย เนื่องจากตนไม่สามารถนำเช็คไปขึ้นเงินได้ ฉะนั้นในกรณีเช่นนี้เจ้าหนี้จึงไม่อาจฟ้องตามมูลหนี้เดิมได้ </a:t>
            </a:r>
            <a:endParaRPr lang="th-TH" sz="3900" dirty="0"/>
          </a:p>
        </p:txBody>
      </p:sp>
    </p:spTree>
    <p:extLst>
      <p:ext uri="{BB962C8B-B14F-4D97-AF65-F5344CB8AC3E}">
        <p14:creationId xmlns:p14="http://schemas.microsoft.com/office/powerpoint/2010/main" val="412863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FE4369-7DCC-4195-BD78-DFBA970F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อายุความฟ้องบังคับลูกหนี้ชั้นต้นของตั๋วเงิน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E2F7513-0472-42FF-B86D-7BD962B0E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42860" cy="4023360"/>
          </a:xfrm>
        </p:spPr>
        <p:txBody>
          <a:bodyPr>
            <a:normAutofit/>
          </a:bodyPr>
          <a:lstStyle/>
          <a:p>
            <a:r>
              <a:rPr lang="th-TH" sz="2800" b="1" dirty="0"/>
              <a:t>ลูกหนี้ชั้นต้นในตั๋วเงิน ได้แก่ ผู้รับรองตั๋วแลกเงิน และผู้ออกตั๋วสัญญาใช้เงิน  </a:t>
            </a:r>
          </a:p>
          <a:p>
            <a:r>
              <a:rPr lang="th-TH" dirty="0"/>
              <a:t>“</a:t>
            </a:r>
            <a:r>
              <a:rPr lang="th-TH" sz="3200" dirty="0"/>
              <a:t>มาตรา ๑๐๐๑</a:t>
            </a:r>
            <a:r>
              <a:rPr lang="en-US" sz="3200" dirty="0"/>
              <a:t> </a:t>
            </a:r>
            <a:r>
              <a:rPr lang="th-TH" sz="3200" dirty="0"/>
              <a:t>ในคดีฟ้องผู้รับรองตั๋วแลกเงินก็ดี ผู้ออกตั๋วสัญญาใช้เงินก็ดี ท่านห้ามมิให้ฟ้องเมื่อพ้นเวลา</a:t>
            </a:r>
            <a:r>
              <a:rPr lang="th-TH" sz="3200" dirty="0">
                <a:solidFill>
                  <a:srgbClr val="FF0000"/>
                </a:solidFill>
              </a:rPr>
              <a:t>สามปี</a:t>
            </a:r>
            <a:r>
              <a:rPr lang="th-TH" sz="3200" dirty="0"/>
              <a:t>นับแต่วันตั๋วนั้น ๆ ถึงกำหนดใช้เงิน</a:t>
            </a:r>
            <a:r>
              <a:rPr lang="th-TH" dirty="0"/>
              <a:t>”</a:t>
            </a:r>
          </a:p>
          <a:p>
            <a:endParaRPr lang="en-US" dirty="0"/>
          </a:p>
          <a:p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20999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5AF174-E43F-4A5F-95AD-BB45A977B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07349" cy="1450757"/>
          </a:xfrm>
        </p:spPr>
        <p:txBody>
          <a:bodyPr/>
          <a:lstStyle/>
          <a:p>
            <a:pPr algn="ctr"/>
            <a:r>
              <a:rPr lang="th-TH" dirty="0"/>
              <a:t>คำพิพากษาศาลฎีกา ที่ ๔๐๔/๒๕๑๕ (ประชุมใหญ่)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379A1D-4462-4D32-966C-D71935669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804499" cy="4023360"/>
          </a:xfrm>
        </p:spPr>
        <p:txBody>
          <a:bodyPr/>
          <a:lstStyle/>
          <a:p>
            <a:pPr algn="thaiDist"/>
            <a:r>
              <a:rPr lang="th-TH" sz="3200" dirty="0"/>
              <a:t>จำเลยได้ร่วมกันออกตั๋วสัญญาใช้เงินให้โจทก์ เมื่อทวงถาม ต่อมาวันที่ ๑๑ มีนาคม ๒๕๑๑ โจทก์มอบให้ทนายทวงถามจำเลยและวันที่ ๒๕ กรกฎาคม ๒๕๑๑ โจทก์ยื่นฟ้องขอให้จำเลยร่วมกันใช้เงินตามตั๋วสัญญาใช้เงิน ดังนี้ต้องถือว่า วันที่โจทก์ทวงถามจำเลยให้ใช้เงินเป็นวันเริ่มต้นกำหนดใช้เงิน ฉะนั้นเมื่อนับจากวันที่โจทก์ทวงถามจนถึงวันฟ้องยังไม่เกิน ๓ ปี คดีโจทก์จึงไม่ขาดอายุความ</a:t>
            </a:r>
            <a:endParaRPr lang="en-US" sz="3200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656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E0708E-98A1-4A83-937A-C2142235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คำพิพากษาศาลฎีกา ที่ ๑๐๖๒/๒๕๔๐ (ประชุมใหญ่)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12768C-E513-4ECD-BC53-213897BB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325104" cy="402336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๋วสัญญาใช้เงินพิพาทได้กำหนดไว้ชัดเจนว่าผู้ออกตั๋วสัญญาจะใช้เงินแก่โจทก์เมื่อทวงถามดังนั้นวันถึงกำหนดใช้เงินของตั๋วสัญญาใช้เงินพิพาทหมายถึงวันที่โจทก์ทวงถามให้ใช้เงินตามความในมาตรา ๙๑๓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หาใช่ถึงกำหนดใช้เงินในวันออกตั๋วไม่ เมื่อในหนังสือทวงถามให้เวลานำเงินมาชำระใน ๗ วันนับแต่วันที่ได้รับหนังสือ เมื่อหนังสือทวงถามลงวันที่ ๑๒ กันยายน ๒๕๓๓ ย่อมครบกำหนด ๗ วันในวันที่ ๑๙ กันยายน ๒๕๓๓ อายุความจึงต้องเริ่มนับในวันที่ ๒๐ กันยายน ๒๕๓๓ เมื่อโจทก์ฟ้องคดีนี้ ๑๔ กันยายน ๒๕๓๖ จึงไม่ขาดอายุความ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547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4001D6-5FB9-41C8-B717-A578037D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1D11B8-5C44-444A-83CB-EC23F2EFC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05003" cy="4023360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600" dirty="0"/>
              <a:t>กรณีมีผู้รับอาว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ผู้รับรองตั๋วแลกเงิน หรือรับอาว</a:t>
            </a:r>
            <a:r>
              <a:rPr lang="th-TH" sz="3600" dirty="0" err="1"/>
              <a:t>ัล</a:t>
            </a:r>
            <a:r>
              <a:rPr lang="th-TH" sz="3600" dirty="0"/>
              <a:t>ผู้ออกตั๋วสัญญาใช้เงิน อายุความที่จะฟ้องผู้รับอาว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เหล่านี้อยู่ภายใต้อายุความ ๓ ปีตามมาตรา ๑๐๐๑ เช่นกัน ทั้งนี้เนื่องจากมาตรา ๙๔๐ บัญญัติให้ผู้รับอาว</a:t>
            </a:r>
            <a:r>
              <a:rPr lang="th-TH" sz="3600" dirty="0" err="1"/>
              <a:t>ัลต้</a:t>
            </a:r>
            <a:r>
              <a:rPr lang="th-TH" sz="3600" dirty="0"/>
              <a:t>องผูกพันเป็นอย่างเดียวกับบุคคลที่ตนประกัน   </a:t>
            </a:r>
          </a:p>
          <a:p>
            <a:pPr algn="thaiDist"/>
            <a:r>
              <a:rPr lang="th-TH" sz="3600" dirty="0"/>
              <a:t> คำพิพากษาศาลฎีกา ที่ ๓๓๔๐/๒๕๓๖ 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ตั๋วสัญญาใช้เงินย่อมมีความผูกพันเป็นอย่างเดียวกับลูกหนี้ซึ่งเป็นผู้ออกตั๋ว ตามประมวลกฎหมายแพ่งและพาณิชย์มาตรา ๙๔๐ วรรคแรก การฟ้องให้ผู้รับอาว</a:t>
            </a:r>
            <a:r>
              <a:rPr lang="th-TH" sz="3600" dirty="0" err="1"/>
              <a:t>ัล</a:t>
            </a:r>
            <a:r>
              <a:rPr lang="th-TH" sz="3600" dirty="0"/>
              <a:t>ตั๋วสัญญาใช้เงินรับผิดจึงต้องฟ้องภายใน ๓ ปี นับแต่วันตั๋วถึงกำหนด </a:t>
            </a:r>
          </a:p>
        </p:txBody>
      </p:sp>
    </p:spTree>
    <p:extLst>
      <p:ext uri="{BB962C8B-B14F-4D97-AF65-F5344CB8AC3E}">
        <p14:creationId xmlns:p14="http://schemas.microsoft.com/office/powerpoint/2010/main" val="34914755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363</TotalTime>
  <Words>3940</Words>
  <Application>Microsoft Office PowerPoint</Application>
  <PresentationFormat>แบบจอกว้าง</PresentationFormat>
  <Paragraphs>101</Paragraphs>
  <Slides>34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34</vt:i4>
      </vt:variant>
    </vt:vector>
  </HeadingPairs>
  <TitlesOfParts>
    <vt:vector size="39" baseType="lpstr">
      <vt:lpstr>Calibri</vt:lpstr>
      <vt:lpstr>Calibri Light</vt:lpstr>
      <vt:lpstr>TH Sarabun New</vt:lpstr>
      <vt:lpstr>TH SarabunPSK</vt:lpstr>
      <vt:lpstr>ย้อนยุค</vt:lpstr>
      <vt:lpstr>อายุความตั๋วเงิน</vt:lpstr>
      <vt:lpstr>อายุความ</vt:lpstr>
      <vt:lpstr>อายุความเกี่ยวกับตั๋วเงิน</vt:lpstr>
      <vt:lpstr>อายุความตามมูลหนี้เดิม </vt:lpstr>
      <vt:lpstr>อายุความตามมูลหนี้เดิม </vt:lpstr>
      <vt:lpstr>อายุความฟ้องบังคับลูกหนี้ชั้นต้นของตั๋วเงิน</vt:lpstr>
      <vt:lpstr>คำพิพากษาศาลฎีกา ที่ ๔๐๔/๒๕๑๕ (ประชุมใหญ่) </vt:lpstr>
      <vt:lpstr>คำพิพากษาศาลฎีกา ที่ ๑๐๖๒/๒๕๔๐ (ประชุมใหญ่) </vt:lpstr>
      <vt:lpstr>ข้อสังเกต</vt:lpstr>
      <vt:lpstr>อายุความที่ผู้ทรงจะฟ้องผู้สั่งจ่ายและผู้สลักหลัง</vt:lpstr>
      <vt:lpstr>คำพิพากษาศาลฎีกา ที่ ๑๒๑๔/๒๕๔๗ </vt:lpstr>
      <vt:lpstr>คำพิพากษาศาลฎีกา ที่ ๑๖๑/๒๕๑๘ </vt:lpstr>
      <vt:lpstr>ข้อสังเกต</vt:lpstr>
      <vt:lpstr>คำพิพากษาศาลฎีกา ที่ ๓๗๖๒/๒๕๕๔ </vt:lpstr>
      <vt:lpstr>อายุความที่ผู้สลักหลังฟ้องไล่เบี้ยผู้สลักหลังด้วยกัน  หรือไล่เบี้ยผู้สั่งจ่าย</vt:lpstr>
      <vt:lpstr>คำพิพากษาศาลฎีกา ที่ ๖๒๘/๒๕๐๔ </vt:lpstr>
      <vt:lpstr>คำพิพากษาศาลฎีกา ที่ ๖๓๓๙-๖๓๔๐/๒๕๓๙ </vt:lpstr>
      <vt:lpstr>ข้อสังเกต</vt:lpstr>
      <vt:lpstr>คำพิพากษาศาลฎีกา ที่ ๓๕๐๖/๒๕๒๘ </vt:lpstr>
      <vt:lpstr>อายุความฟ้องผู้รับอาวัล และผู้รับรองเข้าแก้หน้า</vt:lpstr>
      <vt:lpstr>คำพิพากษาศาลฎีกา ที่ ๒๗๓๔/๒๕๒๘  </vt:lpstr>
      <vt:lpstr>คำพิพากษาศาลฎีกา ที่ ๓๓๔๐/๒๕๓๖ </vt:lpstr>
      <vt:lpstr>คำพิพากษาศาลฎีกา ที่ ๓๓๙๗/๒๕๓๖ </vt:lpstr>
      <vt:lpstr>อายุความที่ผู้รับอาวัลจะฟ้องคดี</vt:lpstr>
      <vt:lpstr>งานนำเสนอ PowerPoint</vt:lpstr>
      <vt:lpstr>อายุความสะดุดหยุดลง</vt:lpstr>
      <vt:lpstr>เหตุที่ทำให้อายุความย่อมสะดุดหยุดลง มาตรา ๑๙๓/๑๔ </vt:lpstr>
      <vt:lpstr>คำพิพากษาศาลฎีกา ที่ ๑๒๒๕/๒๕๓๗ </vt:lpstr>
      <vt:lpstr>อายุความฟ้องคดีตามพระราชบัญญัติว่าด้วยความผิด อันเกิดจากการใช้เช็ค</vt:lpstr>
      <vt:lpstr>คำพิพากษาศาลฎีกา ที่ ๓๔๔/๒๕๑๖ </vt:lpstr>
      <vt:lpstr>คำพิพากษาศาลฎีกา ที่ ๖๑๐/๒๕๑๕ </vt:lpstr>
      <vt:lpstr>คำพิพากษาศาลฎีกา ที่ ๑๕๐/๒๕๕๐ </vt:lpstr>
      <vt:lpstr>คำพิพากษาศาลฎีกา ที่ ๑๑๒๗/๒๕๒๓ </vt:lpstr>
      <vt:lpstr>คำพิพากษาศาลฎีกา ที่ ๑๓๐๖/๒๕๒๔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อายุความตั๋วเงิน</dc:title>
  <dc:creator>พงษ์บวร ประสูตร์แสงจันทร์</dc:creator>
  <cp:lastModifiedBy>พงษ์บวร ประสูตร์แสงจันทร์</cp:lastModifiedBy>
  <cp:revision>15</cp:revision>
  <dcterms:created xsi:type="dcterms:W3CDTF">2021-09-27T08:16:35Z</dcterms:created>
  <dcterms:modified xsi:type="dcterms:W3CDTF">2021-10-04T19:33:11Z</dcterms:modified>
</cp:coreProperties>
</file>