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96" r:id="rId20"/>
    <p:sldId id="299" r:id="rId21"/>
    <p:sldId id="275" r:id="rId22"/>
    <p:sldId id="276" r:id="rId23"/>
    <p:sldId id="297" r:id="rId24"/>
    <p:sldId id="300" r:id="rId25"/>
    <p:sldId id="301" r:id="rId26"/>
    <p:sldId id="278" r:id="rId27"/>
    <p:sldId id="279" r:id="rId28"/>
    <p:sldId id="277" r:id="rId29"/>
    <p:sldId id="280" r:id="rId30"/>
    <p:sldId id="302" r:id="rId31"/>
    <p:sldId id="298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8A410DE-FE83-48AF-A8A9-48F20E2F4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21106E4-4FD8-4066-88D2-7504D4B64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F929BD0-D6FF-4934-AB9C-9874E9B48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056A-4863-43A3-94FC-8E38693AB297}" type="datetimeFigureOut">
              <a:rPr lang="th-TH" smtClean="0"/>
              <a:t>21/09/64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A612875-785C-4301-931F-5B27D6AF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4B18899-AF1E-4717-B71B-87981AF6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C6-4E90-4B6F-94D5-CA593DDFFC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496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9420988-6E21-45B3-80A4-54394704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503CC2F-0E34-420F-8358-E1DE560FD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E752E55-C151-40E0-B7D4-8E22CAD6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056A-4863-43A3-94FC-8E38693AB297}" type="datetimeFigureOut">
              <a:rPr lang="th-TH" smtClean="0"/>
              <a:t>21/09/64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0FEFCDA-95E7-460F-B28E-E75874339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3BC5B3B-0A30-4EA3-8348-5E981FB7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C6-4E90-4B6F-94D5-CA593DDFFC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426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C15E1357-7797-4B76-8DD4-FA3E61ACAA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F1C33D1-567F-44C9-A5B6-7E3CF5CEE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D3C0BA9-266A-4E54-8EA7-6A72D817D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056A-4863-43A3-94FC-8E38693AB297}" type="datetimeFigureOut">
              <a:rPr lang="th-TH" smtClean="0"/>
              <a:t>21/09/64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B742CF-242B-4491-8F16-90307EC64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1F9E871-A3D8-4D92-BC2D-05ECD5C02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C6-4E90-4B6F-94D5-CA593DDFFC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797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456918-F770-4D3D-ADB9-C31C7B86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5713D3F-3A25-4E55-A5AF-4F8C12046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D0C27A2-A48F-4832-8360-E16A401EC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056A-4863-43A3-94FC-8E38693AB297}" type="datetimeFigureOut">
              <a:rPr lang="th-TH" smtClean="0"/>
              <a:t>21/09/64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5EB6AD6-B384-425E-9AA7-24AB907AB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E863558-5F91-41E1-BA0D-9CD9F02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C6-4E90-4B6F-94D5-CA593DDFFC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946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EC890D6-9E58-4B18-BEB9-4AD472167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52D5533-224B-4864-AA45-EFF04BAF5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2C3320E-EEB6-4DED-B5D2-A1C4A702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056A-4863-43A3-94FC-8E38693AB297}" type="datetimeFigureOut">
              <a:rPr lang="th-TH" smtClean="0"/>
              <a:t>21/09/64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81DD425-B5A7-4020-8683-983110D7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F1FCCAF-79EE-4DA3-BD01-246DF5F89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C6-4E90-4B6F-94D5-CA593DDFFC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433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D896327-79DD-4344-853E-5A10DC01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D74C4BF-9FB2-4FCD-A1C7-95F02A21A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49BE4DB-7660-4CBC-9823-EFB4E6C3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F4E2809-3BC2-4C03-8D2E-4A06DD5D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056A-4863-43A3-94FC-8E38693AB297}" type="datetimeFigureOut">
              <a:rPr lang="th-TH" smtClean="0"/>
              <a:t>21/09/64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D95D6A7-D646-4F92-A06B-0D1547AA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67E9E49-E176-4EAF-BF06-01D13020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C6-4E90-4B6F-94D5-CA593DDFFC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60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BFF6C95-6F43-4CDC-9C1E-923B7F216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AE95F25-AB0D-4C22-ABC7-9DF0AC1D8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E710E01-8FD9-4427-9679-F893A4687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C8309B09-7D71-4F90-BFEC-93D3D7A83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777DAFE6-7CD8-4658-AE09-D2493D4B94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4211A14-D81F-4339-A38F-25971869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056A-4863-43A3-94FC-8E38693AB297}" type="datetimeFigureOut">
              <a:rPr lang="th-TH" smtClean="0"/>
              <a:t>21/09/64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CC5E79BB-928D-4FBD-9FC6-8617BC6A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131CD2D-2857-4AA7-9A69-C87D50C4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C6-4E90-4B6F-94D5-CA593DDFFC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962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04FED-AF00-410F-BA15-6BD13E33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72D4371C-AC7C-4B52-B0CC-0344E926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056A-4863-43A3-94FC-8E38693AB297}" type="datetimeFigureOut">
              <a:rPr lang="th-TH" smtClean="0"/>
              <a:t>21/09/64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7FC1FCD-0D3D-4FE2-9234-CF557BC7E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D3EEC50-B64D-45C3-B63F-8EAB55D3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C6-4E90-4B6F-94D5-CA593DDFFC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460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9FCA368-AFEE-4277-A871-8CA0BECC0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056A-4863-43A3-94FC-8E38693AB297}" type="datetimeFigureOut">
              <a:rPr lang="th-TH" smtClean="0"/>
              <a:t>21/09/64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E19E294E-BB1C-4D24-B120-46DA32008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CC22E44-8180-4FD2-BCB9-13DCD846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C6-4E90-4B6F-94D5-CA593DDFFC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274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C2CB50D-B5D1-4AA3-BFB3-57770EC6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E4F4279-AB73-4858-8F28-BC386DDBB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FBCC813-2B75-47ED-9689-BF71B44F6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9CFA172-4452-4992-969F-7B43FD10A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056A-4863-43A3-94FC-8E38693AB297}" type="datetimeFigureOut">
              <a:rPr lang="th-TH" smtClean="0"/>
              <a:t>21/09/64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9B8ACFB-B7AA-4735-AD84-008D4C9EA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2FFE56B-7380-435B-8AAB-9F08DE80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C6-4E90-4B6F-94D5-CA593DDFFC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756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08778D5-016C-426C-9BC9-45643DC58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DF1DA4C8-48FB-4C89-BE22-DEB67030D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AEAC2FC-597E-4155-9433-EE83F160B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E4CEF75-D8F1-4090-ABE8-95B22E42F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056A-4863-43A3-94FC-8E38693AB297}" type="datetimeFigureOut">
              <a:rPr lang="th-TH" smtClean="0"/>
              <a:t>21/09/64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9A34325-0EBF-495C-AF0F-19E69737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E8060DA-6919-4EB9-9550-E4A3AC60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C6-4E90-4B6F-94D5-CA593DDFFC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21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A0147D6F-BC47-4416-98F6-82F05DA0A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A22F7BC-4EE5-4C08-9359-A8340C6A4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2D8446B-978C-4DDF-ADBB-944CE7D5B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A056A-4863-43A3-94FC-8E38693AB297}" type="datetimeFigureOut">
              <a:rPr lang="th-TH" smtClean="0"/>
              <a:t>21/09/64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61966D5-14A2-44D6-8DD8-91369F39B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BBE4E87-53ED-47B5-BD1E-4DADB6115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D3BC6-4E90-4B6F-94D5-CA593DDFFC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898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4ACE665-B9E4-4F2B-9488-833A7CD01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th-TH" sz="2000" dirty="0">
                <a:solidFill>
                  <a:srgbClr val="080808"/>
                </a:solidFill>
              </a:rPr>
              <a:t>อ พง</a:t>
            </a:r>
            <a:r>
              <a:rPr lang="th-TH" sz="2000" dirty="0" err="1">
                <a:solidFill>
                  <a:srgbClr val="080808"/>
                </a:solidFill>
              </a:rPr>
              <a:t>ษ์</a:t>
            </a:r>
            <a:r>
              <a:rPr lang="th-TH" sz="2000" dirty="0">
                <a:solidFill>
                  <a:srgbClr val="080808"/>
                </a:solidFill>
              </a:rPr>
              <a:t>บวร ประสูตร์แสงจันทร์</a:t>
            </a:r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63245C7-681D-4D80-A13E-4A5417B65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2200" y="2353641"/>
            <a:ext cx="7334250" cy="2150719"/>
          </a:xfrm>
          <a:noFill/>
        </p:spPr>
        <p:txBody>
          <a:bodyPr anchor="ctr">
            <a:normAutofit/>
          </a:bodyPr>
          <a:lstStyle/>
          <a:p>
            <a:r>
              <a:rPr lang="th-TH" sz="5400" b="1" dirty="0">
                <a:solidFill>
                  <a:srgbClr val="080808"/>
                </a:solidFill>
              </a:rPr>
              <a:t>ตั๋วเงินปลอม ตั๋วเงินหาย ตั๋วเงินถูกลัก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28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2C3277-68DA-48AE-8DF2-FD5D28DCD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15509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คำพิพากษาฎีกาที่ ๙๔๘๓/๒๕๕๔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5F56D22-4E4D-4113-AA6E-1234C8487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15509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/>
              <a:t>โจทก์เปิดบัญชีกระแสรายวันไว้กับธนาคารจำเลยที่ ๒ ต่อมาจำเลยที่ ๑ ลูกจ้างของโจทก์เองได้ทำการปลอมลายมือชื่อกรรมการผู้มีอำนาจของบริษัทโจทก์สั่งจ่ายเช็ค</a:t>
            </a:r>
            <a:r>
              <a:rPr lang="th-TH" sz="3200" u="sng" dirty="0"/>
              <a:t>หลายฉบับเป็นเวลาต่อเนื่องหลายปี </a:t>
            </a:r>
            <a:r>
              <a:rPr lang="th-TH" sz="3200" dirty="0"/>
              <a:t>การที่ธนาคารจำเลยที่ ๒ จ่ายเงินตามเช็คที่เกิดจากการปลอมลายมือชื่อดังกล่าวแล้วทำการหักเงินจากบัญชีของโจทก์  เมื่อโจทก์ทราบจึงนำคดีนี้มาฟ้องจำเลยที่ ๑ และ ๒ ให้ร่วมกันรับผิดคืนเงินแก่โจทก์ โจทก์จึงอยู่ในฐานะผู้ถูกตัดบทมิให้ยกเอาลายมือชื่อปลอมมาเป็นข้อต่อสู้ตามมาตรา ๑๐๐๘ ดังนั้น ธนาคารจำเลยที่ ๑ จึงไม่ต้องคืนเงินแก่โจทก์</a:t>
            </a:r>
          </a:p>
        </p:txBody>
      </p:sp>
    </p:spTree>
    <p:extLst>
      <p:ext uri="{BB962C8B-B14F-4D97-AF65-F5344CB8AC3E}">
        <p14:creationId xmlns:p14="http://schemas.microsoft.com/office/powerpoint/2010/main" val="1079747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1A8C5D-BA61-4DB0-B240-E5CA74B96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7753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คำพิพากษาฎีกาที่ ๒๗๓๘</a:t>
            </a:r>
            <a:r>
              <a:rPr lang="en-US" dirty="0"/>
              <a:t>/</a:t>
            </a:r>
            <a:r>
              <a:rPr lang="th-TH" dirty="0"/>
              <a:t>๒๕๕๔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AA7962E-3CF7-4139-B63C-F5F465BD1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97753" cy="4351338"/>
          </a:xfrm>
        </p:spPr>
        <p:txBody>
          <a:bodyPr>
            <a:normAutofit/>
          </a:bodyPr>
          <a:lstStyle/>
          <a:p>
            <a:pPr algn="thaiDist"/>
            <a:r>
              <a:rPr lang="th-TH" dirty="0"/>
              <a:t>เมื่อลายมือชื่อในเช็คพิพาทเป็นลายมือชื่อปลอม แม้จะมีความคล้ายคลึงลายมือชื่อของกรรมการผู้มีอำนาจของโจทก์ แต่ตราประทับเป็นคนละแบบและผิดจากข้อตกลง จำเลยประกอบธุรกิจธนาคารพาณิชย์ อันเป็นกิจการที่ประชาชนไว้วางใจ พนักงานของจำเลยต้องมีความเชี่ยวชาญในการตรวจสอบลายมือชื่อเป็นพิเศษกว่าคนทั่วไป </a:t>
            </a:r>
            <a:r>
              <a:rPr lang="th-TH" u="sng" dirty="0"/>
              <a:t>หากละเอียดรอบคอบย่อมเห็นความแตกต่างและทราบได้ว่าเป็นลายมือชื่อปลอม</a:t>
            </a:r>
            <a:r>
              <a:rPr lang="th-TH" dirty="0"/>
              <a:t> แม้มีข้อตกลงตามคำขอเปิดบัญชีกระแสรายวันว่า จำเลยไม่ต้องรับผิดในกรณีที่ผู้สั่งจ่ายเช็คประมาทเลินเล่อในการเก็บรักษาเช็คเป็นเหตุให้บุคคลอื่นได้เช็คไปปลอมลายมือชื่อก็ตาม จำเลยก็ยกข้อตกลงดังกล่าวขึ้นอ้างเป็นข้อยกเว้นว่าโจทก์ตกอยู่ในฐานผู้ต้องตัดบทมิให้ยกข้อลายมือชื่อปลอมขึ้นต่อสู้ไม่ได้ การที่พนักงานของจำเลยรับรองให้จ่ายเงินตามเช็คพิพาทและจำเลยหักเงินจากบัญชีกระแสรายวันของโจทก์จึงเป็นการกระทำละเมิดต่อโจทก์</a:t>
            </a:r>
          </a:p>
        </p:txBody>
      </p:sp>
    </p:spTree>
    <p:extLst>
      <p:ext uri="{BB962C8B-B14F-4D97-AF65-F5344CB8AC3E}">
        <p14:creationId xmlns:p14="http://schemas.microsoft.com/office/powerpoint/2010/main" val="1026515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63932F-8490-421D-AAD4-B192FB4A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273466" cy="75661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คำพิพากษาฎีกาที่ ๓๖๓๘</a:t>
            </a:r>
            <a:r>
              <a:rPr lang="en-US" dirty="0"/>
              <a:t>/</a:t>
            </a:r>
            <a:r>
              <a:rPr lang="th-TH" dirty="0"/>
              <a:t>๒๕๕๕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D944C33-87C2-4AFA-86DB-0C2BE9FB8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1121744"/>
            <a:ext cx="9587883" cy="5371130"/>
          </a:xfrm>
        </p:spPr>
        <p:txBody>
          <a:bodyPr>
            <a:noAutofit/>
          </a:bodyPr>
          <a:lstStyle/>
          <a:p>
            <a:pPr algn="thaiDist"/>
            <a:r>
              <a:rPr lang="th-TH" sz="25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จทก์เป็นบริษัทจำกัดจึงต้องมีการแบ่งหน้าที่ในการทำงานและมอบหมายหน้าที่ให้พนักงานในหน่วยงานนั้น ๆ เป็นผู้รับผิดชอบและตรวจสอบกันเพื่อความคล่องตัวในการประกอบธุรกิจ ดังนั้น การที่โจทก์มอบสมุดเช็คไว้ที่พนักงานการเงินที่ได้รับมอบหมายจึงเป็นเรื่องปกติทางการค้า เมื่อเปรียบเทียบลายมือชื่อในเช็คพิพาททั้งสองฉบับกับลายมือชื่อตัวอย่างที่ให้ไว้แก่จำเลยแม้พิจารณาโดยผิวเผินจะมีส่วนคล้ายคลึงกัน แต่ถ้าพิจารณาอย่างละเอียดแล้วจะเห็นได้ไม่ยากว่า รูปลักษณะของตัวอักษรแตกต่างกันอย่างชัดเจนซึ่งพนักงานของจำเลยปฏิบัติหน้าที่เกี่ยวกับการตรวจสอบลายมือชื่อของลูกค้าอยู่เป็นปกติ ย่อมมีความชำนาญในการตรวจสอบลายมือชื่อลูกค้ามากกว่าบุคคลธรรมดา </a:t>
            </a:r>
            <a:r>
              <a:rPr lang="th-TH" sz="25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ากใช้ความระมัดระวังในการปฏิบัติหน้าที่ของตนย่อมต้องทราบว่าลายมือชื่อดังกล่าวเป็นลายมือชื่อปลอม</a:t>
            </a:r>
            <a:r>
              <a:rPr lang="th-TH" sz="25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การที่พนักงานของจำเลยไม่ใช้ความระมัดระวังให้เพียงพอจึงเป็นการกระทำโดยประมาทเลินเล่ออันเป็นการละเมิดและผิดสัญญาฝากทรัพย์ </a:t>
            </a:r>
            <a:r>
              <a:rPr lang="th-TH" sz="25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ที่จำเลยอ้างว่าโจทก์กับจำเลยมีข้อตกลงกันว่าผู้ฝากตกลงจะเก็บรักษาสมุดเช็คไว้ในที่มั่นคงปลอดภัยและต้องไม่มอบเช็คที่ไม่กรอกข้อความให้ผู้อื่นเป็นอันขาด </a:t>
            </a:r>
            <a:r>
              <a:rPr lang="th-TH" sz="25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หากผู้ฝากละเลยหรือประมาทเลินเล่อ เป็นเหตุให้บุคคลอื่นได้เช็คไปปลอมลายมือชื่อผู้สั่งจ่าย และธนาคารหลงเชื่อจ่ายเงินตามเช็คปลอมนั้น ๆ ไป ธนาคารไม่ต้องรับผิดชอบต่อผู้ฝากสำหรับเงินที่จ่ายไป </a:t>
            </a:r>
            <a:r>
              <a:rPr lang="th-TH" sz="2500" dirty="0">
                <a:highlight>
                  <a:srgbClr val="FFFF00"/>
                </a:highlight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ตกลงดังกล่าวจะยกขึ้นอ้างได้ก็ต่อเมื่อจำเลยได้จ่ายเงินตามเช็คที่มีผู้ปลอมลายมือชื่อผู้สั่งจ่ายโดยสุจริตและใช้ความระมัดระวังตามสมควรแก่กรณีแล้ว โจทก์จึงไม่ตกอยู่ในฐานเป็นผู้ต้องตัดบทมิให้ยกข้อลายมือชื่อปลอมขึ้นเป็นข้อต่อสู้ตาม </a:t>
            </a:r>
            <a:r>
              <a:rPr lang="th-TH" sz="2500" dirty="0" err="1">
                <a:highlight>
                  <a:srgbClr val="FFFF00"/>
                </a:highlight>
                <a:latin typeface="TH Sarabun New" panose="020B0500040200020003" pitchFamily="34" charset="-34"/>
                <a:cs typeface="TH Sarabun New" panose="020B0500040200020003" pitchFamily="34" charset="-34"/>
              </a:rPr>
              <a:t>ป.พ.พ</a:t>
            </a:r>
            <a:r>
              <a:rPr lang="th-TH" sz="2500" dirty="0">
                <a:highlight>
                  <a:srgbClr val="FFFF00"/>
                </a:highlight>
                <a:latin typeface="TH Sarabun New" panose="020B0500040200020003" pitchFamily="34" charset="-34"/>
                <a:cs typeface="TH Sarabun New" panose="020B0500040200020003" pitchFamily="34" charset="-34"/>
              </a:rPr>
              <a:t>. มาตรา ๑๐๐๘ วรรคหนึ่ง </a:t>
            </a:r>
            <a:r>
              <a:rPr lang="th-TH" sz="25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ธนาคารจำเลยจึงต้องรับผิดต่อโจทก์</a:t>
            </a:r>
            <a:endParaRPr lang="en-US" sz="25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020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2C3277-68DA-48AE-8DF2-FD5D28DCD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97249" cy="11529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คำพิพากษาศาลฎีกา ที่ ๕๒๐๓/๒๕๔๗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5F56D22-4E4D-4113-AA6E-1234C8487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858"/>
            <a:ext cx="9912658" cy="4570105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dirty="0"/>
              <a:t>โจทก์เป็นบริษัทจำกัดเปิดบัญชีเงินฝากกระแสรายวันไว้กับธนาคารจำเลยเพื่อใช้เช็คเบิกถอนเงินจากบัญชีดังกล่าวโดยมีเงื่อนไขในการสั่งจ่ายเช็คเพื่อเบิกถอนเงินคือให้ นาย ช. กรรมการผู้มีอำนาจของโจทก์ลงลายมือชื่อประทับตราสำคัญของโจทก์เป็นผู้สั่งจ่าย เมื่อวันที่ ๒๘ มกราคม ๒๕๔๑ </a:t>
            </a:r>
            <a:r>
              <a:rPr lang="th-TH" dirty="0">
                <a:solidFill>
                  <a:srgbClr val="FF0000"/>
                </a:solidFill>
              </a:rPr>
              <a:t>มีผู้นำเช็คพิพาทจำนวนเงิน ๑๘๙,๐๐๐ บาท ซึ่งมีลายมือชื่อผู้สั่งจ่ายปลอมไปเรียกเก็บเงินจากธนาคารจำเลย </a:t>
            </a:r>
            <a:r>
              <a:rPr lang="th-TH" dirty="0"/>
              <a:t>ธนาคารจำเลยได้จ่ายเงินตามเช็คไปและหักเงินจากบัญชีเงินฝากกระแสรายวันของโจทก์ ปัญหาว่าจำเลยจะต้องรับผิดต่อโจทก์หรือไม่นั้น </a:t>
            </a:r>
            <a:r>
              <a:rPr lang="th-TH" dirty="0">
                <a:solidFill>
                  <a:srgbClr val="FF0000"/>
                </a:solidFill>
              </a:rPr>
              <a:t>จำเลยให้การต่อสู้เพียงว่า เช็คพิพาทเป็นของโจทก์ มีลายมือชื่อผู้สั่งจ่ายและตราประทับตรงกับตัวอย่างลายมือชื่อที่โจทก์ได้ให้ไว้แก่จำเลย แต่จำเลยไม่ได้ให้การต่อสู้ว่า โจทก์เป็นฝ่ายประมาทเลินเล่ออย่างร้ายแรงที่ปล่อยปละละเลยจนเป็นเหตุให้นาง ว. ซึ่งเป็นผู้เก็บรักษาเช็คและตราประทับ ปลอมลายมือชื่อผู้สั่งจ่ายเช็คพิพาท </a:t>
            </a:r>
            <a:r>
              <a:rPr lang="th-TH" dirty="0">
                <a:highlight>
                  <a:srgbClr val="FFFF00"/>
                </a:highlight>
              </a:rPr>
              <a:t>เมื่อข้อเท็จจริงฟังได้ว่า เช็คพิพาทเป็นเช็คปลอมลายมือชื่อโจทก์เป็นผู้สั่งจ่ายและจำเลยได้จ่ายเงินตามเช็คพิพาทไปโดยหักจากบัญชีเงินฝากของโจทก์ จึงเป็นการละเมิดต่อโจทก์ จำเลยต้องรับผิดใช้เงินตามเช็คพิพาทแก่โจทก์</a:t>
            </a:r>
            <a:r>
              <a:rPr lang="th-TH" dirty="0"/>
              <a:t>ตาม </a:t>
            </a:r>
            <a:r>
              <a:rPr lang="th-TH" dirty="0" err="1"/>
              <a:t>ป.พ.พ</a:t>
            </a:r>
            <a:r>
              <a:rPr lang="th-TH" dirty="0"/>
              <a:t>. มาตรา ๑๐๐๘ วรรคหนึ่ง พร้อมดอกเบี้ยร้อยละเจ็ดครึ่งต่อปีนับแต่วันที่จำเลยจ่ายเงินตามเช็คพิพาท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50545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1A8C5D-BA61-4DB0-B240-E5CA74B96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0" y="153192"/>
            <a:ext cx="9619695" cy="1231725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b="1" dirty="0"/>
              <a:t>การปลอมโดยแก้ไขเปลี่ยนแปลงในข้อสาระสำคัญของตั๋วเงิน</a:t>
            </a:r>
            <a:endParaRPr lang="th-TH" sz="40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AA7962E-3CF7-4139-B63C-F5F465BD1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2" y="1526959"/>
            <a:ext cx="9717348" cy="4515067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/>
              <a:t>มาตรา ๑๐๐๗ ถ้าข้อความในตั๋วเงินใด หรือในคำรับรองตั๋วเงินรายใด มีผู้แก้ไขเปลี่ยนแปลงในข้อสำคัญโดยที่คู่สัญญาทั้งปวงผู้ต้องรับผิดตามตั๋วเงินมิได้ยินยอมด้วยหมดทุกคนไซร้ ท่านว่าตั๋วเงินนั้นก็เป็นอันเสีย เว้นแต่ ยังคงใช้ได้ต่อคู่สัญญาซึ่งเป็นผู้ทำการแก้ไขเปลี่ยนแปลงนั้น หรือได้ยินยอมด้วยกับการแก้ไขเปลี่ยนแปลงนั้น กับทั้งผู้สลักหลังในภายหลัง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	แต่หากตั๋วเงินใดได้มีผู้แก้ไขเปลี่ยนแปลงในข้อสำคัญ แต่ความเปลี่ยนแปลงนั้นไม่ประจักษ์ และตั๋วเงินนั้นตกอยู่ในมือผู้ทรงโดยชอบด้วยกฎหมายไซร้ ท่านว่าผู้ทรงคนนั้นจะเอาประโยชน์จากตั๋วเงินนั้นก็ได้เสมือนดังว่ามิได้มีการแก้ไขเปลี่ยนแปลงเลย และจะบังคับการใช้เงินตามเนื้อความแห่งตั๋วนั้นก็ได้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	กล่าวโดยเฉพาะ การแก้ไขเปลี่ยนแปลงเช่นจะกล่าวต่อไปนี้ ท่านถือว่าเป็นการแก้ไขเปลี่ยนแปลงในข้อสำคัญ คือการแก้ไขเปลี่ยนแปลงอย่างใด ๆ แก่วันที่ลง จำนวนเงินอันจะพึงใช้ เวลาใช้เงิน สถานที่ใช้เงิน กับทั้งเมื่อตั๋วเงินเขารับรองไว้ทั่วไปไม่เจาะจงสถานที่ใช้เงิน ไปเติมความระบุสถานที่ใช้เงินเข้าโดยที่ผู้รับรองมิได้ยินยอมด้วย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22786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2C3277-68DA-48AE-8DF2-FD5D28DCD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91221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ข้อห้ามแก้ไขตั๋วเงิน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5F56D22-4E4D-4113-AA6E-1234C8487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15509" cy="4351338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200" dirty="0"/>
              <a:t>คำว่า “ข้อความในตั๋วเงิน” หมายถึง สิ่งที่กฎหมายบัญญัติให้ต้องระบุลงในตั๋วเงิน ซึ่งก็คือ รายการต่าง ๆ ดังที่ มาตรา  ๙๐๙, ๙๘๓, ๙๘๘ และหมายรวมถึง สิ่งที่กฎหมายตั๋วเงินยอมให้ระบุลงในตั๋วเงินเพิ่มเติมได้ เช่น ดอกเบี้ย ข้อจำกัดความรับผิด ข้อความห้ามโอนเปลี่ยนมือ คำสั่งให้ยื่นหรือห้ามยื่นตั๋วให้รับรอง ข้อกำหนดลดละหน้าที่ เช่น ไม่ต้องคัดค้าน เป็นต้น </a:t>
            </a:r>
          </a:p>
          <a:p>
            <a:pPr algn="thaiDist"/>
            <a:r>
              <a:rPr lang="th-TH" sz="3200" dirty="0"/>
              <a:t>ข้อความเหล่านี้หากมีการแก้ไขย่อมกระทบต่อความสมบูรณ์ของตั๋วเงิน และหากข้อความนั้นนั้นเป็นข้อสาระสำคัญ ตั๋วนั้นย่อมเสียไปไม่สามารถบังคับชำระหนี้ใด ๆ ได้อย่างตั๋วเงินสำหรับบุคคลที่เข้าเป็นคู่สัญญาก่อนผู้แก้ไข แต่ตั๋วเงินยังไม่เสียไปและยังคงบังคับใช้ได้ตามจำนวน หรือรายละเอียดที่ได้แก้ไขนั้นแล้วสำหรับผู้แก้ไข และบุคคลที่สลักหลังต่อจากผู้แก้ไข รวมถึงคู่สัญญาที่ตกลงยินยอมด้วยในการแก้ไข </a:t>
            </a:r>
            <a:endParaRPr lang="en-US" sz="3200" dirty="0"/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44211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C59E5C9-230D-4D58-8928-CAC0874A2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53365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สิ่งที่กฎหมายถือว่าเป็นการแก้ไขสาระสำคัญ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623E0FA-8352-445F-A894-1E04AEA5D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53365" cy="4351338"/>
          </a:xfrm>
        </p:spPr>
        <p:txBody>
          <a:bodyPr/>
          <a:lstStyle/>
          <a:p>
            <a:r>
              <a:rPr lang="th-TH" dirty="0"/>
              <a:t>ตามมาตรา ๑๐๐๗ วรรคสาม ถือว่าการแก้ไขในสาระสำคัญ ได้แก่ </a:t>
            </a:r>
          </a:p>
          <a:p>
            <a:pPr marL="0" lvl="0" indent="0" algn="thaiDist">
              <a:buNone/>
            </a:pPr>
            <a:r>
              <a:rPr lang="th-TH" dirty="0"/>
              <a:t>	- </a:t>
            </a:r>
            <a:r>
              <a:rPr lang="th-TH" dirty="0">
                <a:solidFill>
                  <a:prstClr val="black"/>
                </a:solidFill>
              </a:rPr>
              <a:t>วันที่ลง </a:t>
            </a:r>
          </a:p>
          <a:p>
            <a:pPr marL="0" lvl="0" indent="0" algn="thaiDist">
              <a:buNone/>
            </a:pPr>
            <a:r>
              <a:rPr lang="th-TH" dirty="0">
                <a:solidFill>
                  <a:prstClr val="black"/>
                </a:solidFill>
              </a:rPr>
              <a:t>	- จำนวนเงินอันจะพึงใช้</a:t>
            </a:r>
          </a:p>
          <a:p>
            <a:pPr marL="0" lvl="0" indent="0" algn="thaiDist">
              <a:buNone/>
            </a:pPr>
            <a:r>
              <a:rPr lang="th-TH" dirty="0">
                <a:solidFill>
                  <a:prstClr val="black"/>
                </a:solidFill>
              </a:rPr>
              <a:t>	- เวลาใช้เงิน </a:t>
            </a:r>
          </a:p>
          <a:p>
            <a:pPr marL="0" lvl="0" indent="0" algn="thaiDist">
              <a:buNone/>
            </a:pPr>
            <a:r>
              <a:rPr lang="th-TH" dirty="0">
                <a:solidFill>
                  <a:prstClr val="black"/>
                </a:solidFill>
              </a:rPr>
              <a:t>	- สถานที่ใช้เงิน กับทั้งเมื่อตั๋วเงินเขารับรองไว้ทั่วไปไม่เจาะจงสถานที่ใช้เงิน ไปเติมความระบุสถานที่ใช้เงินเข้าโดยที่ผู้รับรองมิได้ยินยอมด้วย</a:t>
            </a:r>
          </a:p>
          <a:p>
            <a:pPr algn="thaiDist"/>
            <a:r>
              <a:rPr lang="th-TH" dirty="0">
                <a:solidFill>
                  <a:prstClr val="black"/>
                </a:solidFill>
              </a:rPr>
              <a:t>มาตรา ๙๙๖ การขีดคร่อมเช็คตามที่อนุญาตไว้ในมาตราก่อนนั้น ท่านว่าเป็นส่วนสำคัญอันหนึ่งของเช็ค ใครจะลบล้างย่อมไม่เป็นการชอบด้วยกฎหมาย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16256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FF4953-409F-4C59-A72C-A04D95C4C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02445" cy="1325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ผลของการแก้ไขตั๋วเงินในสาระสำคัญ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5CC9F64-AEA1-4189-A37A-2A3F89E68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02445" cy="4351338"/>
          </a:xfrm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มาตรา ๑๐๐๗ วรรคแรก ได้วางหลักเอาไว้ว่า “คู่สัญญาทั้งปวงผู้ต้องรับผิดตามตั๋วเงินมิได้ยินยอมด้วยหมดทุกคนไซร้ ท่านว่า</a:t>
            </a:r>
            <a:r>
              <a:rPr lang="th-TH" sz="4000" dirty="0">
                <a:solidFill>
                  <a:srgbClr val="FF0000"/>
                </a:solidFill>
              </a:rPr>
              <a:t>ตั๋วเงินนั้นก็เป็นอันเสีย </a:t>
            </a:r>
            <a:r>
              <a:rPr lang="th-TH" sz="4000" dirty="0"/>
              <a:t>เว้น</a:t>
            </a:r>
            <a:r>
              <a:rPr lang="th-TH" sz="4000" dirty="0">
                <a:solidFill>
                  <a:srgbClr val="00B050"/>
                </a:solidFill>
              </a:rPr>
              <a:t>แต่ ยังคงใช้ได้ต่อคู่สัญญาซึ่งเป็นผู้ทำการแก้ไขเปลี่ยนแปลงนั้น หรือได้ยินยอมด้วยกับการแก้ไขเปลี่ยนแปลงนั้น กับทั้งผู้สลักหลังในภายหลัง</a:t>
            </a:r>
            <a:r>
              <a:rPr lang="th-TH" sz="4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5108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DC791E5-FFE4-4CC3-A8CD-6772367B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9089" cy="194306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sz="3600" dirty="0"/>
              <a:t>                 จ</a:t>
            </a:r>
            <a:br>
              <a:rPr lang="th-TH" sz="3600" dirty="0"/>
            </a:br>
            <a:r>
              <a:rPr lang="th-TH" sz="3600" dirty="0"/>
              <a:t>                                     ๑,๐๐๐        ๑,๐๐๐           ๑,๐๐๐</a:t>
            </a:r>
            <a:r>
              <a:rPr lang="en-US" sz="3600" dirty="0"/>
              <a:t>0 </a:t>
            </a:r>
            <a:r>
              <a:rPr lang="th-TH" sz="3600" dirty="0"/>
              <a:t>             ๑,๐๐๐</a:t>
            </a:r>
            <a:r>
              <a:rPr lang="en-US" sz="3600" dirty="0"/>
              <a:t>0             </a:t>
            </a:r>
            <a:br>
              <a:rPr lang="th-TH" sz="3600" dirty="0"/>
            </a:br>
            <a:r>
              <a:rPr lang="th-TH" sz="3600" dirty="0"/>
              <a:t>ส                               ร                ๑                     ๒                       ๓                    ๔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569AC42-0E81-447E-A15F-C7CAD1641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2481"/>
            <a:ext cx="9761738" cy="3655704"/>
          </a:xfrm>
        </p:spPr>
        <p:txBody>
          <a:bodyPr/>
          <a:lstStyle/>
          <a:p>
            <a:r>
              <a:rPr lang="th-TH" sz="3200" dirty="0"/>
              <a:t>จากภาพ ส สั่ง จ จ่ายเงินแก่ ร จำนวน ๑๐,๐๐๐ บาท ต่อมา ร โอนให้ ๑ และ ๑ โอนให้ ๒ ต่อมา ๒ แก้ไขตัวเลขโดยเติมเลข </a:t>
            </a:r>
            <a:r>
              <a:rPr lang="en-US" sz="3200" dirty="0"/>
              <a:t>0</a:t>
            </a:r>
            <a:r>
              <a:rPr lang="th-TH" sz="3200" dirty="0"/>
              <a:t> ลงไปด้านหลังจำนวนเงินจากเดิม ๑๐,๐๐๐ บาท กลายเป็น ๑๐,๐๐๐</a:t>
            </a:r>
            <a:r>
              <a:rPr lang="en-US" sz="3200" dirty="0"/>
              <a:t>0 </a:t>
            </a:r>
            <a:r>
              <a:rPr lang="th-TH" sz="3200" dirty="0"/>
              <a:t>บาท อันเป็นการแก้ไขที่เห็นความผิดปกติได้ประจักษ์ ก่อนจะโอนตั๋วให้ ๓ ไป</a:t>
            </a:r>
          </a:p>
          <a:p>
            <a:r>
              <a:rPr lang="th-TH" sz="3200" dirty="0"/>
              <a:t>ผลคือ ตั๋วเงินเสียไป ไม่อาจใช้บังคับกับ ส จ ร ๑ </a:t>
            </a:r>
          </a:p>
          <a:p>
            <a:r>
              <a:rPr lang="th-TH" sz="3200" dirty="0"/>
              <a:t>แต่ ๔ ผู้ทรงยังมีสิทธิเรียกให้ ๒ ผู้แก้ไข และ ๓ ผู้สลักหลังภายหลังการแก้ไข รับผิดได้ตามเนื้อความแห่งตั๋วที่ปรากฏต่อ ๔ คือ จำนวนเงิน ๑๐๐๐๐ บาท</a:t>
            </a:r>
            <a:endParaRPr lang="en-US" sz="3200" dirty="0"/>
          </a:p>
          <a:p>
            <a:endParaRPr lang="en-US" dirty="0"/>
          </a:p>
          <a:p>
            <a:endParaRPr lang="th-TH" dirty="0"/>
          </a:p>
        </p:txBody>
      </p:sp>
      <p:cxnSp>
        <p:nvCxnSpPr>
          <p:cNvPr id="17" name="ลูกศรเชื่อมต่อแบบตรง 16">
            <a:extLst>
              <a:ext uri="{FF2B5EF4-FFF2-40B4-BE49-F238E27FC236}">
                <a16:creationId xmlns:a16="http://schemas.microsoft.com/office/drawing/2014/main" id="{C38506A1-FBD9-40BC-8715-CB230B037110}"/>
              </a:ext>
            </a:extLst>
          </p:cNvPr>
          <p:cNvCxnSpPr/>
          <p:nvPr/>
        </p:nvCxnSpPr>
        <p:spPr>
          <a:xfrm flipV="1">
            <a:off x="1189608" y="949911"/>
            <a:ext cx="905522" cy="692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>
            <a:extLst>
              <a:ext uri="{FF2B5EF4-FFF2-40B4-BE49-F238E27FC236}">
                <a16:creationId xmlns:a16="http://schemas.microsoft.com/office/drawing/2014/main" id="{5D59F38F-FE15-4528-8791-8B7DC1A1531F}"/>
              </a:ext>
            </a:extLst>
          </p:cNvPr>
          <p:cNvCxnSpPr/>
          <p:nvPr/>
        </p:nvCxnSpPr>
        <p:spPr>
          <a:xfrm>
            <a:off x="2414726" y="985421"/>
            <a:ext cx="896645" cy="674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>
            <a:extLst>
              <a:ext uri="{FF2B5EF4-FFF2-40B4-BE49-F238E27FC236}">
                <a16:creationId xmlns:a16="http://schemas.microsoft.com/office/drawing/2014/main" id="{C29B9978-B55A-4955-B8DC-C77465A99F26}"/>
              </a:ext>
            </a:extLst>
          </p:cNvPr>
          <p:cNvCxnSpPr/>
          <p:nvPr/>
        </p:nvCxnSpPr>
        <p:spPr>
          <a:xfrm flipV="1">
            <a:off x="3568823" y="1731148"/>
            <a:ext cx="1127464" cy="17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>
            <a:extLst>
              <a:ext uri="{FF2B5EF4-FFF2-40B4-BE49-F238E27FC236}">
                <a16:creationId xmlns:a16="http://schemas.microsoft.com/office/drawing/2014/main" id="{5D164C0E-120E-48BB-B95D-D417AC98F171}"/>
              </a:ext>
            </a:extLst>
          </p:cNvPr>
          <p:cNvCxnSpPr/>
          <p:nvPr/>
        </p:nvCxnSpPr>
        <p:spPr>
          <a:xfrm>
            <a:off x="5007006" y="1740026"/>
            <a:ext cx="1340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>
            <a:extLst>
              <a:ext uri="{FF2B5EF4-FFF2-40B4-BE49-F238E27FC236}">
                <a16:creationId xmlns:a16="http://schemas.microsoft.com/office/drawing/2014/main" id="{3DBB621F-4302-4B6E-9CEF-C20E0DD8C99A}"/>
              </a:ext>
            </a:extLst>
          </p:cNvPr>
          <p:cNvCxnSpPr/>
          <p:nvPr/>
        </p:nvCxnSpPr>
        <p:spPr>
          <a:xfrm>
            <a:off x="6720396" y="1757781"/>
            <a:ext cx="15713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>
            <a:extLst>
              <a:ext uri="{FF2B5EF4-FFF2-40B4-BE49-F238E27FC236}">
                <a16:creationId xmlns:a16="http://schemas.microsoft.com/office/drawing/2014/main" id="{B3BD5C05-6EA7-4A67-A610-1587CFB0D50D}"/>
              </a:ext>
            </a:extLst>
          </p:cNvPr>
          <p:cNvCxnSpPr/>
          <p:nvPr/>
        </p:nvCxnSpPr>
        <p:spPr>
          <a:xfrm>
            <a:off x="8673483" y="1748903"/>
            <a:ext cx="13849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028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F8C5175-4718-4132-A984-FE4E81B06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22546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/>
              <a:t>คำพิพากษาศาลฎีกาที่ 2460/2526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1DFB2CF-5E5C-4F6A-A74A-5DF832067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291221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จำเลยที่ 2 ซึ่งเป็นผู้สลักหลังเช็ครู้เห็นยินยอมด้วยกับการที่จำเลยที่ 1 ผู้สั่งจ่ายแก้วันที่สั่งจ่ายในเช็คอันเป็นการแก้ไขเปลี่ยนแปลงในข้อสำคัญ จำเลยที่ 2 จึงต้องรับผิดร่วมกับจำเลยที่ 1 ในการแก้ไขเปลี่ยนแปลงข้อสำคัญในเช็คนั้น ตามประมวลกฎหมายแพ่งและพาณิชย์ มาตรา1007</a:t>
            </a:r>
          </a:p>
        </p:txBody>
      </p:sp>
    </p:spTree>
    <p:extLst>
      <p:ext uri="{BB962C8B-B14F-4D97-AF65-F5344CB8AC3E}">
        <p14:creationId xmlns:p14="http://schemas.microsoft.com/office/powerpoint/2010/main" val="112955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1A8C5D-BA61-4DB0-B240-E5CA74B96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04285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4800" b="1" dirty="0"/>
              <a:t>ตั๋วเงินปลอม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AA7962E-3CF7-4139-B63C-F5F465BD1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15509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ตั๋วเงินปลอม หมายถึง ตั๋วเงินที่ได้ถูกออกมาแล้วในสภาพที่สมบูรณ์มีผลบังคับได้ตามกฎหมายตั๋วเงิน แต่ต่อมาตั๋วเงินนั้นได้ถูกปลอมแปลงหรือแก้ไขเพิ่มเติมข้อความบางส่วนในภายหลัง</a:t>
            </a:r>
          </a:p>
          <a:p>
            <a:pPr algn="thaiDist"/>
            <a:r>
              <a:rPr lang="th-TH" sz="3600" dirty="0"/>
              <a:t>ตามประมวลกฎหมายแพ่งและพาณิชย์ วางหลักเกี่ยวกับตั๋วเงินปลอมไว้ ๒ กรณี คือ การปลอมโดยลงลายมือชื่อปลอม หรือลายมือชื่อโดยปราศจากอำนาจ (มาตรา ๑๐๐๖, ๑๐๐๘) และ การปลอมโดยแก้ไขเปลี่ยนแปลงในข้อสาระสำคัญของตั๋วเงิน (มาตรา ๑๐๐๗) </a:t>
            </a:r>
          </a:p>
        </p:txBody>
      </p:sp>
    </p:spTree>
    <p:extLst>
      <p:ext uri="{BB962C8B-B14F-4D97-AF65-F5344CB8AC3E}">
        <p14:creationId xmlns:p14="http://schemas.microsoft.com/office/powerpoint/2010/main" val="3139732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C4A6E6C-50DF-4B97-B718-57A1A8F31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08977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/>
              <a:t>คำพิพากษาศาลฎีกาที่ 1545/2524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4A676DB-8FAB-4E1D-9006-39C555B9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08977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แม้จำเลยสั่งจ่ายเช็คพิพาทโดยมิได้ลงวันสั่งจ่ายผู้ทรงโดยชอบด้วยกฎหมายและทำการโดยสุจริต ก็มีอำนาจที่จะจดวันออกเช็คตามที่ถูกต้องแท้จริงลงได้ ไม่ทำให้เช็คพิพาทเป็นเอกสารปลอม และการจดวันออกเช็คในกรณีดังกล่าวมิใช่เป็นการแก้ไขเปลี่ยนแปลงเช็คตามความหมายของมาตรา 1007</a:t>
            </a:r>
          </a:p>
          <a:p>
            <a:pPr algn="thaiDist"/>
            <a:r>
              <a:rPr lang="th-TH" sz="3600" dirty="0"/>
              <a:t>(ผู้ทรงมีอำนาจตามกฎหมายในการเติมวันที่ จึงไม่ใช่การแก้ไข)</a:t>
            </a:r>
          </a:p>
        </p:txBody>
      </p:sp>
    </p:spTree>
    <p:extLst>
      <p:ext uri="{BB962C8B-B14F-4D97-AF65-F5344CB8AC3E}">
        <p14:creationId xmlns:p14="http://schemas.microsoft.com/office/powerpoint/2010/main" val="2300209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654F52F-01F2-4D59-81A1-94FA39C96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35610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คำพิพากษาศาลฎีกา ที่ ๖๔๔๒/๒๕๔๘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A7F6960-2D68-4D76-86DC-BECB46EF8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02445" cy="4351338"/>
          </a:xfrm>
        </p:spPr>
        <p:txBody>
          <a:bodyPr/>
          <a:lstStyle/>
          <a:p>
            <a:pPr algn="thaiDist"/>
            <a:r>
              <a:rPr lang="th-TH" sz="3600" dirty="0"/>
              <a:t>จำเลยที่ ๑ ลงลายมือชื่อสั่งจ่ายเช็คพิพาท โดยมีจำเลยที่ ๒ ลงลายมือชื่อสลักหลัง ต่อมาจำเลยที่ ๑ นำเช็คพิพาทไปแลกเงินสดจากโจทก์ โดยจำเลยที่ ๑ได้แก้ไขวันที่ลงในเช็ค ซึ่งถือเป็นข้อสำคัญ เมื่อจำเลยที่ ๒ ผู้สลักหลังมิได้รู้เห็นยินยอมด้วยกับการแก้ไขเปลี่ยนแปลงนั้น เช็คพิพาทเป็นอันเสียเฉพาะจำเลยที่ ๒ ตาม </a:t>
            </a:r>
            <a:r>
              <a:rPr lang="th-TH" sz="3600" dirty="0" err="1"/>
              <a:t>ป.พ.พ</a:t>
            </a:r>
            <a:r>
              <a:rPr lang="th-TH" sz="3600" dirty="0"/>
              <a:t>. มาตรา ๑๐๐๗ วรรคหนึ่ง โจทก์จึงไม่มีสิทธินำเช็คพิพาทมาฟ้องร้องจำเลยที่ ๒ ให้รับผิด (จำเลยที่ ๒ ลงลายมือชื่อก่อนมีการแก้วันที่)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38282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AC9862-2C31-4AF9-A689-B5F6C9852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26732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คำพิพากษาศาลฎีกา ที่ ๑๔๔๑/๒๕๔๐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AEAD755-8CF2-44FB-97D2-805D6B813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88876" cy="4351338"/>
          </a:xfrm>
        </p:spPr>
        <p:txBody>
          <a:bodyPr/>
          <a:lstStyle/>
          <a:p>
            <a:pPr algn="thaiDist"/>
            <a:r>
              <a:rPr lang="th-TH" dirty="0">
                <a:solidFill>
                  <a:srgbClr val="FF0000"/>
                </a:solidFill>
              </a:rPr>
              <a:t>หากจำเลยประสงค์จะแก้ไขวันที่สั่งจ่ายในเช็คพิพาทจำเลยก็น่าจะเขียนวันที่สั่งจ่ายใหม่ด้วยลายมือของตนเองเหมือนกันที่ได้กรอกข้อความลงในรายการตามเช็คต่อหน้าโจทก์ ไม่มีเหตุผลใดที่จะต้องใช้ตราประทับลงวันที่สั่งจ่ายในเช็ค</a:t>
            </a:r>
            <a:r>
              <a:rPr lang="th-TH" dirty="0"/>
              <a:t>ในเมื่อวันที่สั่งจ่ายครั้งแรกจำเลยก็เขียนด้วยลายมือของตนเองและเมื่อเปรียบเทียบลายมือชื่อที่กำกับไว้ใต้ตราประทับกับลายมือชื่อของจำเลยในฐานะผู้สั่งจ่ายมีลักษณะแตกต่างกันอย่างเห็นได้ชัดไม่น่าเชื่อว่าจะเป็นลายมือชื่อของบุคคลคนเดียวกันจึงฟังไม่ได้ว่าจำเลยเป็นผู้ขีดฆ่าวันที่สั่งจ่ายครั้งแรกและประทับตราลงวันที่ใหม่เมื่อเช็คพิพาทมีแก้ไขวันที่สั่งจ่ายโดยไม่ปรากฏตัวผู้แก้ไขและการแก้ไขดังกล่าวถือเป็นการแก้ไขเปลี่ยนแปลงในข้อสำคัญโดยจำเลยผู้ต้องรับผิดตามเช็คมิได้ยินยอมด้วยเช็คดังกล่าวจึงเป็นอันเสียไปตามประมวลกฎหมายแพ่งและพาณิชย์มาตรา ๑๐๐๗ วรรคหนึ่ง เมื่อเช็คอันเป็นมูลหนี้ที่โจทก์นำมาฟ้องขอให้จำเลยล้มละลายโจทก์ไม่อาจเรียกร้องให้จำเลยใช้เงินตามเช็คได้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0580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F77D177-99D0-47E3-86BB-947E11B28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59897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/>
              <a:t>คำพิพากษาศาลฎีกาที่ 2290/2518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8307BBE-5A47-4D45-B831-D76EC4F5A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59897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/>
              <a:t>เช็คพิพาทเป็นเช็คขีดคร่อมระบุจ่ายให้บริษัท พ. ต่อมาบริษัท พ. สลักหลังลอยให้โจทก์ โจทก์ใช้ตรายางประทับด้านหลังเช็คมีข้อความว่าเพื่อฝากเข้าบัญชีของโจทก์เท่านั้น แล้วลงชื่อมอบให้พนักงานของโจทก์ไปฝากเข้าบัญชี พนักงานของโจทก์ได้</a:t>
            </a:r>
            <a:r>
              <a:rPr lang="th-TH" sz="3200" dirty="0">
                <a:solidFill>
                  <a:srgbClr val="FF0000"/>
                </a:solidFill>
              </a:rPr>
              <a:t>ลบข้อความที่โจทก์ใช้ตรายางประทับ ทำให้การสลักหลังของโจทก์กลายสภาพเป็นสลักหลังลอย </a:t>
            </a:r>
            <a:r>
              <a:rPr lang="th-TH" sz="3200" dirty="0"/>
              <a:t>แล้วยักยอกเช็คนั้นไปมอบให้ อ.แล้วอ. นำเช็คไปเข้าบัญชีธนาคารจำเลยเพื่อให้เรียกเก็บเงิน จำเลยเรียกเก็บเงินตามเช็คนั้นแล้วปรากฏว่าการลบถ้อยคำสลักหลังของโจทก์มีร่องรอยที่เห็นได้ชัดเจน เป็น</a:t>
            </a:r>
            <a:r>
              <a:rPr lang="th-TH" sz="3200" dirty="0">
                <a:solidFill>
                  <a:srgbClr val="FF0000"/>
                </a:solidFill>
              </a:rPr>
              <a:t>การแก้ไขในส่วนสำคัญ </a:t>
            </a:r>
            <a:r>
              <a:rPr lang="th-TH" sz="3200" dirty="0"/>
              <a:t>เช็คพิพาทย่อมเสียไปตามมาตรา 1007 </a:t>
            </a:r>
          </a:p>
        </p:txBody>
      </p:sp>
    </p:spTree>
    <p:extLst>
      <p:ext uri="{BB962C8B-B14F-4D97-AF65-F5344CB8AC3E}">
        <p14:creationId xmlns:p14="http://schemas.microsoft.com/office/powerpoint/2010/main" val="3013583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DC98C0E-C456-4EFB-8AB9-4571291C1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04285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/>
              <a:t>คำพิพากษาศาลฎีกาที่ 4759/2557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6391B78-46AB-4917-AE4E-211420668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04285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/>
              <a:t>จำเลยที่ 1 เป็นธนาคารพาณิชย์ พนักงานของจำเลยที่ 1 มีหน้าที่ต้องระมัดระวังและต้องใช้ความรู้ความชำนาญเป็นพิเศษตรวจสอบเช็คที่โจทก์สั่งจ่าย หากมีการแก้ไขชื่อผู้รับเงินซึ่งเป็นข้อความสำคัญในเช็คโดยเห็นประจักษ์ ก็ชอบที่จะปฏิเสธการใช้เงิน เพราะเหตุที่เป็นตั๋วเงินปลอมตาม </a:t>
            </a:r>
            <a:r>
              <a:rPr lang="th-TH" sz="3200" dirty="0" err="1"/>
              <a:t>ป.พ.พ</a:t>
            </a:r>
            <a:r>
              <a:rPr lang="th-TH" sz="3200" dirty="0"/>
              <a:t>. มาตรา 1007 โดยแจ้งให้โจทก์ซึ่งเป็นเจ้าของเช็คทราบทันที ไม่เช่นนั้นแล้วหากมีการจ่ายเงินตามเช็คไปย่อมเป็นการประมาทเลินเล่ออย่างร้ายแรงของพนักงานของจำเลยที่ 1 การที่โจทก์สั่งจ่ายเช็คพิพาทแล้ว อ. แก้ไขปลอมแปลงเช็คนั้นภายหลัง ไม่อาจถือเป็นความประมาทเลินเล่อของโจทก์ การใช้เงินไปตามเช็คของจำเลยที่ 1 จะได้รับความคุ้มครองเพียงใด ต้องเป็นไปตามที่ </a:t>
            </a:r>
            <a:r>
              <a:rPr lang="th-TH" sz="3200" dirty="0" err="1"/>
              <a:t>ป.พ.พ</a:t>
            </a:r>
            <a:r>
              <a:rPr lang="th-TH" sz="3200" dirty="0"/>
              <a:t>. มาตรา 1009 บัญญัติไว้</a:t>
            </a:r>
          </a:p>
        </p:txBody>
      </p:sp>
    </p:spTree>
    <p:extLst>
      <p:ext uri="{BB962C8B-B14F-4D97-AF65-F5344CB8AC3E}">
        <p14:creationId xmlns:p14="http://schemas.microsoft.com/office/powerpoint/2010/main" val="3697087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B9C104A-C5D6-40B2-9048-99360D062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5307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/>
              <a:t>คำพิพากษาศาลฎีกาที่ 1385/2554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34B2100-C56F-4A4D-80AD-27E83A102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72961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/>
              <a:t>เช็คเป็นตราสารเปลี่ยนมือได้ ย่อมโอนเปลี่ยนมือกันได้ด้วยการสลักหลังและส่งมอบเช็คในกรณีเช็คระบุชื่อ หรือด้วยการส่งมอบเช็คในกรณีเช็คผู้ถือ เช็คพิพาททั้ง 5 ฉบับ เป็นเช็คสั่งจ่ายเงินสดโดยมิได้ระบุชื่อหรือยี่ห้อผู้รับเงินและมิได้ขีดฆ่าคำว่า หรือผู้ถือออก จึงเป็นเช็คผู้ถือ โจทก์เป็นผู้มีเช็คพิพาทไว้ในครอบครองโจทก์จึงเป็นผู้ทรงเช็คพิพาทโดยชอบด้วยกฎหมายตาม </a:t>
            </a:r>
            <a:r>
              <a:rPr lang="th-TH" sz="3200" dirty="0" err="1"/>
              <a:t>ป.พ.พ</a:t>
            </a:r>
            <a:r>
              <a:rPr lang="th-TH" sz="3200" dirty="0"/>
              <a:t>. มาตรา 904 เมื่อการแก้ไขวันเดือนปีในเช็คพิพาทเป็นการแก้ไขโดยจำเลยที่ 1 ซึ่งเป็นผู้สั่งจ่ายและลงลายมือชื่อกำกับไว้ด้วยโดยโจทก์ซึ่งเป็นผู้ทรงยินยอม เช็คพิพาทจึงไม่เสียไปและใช้ได้ต่อจำเลยที่ 1 ซึ่งเป็นผู้แก้ไขตาม </a:t>
            </a:r>
            <a:r>
              <a:rPr lang="th-TH" sz="3200" dirty="0" err="1"/>
              <a:t>ป.พ.พ</a:t>
            </a:r>
            <a:r>
              <a:rPr lang="th-TH" sz="3200" dirty="0"/>
              <a:t>. มาตรา 1007 วรรคแรก โดยถือว่าเช็คพิพาทมีกำหนดเวลาใช้เงินตามที่แก้ไขนั้น หาใช่เป็นเรื่องขยายอายุความฟ้องร้องไม่</a:t>
            </a:r>
          </a:p>
        </p:txBody>
      </p:sp>
    </p:spTree>
    <p:extLst>
      <p:ext uri="{BB962C8B-B14F-4D97-AF65-F5344CB8AC3E}">
        <p14:creationId xmlns:p14="http://schemas.microsoft.com/office/powerpoint/2010/main" val="1683543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524F60A-ED40-48BB-8B98-AB69F154C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33264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การแก้ไขตั๋วเงินที่ไม่ประจักษ์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0A05004-16E3-48F1-B17C-C9F4DC6A8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33264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มาตรา ๑๐๐๗ วรรคสอง แต่หากตั๋วเงินใดได้มีผู้แก้ไขเปลี่ยนแปลงในข้อสำคัญ แต่ความเปลี่ยนแปลงนั้นไม่ประจักษ์ และตั๋วเงินนั้นตกอยู่ในมือผู้ทรงโดยชอบด้วยกฎหมายไซร้ ท่านว่าผู้ทรงคนนั้นจะเอาประโยชน์จากตั๋วเงินนั้นก็ได้เสมือนดังว่ามิได้มีการแก้ไขเปลี่ยนแปลงเลย และจะบังคับการใช้เงินตามเนื้อความแห่งตั๋วนั้นก็ได้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795375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CBF826C-DA8E-4741-A925-0723D0031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7753" cy="13255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ข้อสังเกต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4B0EFFE-E00F-4B8C-94EE-3770E8AD5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97753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การนำมาตรา ๑๐๐๗ วรรคสอง มาใช้นั้น จะเห็นได้ว่ากฎหมายมีเจตนารมณ์คุ้มครองสิทธิของผู้ทรงที่มีต่อคู่สัญญาในตั๋วเงินก่อนการแก้ไขในกรณีที่มีการแก้ไขไม่ประจักษ์เท่านั้น ดังนั้นบุคคลผู้แก้ไข และผู้สลักหลังภายหลังการแก้ไขจะอ้างเอาความในวรรคสอง เพื่อให้ตนรับผิดตามเนื้อความเดิมแห่งตั๋วเงินก่อนมีการแก้ไขไม่ได้ ทั้งนี้ เพราะ คนเหล่านี้ต่างได้อ้างเอาประโยชน์ตามเนื้อความในตั๋วเงินที่ได้มีการแก้ไขแล้ว</a:t>
            </a:r>
          </a:p>
        </p:txBody>
      </p:sp>
    </p:spTree>
    <p:extLst>
      <p:ext uri="{BB962C8B-B14F-4D97-AF65-F5344CB8AC3E}">
        <p14:creationId xmlns:p14="http://schemas.microsoft.com/office/powerpoint/2010/main" val="2163770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3098592-7A86-4F97-9169-CFC79935A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19190" cy="4351338"/>
          </a:xfrm>
        </p:spPr>
        <p:txBody>
          <a:bodyPr/>
          <a:lstStyle/>
          <a:p>
            <a:pPr algn="thaiDist"/>
            <a:r>
              <a:rPr lang="th-TH" dirty="0"/>
              <a:t>จากภาพ ส สั่ง จ จ่ายเงินแก่ ร จำนวน ๑๐,๐๐๐ บาท ต่อมา ร โอนให้ ก และ ก โอนให้ ข ต่อมา ข แก้ไขตัวเลขโดยเติมเลข ๙ ลงไปด้านหน้าจำนวนเงินจากเดิม ๑,๐๐๐ บาท กลายเป็น ๙๑,๐๐๐ บาท แล้วนำไปโอนสลักหลังชำระหนี้ให้ ค โดยเป็นการ</a:t>
            </a:r>
            <a:r>
              <a:rPr lang="th-TH" dirty="0">
                <a:solidFill>
                  <a:srgbClr val="FF0000"/>
                </a:solidFill>
              </a:rPr>
              <a:t>แก้ไขที่แนบเนียนคนทั่วไปไม่สังเกตเห็นความผิดปกติ </a:t>
            </a:r>
            <a:r>
              <a:rPr lang="th-TH" dirty="0"/>
              <a:t>และ ค ได้สลักหลังโอนตั๋วเงินนั้นแก่ ง เช่นนี้ </a:t>
            </a:r>
          </a:p>
          <a:p>
            <a:pPr algn="thaiDist"/>
            <a:r>
              <a:rPr lang="th-TH" dirty="0"/>
              <a:t>ตั๋วเงินไม่เสียไปสำหรับ ส ร และ ก แต่ผู้ทรงจะบังคับให้เขาเหล่านี้ใช้เงินได้เพียงเนื้อความเดิม คือ ๑,๐๐๐ บาทเท่านั้น ทั้งนี้ตาม</a:t>
            </a:r>
            <a:r>
              <a:rPr lang="th-TH" dirty="0">
                <a:highlight>
                  <a:srgbClr val="FFFF00"/>
                </a:highlight>
              </a:rPr>
              <a:t>ที่มาตรา ๑๐๐๗ วรรคสอง</a:t>
            </a:r>
            <a:r>
              <a:rPr lang="th-TH" dirty="0"/>
              <a:t>บัญญัติไว้ </a:t>
            </a:r>
          </a:p>
          <a:p>
            <a:pPr algn="thaiDist"/>
            <a:r>
              <a:rPr lang="th-TH" dirty="0"/>
              <a:t>ส่วน ข และ ค นั้น เนื่องจากเป็นผู้แก้ไข และผู้สลักหลังตั๋วเงินภายหลังการแก้ไข </a:t>
            </a:r>
            <a:r>
              <a:rPr lang="th-TH" dirty="0">
                <a:highlight>
                  <a:srgbClr val="FFFF00"/>
                </a:highlight>
              </a:rPr>
              <a:t>ตามมาตรา ๑๐๐๗ วรรคหนึ่ง </a:t>
            </a:r>
            <a:r>
              <a:rPr lang="th-TH" dirty="0"/>
              <a:t>บัญญัติให้ตั๋วเงินไม่เสียไปและบังคับใช้ได้สำหรับ ข และ ค ฉะนั้นบุคคลทั้งสองจึงต้องรับผิดในจำนวน ๙๑,๐๐๐ บาท </a:t>
            </a: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84036053-5567-4ACA-A800-CBB332572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6126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sz="3600" dirty="0"/>
              <a:t>                 จ</a:t>
            </a:r>
            <a:br>
              <a:rPr lang="th-TH" sz="3600" dirty="0"/>
            </a:br>
            <a:r>
              <a:rPr lang="th-TH" sz="3600" dirty="0"/>
              <a:t>                                     ๑,๐๐๐        ๑,๐๐๐           ๙๑,๐๐๐</a:t>
            </a:r>
            <a:r>
              <a:rPr lang="en-US" sz="3600" dirty="0"/>
              <a:t> </a:t>
            </a:r>
            <a:r>
              <a:rPr lang="th-TH" sz="3600" dirty="0"/>
              <a:t>        ๙๑,๐๐๐</a:t>
            </a:r>
            <a:r>
              <a:rPr lang="en-US" sz="3600" dirty="0"/>
              <a:t>             </a:t>
            </a:r>
            <a:br>
              <a:rPr lang="th-TH" sz="3600" dirty="0"/>
            </a:br>
            <a:r>
              <a:rPr lang="th-TH" sz="3600" dirty="0"/>
              <a:t>ส                             ร                  ก                   ข                     ค                    ง</a:t>
            </a:r>
          </a:p>
        </p:txBody>
      </p:sp>
      <p:cxnSp>
        <p:nvCxnSpPr>
          <p:cNvPr id="6" name="ลูกศรเชื่อมต่อแบบตรง 5">
            <a:extLst>
              <a:ext uri="{FF2B5EF4-FFF2-40B4-BE49-F238E27FC236}">
                <a16:creationId xmlns:a16="http://schemas.microsoft.com/office/drawing/2014/main" id="{E8E82050-38ED-4C03-B1DD-F604B0C3417F}"/>
              </a:ext>
            </a:extLst>
          </p:cNvPr>
          <p:cNvCxnSpPr/>
          <p:nvPr/>
        </p:nvCxnSpPr>
        <p:spPr>
          <a:xfrm flipV="1">
            <a:off x="1189608" y="681037"/>
            <a:ext cx="914400" cy="641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>
            <a:extLst>
              <a:ext uri="{FF2B5EF4-FFF2-40B4-BE49-F238E27FC236}">
                <a16:creationId xmlns:a16="http://schemas.microsoft.com/office/drawing/2014/main" id="{886B479F-1921-4EF9-8D82-7640D8F98733}"/>
              </a:ext>
            </a:extLst>
          </p:cNvPr>
          <p:cNvCxnSpPr/>
          <p:nvPr/>
        </p:nvCxnSpPr>
        <p:spPr>
          <a:xfrm>
            <a:off x="2450237" y="681037"/>
            <a:ext cx="763480" cy="641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>
            <a:extLst>
              <a:ext uri="{FF2B5EF4-FFF2-40B4-BE49-F238E27FC236}">
                <a16:creationId xmlns:a16="http://schemas.microsoft.com/office/drawing/2014/main" id="{5EDA535C-B8DA-4C46-8BAB-F82A39FE96E3}"/>
              </a:ext>
            </a:extLst>
          </p:cNvPr>
          <p:cNvCxnSpPr/>
          <p:nvPr/>
        </p:nvCxnSpPr>
        <p:spPr>
          <a:xfrm>
            <a:off x="3426781" y="1464816"/>
            <a:ext cx="1180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>
            <a:extLst>
              <a:ext uri="{FF2B5EF4-FFF2-40B4-BE49-F238E27FC236}">
                <a16:creationId xmlns:a16="http://schemas.microsoft.com/office/drawing/2014/main" id="{608ED5CB-B68A-4021-BF41-E4B62E254D1B}"/>
              </a:ext>
            </a:extLst>
          </p:cNvPr>
          <p:cNvCxnSpPr/>
          <p:nvPr/>
        </p:nvCxnSpPr>
        <p:spPr>
          <a:xfrm>
            <a:off x="4962617" y="1455938"/>
            <a:ext cx="12695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>
            <a:extLst>
              <a:ext uri="{FF2B5EF4-FFF2-40B4-BE49-F238E27FC236}">
                <a16:creationId xmlns:a16="http://schemas.microsoft.com/office/drawing/2014/main" id="{FC67D203-A5B6-450E-B657-1A8D44DC521C}"/>
              </a:ext>
            </a:extLst>
          </p:cNvPr>
          <p:cNvCxnSpPr/>
          <p:nvPr/>
        </p:nvCxnSpPr>
        <p:spPr>
          <a:xfrm>
            <a:off x="6560598" y="1464816"/>
            <a:ext cx="14293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>
            <a:extLst>
              <a:ext uri="{FF2B5EF4-FFF2-40B4-BE49-F238E27FC236}">
                <a16:creationId xmlns:a16="http://schemas.microsoft.com/office/drawing/2014/main" id="{81D88EE9-134A-4002-B52A-6DDB638C5768}"/>
              </a:ext>
            </a:extLst>
          </p:cNvPr>
          <p:cNvCxnSpPr/>
          <p:nvPr/>
        </p:nvCxnSpPr>
        <p:spPr>
          <a:xfrm>
            <a:off x="8345010" y="1455938"/>
            <a:ext cx="1340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5685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75F65B7-A610-445B-A772-411CB13C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59897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คำพิพากษาศาลฎีกา ที่ ๑๖๓๗/๒๕๒๕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85AF74B-D0C7-42C3-9D47-F8EDE36A1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59897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เมื่อการแก้ไขเปลี่ยนแปลงจำนวนเงินในเช็ค</a:t>
            </a:r>
            <a:r>
              <a:rPr lang="th-TH" sz="3600" dirty="0">
                <a:solidFill>
                  <a:srgbClr val="FF0000"/>
                </a:solidFill>
              </a:rPr>
              <a:t>ไม่สามารถมองเห็นได้ด้วยตาเปล่า</a:t>
            </a:r>
            <a:r>
              <a:rPr lang="th-TH" sz="3600" dirty="0"/>
              <a:t> ก็เป็นการแก้ไขเปลี่ยนแปลงที่ไม่ประจักษ์ในข้อสำคัญ ต้องตามที่บัญญัติไว้ในประมวลกฎหมายแพ่งและพาณิชย์ มาตรา ๑๐๐๗ วรรคสองและสาม เมื่อผู้สั่งจ่ายไม่ได้รู้เห็นยินยอมในการแก้ไขเปลี่ยนแปลงนั้นด้วย ธนาคารจำเลยผู้ทรงเช็คย่อมมีสิทธิบังคับการใช้เงินตามเช็คได้เพียงจำนวนเงินเดิมก่อนมีการแก้ไขเท่านั้น</a:t>
            </a:r>
            <a:r>
              <a:rPr lang="en-US" sz="3600" dirty="0"/>
              <a:t> 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88703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63932F-8490-421D-AAD4-B192FB4A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628573" cy="1064180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/>
              <a:t>การปลอมโดยลงลายมือชื่อปลอม หรือลายมือชื่อโดยปราศจากอำนาจ</a:t>
            </a:r>
            <a:endParaRPr lang="th-TH" sz="36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D944C33-87C2-4AFA-86DB-0C2BE9FB8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561"/>
            <a:ext cx="9628573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“ลายมือชื่อปลอม” (</a:t>
            </a:r>
            <a:r>
              <a:rPr lang="en-US" sz="3600" dirty="0"/>
              <a:t>Forged signature</a:t>
            </a:r>
            <a:r>
              <a:rPr lang="th-TH" sz="3600" dirty="0"/>
              <a:t>) หมายถึง ลายมือชื่อที่ลงไว้โดยตั้งใจให้บุคคลทั่วไปเข้าใจว่าลายมือชื่อนั้นเป็นลายมือชื่อแท้จริงของผู้อื่นซึ่งได้ลงไว้ในตั๋วเงินและเจตนาที่ผู้ลงลายมือชื่อได้ลงไปนั้น มิได้ทำเพื่อเจ้าของลายมือชื่อนั้น </a:t>
            </a:r>
          </a:p>
          <a:p>
            <a:pPr algn="thaiDist"/>
            <a:r>
              <a:rPr lang="th-TH" sz="3600" dirty="0"/>
              <a:t>“ลายมือชื่อปราศจากอำนาจ” (</a:t>
            </a:r>
            <a:r>
              <a:rPr lang="en-US" sz="3600" dirty="0"/>
              <a:t>Unauthorized signature</a:t>
            </a:r>
            <a:r>
              <a:rPr lang="th-TH" sz="3600" dirty="0"/>
              <a:t>) หมายถึง ลายมือชื่อที่ลงโดยบุคคลหนึ่งซึ่งตั้งใจลงลายมือชื่อแทนเจ้าของลายมือชื่อ ซึ่งความจริงเจ้าของลายมือชื่อไม่ได้มอบอำนาจให้กระทำการแทน แต่ผู้ลงลายมือชื่อได้ลงไปก็เพื่อเจ้าของลายมือชื่อนั้น”</a:t>
            </a:r>
          </a:p>
        </p:txBody>
      </p:sp>
    </p:spTree>
    <p:extLst>
      <p:ext uri="{BB962C8B-B14F-4D97-AF65-F5344CB8AC3E}">
        <p14:creationId xmlns:p14="http://schemas.microsoft.com/office/powerpoint/2010/main" val="4200725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3E0B7C-5D6C-4133-B855-BF01A6D5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26732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/>
              <a:t>คำพิพากษาศาลฎีกาที่ 1316/2526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D5DCD07-B6FD-44E4-B7AF-1ED6E3E77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64588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>
                <a:solidFill>
                  <a:srgbClr val="FF0000"/>
                </a:solidFill>
              </a:rPr>
              <a:t>เช็คพิพาทได้ถูกแก้ไขตัวเลขและตัวหนังสือ</a:t>
            </a:r>
            <a:r>
              <a:rPr lang="th-TH" sz="3600" dirty="0"/>
              <a:t>ที่เขียนไว้ในช่องระบุจำนวนเงิน</a:t>
            </a:r>
            <a:r>
              <a:rPr lang="th-TH" sz="3600" dirty="0">
                <a:solidFill>
                  <a:srgbClr val="FF0000"/>
                </a:solidFill>
              </a:rPr>
              <a:t>ให้มีจำนวนเงินสูงขึ้น</a:t>
            </a:r>
            <a:r>
              <a:rPr lang="th-TH" sz="3600" dirty="0"/>
              <a:t>หลังจากที่จำเลยได้ลงลายมือชื่อสลักหลังเช็คแล้ว </a:t>
            </a:r>
            <a:r>
              <a:rPr lang="th-TH" sz="3600" dirty="0">
                <a:solidFill>
                  <a:srgbClr val="FF0000"/>
                </a:solidFill>
              </a:rPr>
              <a:t>โดยจำเลยมิได้ยินยอมด้วย</a:t>
            </a:r>
            <a:r>
              <a:rPr lang="th-TH" sz="3600" dirty="0"/>
              <a:t>แต่การแก้ไขเปลี่ยนแปลงดังกล่าวนี้ไม่ประจักษ์ </a:t>
            </a:r>
            <a:r>
              <a:rPr lang="th-TH" sz="3600" dirty="0">
                <a:solidFill>
                  <a:srgbClr val="FF0000"/>
                </a:solidFill>
              </a:rPr>
              <a:t>จำเลยในฐานะผู้สลักหลังย่อมมีความรับผิดเพียงจำนวนเงินเดิม</a:t>
            </a:r>
            <a:r>
              <a:rPr lang="th-TH" sz="3600" dirty="0"/>
              <a:t>ในขณะที่จำเลยสลักหลังเช็คเท่านั้น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2744581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A8200E4-9D4C-4A6F-8415-DCA045BDC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08977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/>
              <a:t>คำพิพากษาศาลฎีกาที่ 270/2496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9B8725-0C39-4CC4-AF9E-2176E51E2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30918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/>
              <a:t>ผู้มีเงินฝากในธนาคารได้สั่งให้ธนาคารจ่ายเงินในบัญชีของตนโดยออกเช็ค กรอกจำนวนเงินลงไปจำนวนหนึ่ง </a:t>
            </a:r>
            <a:r>
              <a:rPr lang="th-TH" sz="3200" dirty="0">
                <a:solidFill>
                  <a:srgbClr val="FF0000"/>
                </a:solidFill>
              </a:rPr>
              <a:t>ภายหลังปรากฎว่าเช็คฉบับนั้นได้ถูกเปลี่ยนแปลงแก้ไขจำนวนเงินที่สั่งจ่ายให้มากขึ้น โดยผู้สั่งจ่ายไม่ทราบและธนาคารได้จ่ายเงินไปตามเช็คที่ถูกเปลี่ยนแปลงแก้ไขนั้นแล้ว </a:t>
            </a:r>
            <a:r>
              <a:rPr lang="th-TH" sz="3200" dirty="0"/>
              <a:t>ดังนี้ เมื่อไม่ปรากฎว่าผู้สั่งจ่ายเช็คได้ละเลยในการระมัดระวังที่จะไม่ให้มีการปลอมแปลงเช็คนั้นอย่างไรแล้ว </a:t>
            </a:r>
            <a:r>
              <a:rPr lang="th-TH" sz="3200" dirty="0">
                <a:highlight>
                  <a:srgbClr val="FFFF00"/>
                </a:highlight>
              </a:rPr>
              <a:t>ธนาคารจะเรียกร้องให้ผู้สั่งจ่ายต้องรับผิดตามจำนวนเงินที่ปลอมแปลงนั้นหาได้ไม่ </a:t>
            </a:r>
            <a:r>
              <a:rPr lang="th-TH" sz="3200" dirty="0">
                <a:solidFill>
                  <a:srgbClr val="FF0000"/>
                </a:solidFill>
                <a:highlight>
                  <a:srgbClr val="FFFF00"/>
                </a:highlight>
              </a:rPr>
              <a:t>จะเรียกได้แต่เฉพาะจำนวนเงินเดิมแห่งเช็คนั้นเท่านั้น</a:t>
            </a:r>
            <a:r>
              <a:rPr lang="th-TH" sz="3200" dirty="0">
                <a:highlight>
                  <a:srgbClr val="FFFF00"/>
                </a:highlight>
              </a:rPr>
              <a:t> </a:t>
            </a:r>
            <a:r>
              <a:rPr lang="th-TH" sz="3200" dirty="0"/>
              <a:t>เพราะอาจอนุโลมกถือได้ว่าสิทธิของธนาคารต่อผู้เคยค้าที่สั่งจ่ายเป็นเสมือนผู้ทรง ต่อผู้ต้องรับผิดตามตั๋วเงินนั้น./</a:t>
            </a:r>
          </a:p>
        </p:txBody>
      </p:sp>
    </p:spTree>
    <p:extLst>
      <p:ext uri="{BB962C8B-B14F-4D97-AF65-F5344CB8AC3E}">
        <p14:creationId xmlns:p14="http://schemas.microsoft.com/office/powerpoint/2010/main" val="36925544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3BA02BF-05C4-4164-A6D4-108819B15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31423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คำพิพากษาศาลฎีกา ที่ ๑๒๕๔/๒๔๙๗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8515935-24BE-4E5E-A69F-299D8C346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20200" cy="4351338"/>
          </a:xfrm>
        </p:spPr>
        <p:txBody>
          <a:bodyPr/>
          <a:lstStyle/>
          <a:p>
            <a:pPr algn="thaiDist"/>
            <a:r>
              <a:rPr lang="th-TH" dirty="0"/>
              <a:t>เช็คที่ไม่ปรากฎว่ามีรอยขีดคร่อมอันได้ลบล้างหรือแก้ไขเปลี่ยนแปลงเพิ่มเติมเป็นประการอื่น ถ้าธนาคารใช้เงินไปโดยสุจริตและปราศจากการประมาทเลินเล่อย่อมไม่ต้องรับผิด </a:t>
            </a:r>
          </a:p>
          <a:p>
            <a:pPr algn="thaiDist"/>
            <a:endParaRPr lang="th-TH" dirty="0"/>
          </a:p>
          <a:p>
            <a:pPr algn="thaiDist"/>
            <a:endParaRPr lang="th-TH" dirty="0"/>
          </a:p>
          <a:p>
            <a:pPr algn="thaiDist"/>
            <a:endParaRPr lang="th-TH" dirty="0"/>
          </a:p>
          <a:p>
            <a:pPr algn="thaiDist"/>
            <a:r>
              <a:rPr lang="th-TH" dirty="0"/>
              <a:t>เช็คที่จำเลยออกให้โจทก์ เป็นเช็คที่มีการแก้ไขเปลี่ยนแปลงตัวเลขปีที่ออกเช็ค (เดิมเลขปีลงท้ายด้วย ๖ คือ ๑๙๕๖) โดยไม่ปรากฏตัวผู้แก้นั้น ย่อมถือว่าเป็นการแก้ไขเปลี่ยนแปลงในข้อสำคัญ โดยความเปลี่ยนแปลงนั้นไม่ประจักษ์</a:t>
            </a: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0203D3A9-1BCA-4FD4-91E2-D54E73194076}"/>
              </a:ext>
            </a:extLst>
          </p:cNvPr>
          <p:cNvSpPr txBox="1">
            <a:spLocks/>
          </p:cNvSpPr>
          <p:nvPr/>
        </p:nvSpPr>
        <p:spPr>
          <a:xfrm>
            <a:off x="882588" y="2974019"/>
            <a:ext cx="9131423" cy="1027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dirty="0"/>
              <a:t>คำพิพากษาศาลฎีกา ที่ ๑๐๗๗/๒๕๐๗  </a:t>
            </a:r>
          </a:p>
        </p:txBody>
      </p:sp>
    </p:spTree>
    <p:extLst>
      <p:ext uri="{BB962C8B-B14F-4D97-AF65-F5344CB8AC3E}">
        <p14:creationId xmlns:p14="http://schemas.microsoft.com/office/powerpoint/2010/main" val="16556508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96BE15-4C11-48D7-A1AA-B9E38B60C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17854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คำพิพากษาศาลฎีกา ที่  ๖๗๙๕/๒๕๕๒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6C3D216-A0AA-45BC-8899-9E2F2D3E6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17854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จำเลยเป็นผู้ออกเช็ค ปรากฏว่ามีการแก้ไขวันที่ออกเช็คของปีพ.ศ.</a:t>
            </a:r>
            <a:r>
              <a:rPr lang="en-US" sz="3600" dirty="0"/>
              <a:t>2544 </a:t>
            </a:r>
            <a:r>
              <a:rPr lang="th-TH" sz="3600" dirty="0"/>
              <a:t>เป็น พ.ศ.</a:t>
            </a:r>
            <a:r>
              <a:rPr lang="en-US" sz="3600" dirty="0"/>
              <a:t>2541 </a:t>
            </a:r>
            <a:r>
              <a:rPr lang="th-TH" sz="3600" dirty="0"/>
              <a:t>แต่ไม่ได้ความว่าถูกแก้ไขเปลี่ยนแปลงเมื่อใด อาจถูกแก้ไขเปลี่ยนแปลงภายหลังจากออกเช็ค คือ ในระหว่างที่เช็คอยู่ในความครอบครองของโจทก์ก็ได้ ทั้งเป็นการแก้ไขเปลี่ยนแปลงที่ไม่ประจักษ์</a:t>
            </a:r>
          </a:p>
        </p:txBody>
      </p:sp>
    </p:spTree>
    <p:extLst>
      <p:ext uri="{BB962C8B-B14F-4D97-AF65-F5344CB8AC3E}">
        <p14:creationId xmlns:p14="http://schemas.microsoft.com/office/powerpoint/2010/main" val="3860078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9FF4B5-ED0E-4370-93F8-B267996A3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46833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คำพิพากษาศาลฎีกา ที่ ๒๖๖/๒๕๓๙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5C6B4F9-F0C3-414E-ADC9-6AC6C455E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46833" cy="4351338"/>
          </a:xfrm>
        </p:spPr>
        <p:txBody>
          <a:bodyPr/>
          <a:lstStyle/>
          <a:p>
            <a:pPr algn="thaiDist"/>
            <a:r>
              <a:rPr lang="th-TH" sz="3600" dirty="0">
                <a:solidFill>
                  <a:srgbClr val="FF0000"/>
                </a:solidFill>
              </a:rPr>
              <a:t>การแก้ไขจำนวนเงินในเช็คพิพาทที่เป็นตัวเลขให้ตรงกับจำนวนเงินที่เป็นตัวอักษร</a:t>
            </a:r>
            <a:r>
              <a:rPr lang="th-TH" sz="3600" dirty="0"/>
              <a:t>โดยไม่ทราบเจตนาของจำเลยผู้สั่งจ่าย </a:t>
            </a:r>
            <a:r>
              <a:rPr lang="th-TH" sz="3600" dirty="0">
                <a:solidFill>
                  <a:srgbClr val="FF0000"/>
                </a:solidFill>
              </a:rPr>
              <a:t>ไม่ใช่การแก้ไขที่เป็นสาระสำคัญที่ทำให้เช็คพิพาทเสียไป</a:t>
            </a:r>
            <a:r>
              <a:rPr lang="th-TH" sz="3600" dirty="0"/>
              <a:t>ตามความหมายของประมวลกฎหมายแพ่งและพาณิชย์มาตรา ๑๐๐๗ วรรคหนึ่งเพราะแม้ไม่มีการแก้ไขจำเลยก็ต้องรับผิดตามจำนวนเงินที่เป็นตัวอักษรตามประมวลกฎหมายแพ่งและพาณิชย์มาตรา ๑๒ อยู่แล้ว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04336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2F3A1A5-26F5-48F0-81D7-EAA7BAE4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220200" cy="1019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ตั๋วเงินหายหรือถูกลัก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13DBAF3-C65D-4B51-ACBD-7693F77BA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225"/>
            <a:ext cx="9220200" cy="4596738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200" dirty="0"/>
              <a:t>มาตรา ๑๐๑๐</a:t>
            </a:r>
            <a:r>
              <a:rPr lang="en-US" sz="3200" dirty="0"/>
              <a:t> </a:t>
            </a:r>
            <a:r>
              <a:rPr lang="th-TH" sz="3200" dirty="0"/>
              <a:t>เมื่อผู้ทรงตั๋วเงินซึ่งหายหรือถูกลักทราบเหตุแล้วในทันใดนั้นต้องบอกกล่าวเป็นหนังสือไปยังผู้ออกตั๋วเงิน ผู้จ่าย ผู้สมอ้างยามประสงค์ ผู้รับรองเพื่อแก้หน้าและผู้รับอาว</a:t>
            </a:r>
            <a:r>
              <a:rPr lang="th-TH" sz="3200" dirty="0" err="1"/>
              <a:t>ัล</a:t>
            </a:r>
            <a:r>
              <a:rPr lang="th-TH" sz="3200" dirty="0"/>
              <a:t> ตามแต่มี เพื่อให้บอกปัดไม่ใช้เงินตามตั๋วเงินนั้น </a:t>
            </a:r>
          </a:p>
          <a:p>
            <a:pPr marL="0" indent="0" algn="thaiDist">
              <a:buNone/>
            </a:pPr>
            <a:r>
              <a:rPr lang="th-TH" sz="3200" b="1" dirty="0"/>
              <a:t>อธิบาย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sz="2900" dirty="0"/>
              <a:t>จากบทบัญญัติในมาตรา ๑๐๑๐ </a:t>
            </a:r>
            <a:r>
              <a:rPr lang="th-TH" sz="2900" dirty="0">
                <a:highlight>
                  <a:srgbClr val="FFFF00"/>
                </a:highlight>
              </a:rPr>
              <a:t>กำหนดให้ผู้ทรงมีหน้าที่ต้องแจ้ง</a:t>
            </a:r>
            <a:r>
              <a:rPr lang="th-TH" sz="2900" dirty="0"/>
              <a:t>ไปยังลูกหนี้ชั้นต้นแห่งตั๋วเงินแล้วแต่กรณี เช่น กรณีเป็นตั๋วแลกเงินต้องแจ้งให้</a:t>
            </a:r>
            <a:r>
              <a:rPr lang="th-TH" sz="2900" dirty="0">
                <a:solidFill>
                  <a:srgbClr val="FF0000"/>
                </a:solidFill>
              </a:rPr>
              <a:t>ผู้จ่าย หรือผู้รับรองตั๋วแลกเงิน</a:t>
            </a:r>
            <a:r>
              <a:rPr lang="th-TH" sz="2900" dirty="0"/>
              <a:t>ทราบ หากเป็นตั๋วสัญญาใช้เงินก็ต้องแจ้งไปยัง</a:t>
            </a:r>
            <a:r>
              <a:rPr lang="th-TH" sz="2900" dirty="0">
                <a:solidFill>
                  <a:srgbClr val="FF0000"/>
                </a:solidFill>
              </a:rPr>
              <a:t>ผู้ออกตั๋วสัญญาใช้เงิน </a:t>
            </a:r>
            <a:r>
              <a:rPr lang="th-TH" sz="2900" dirty="0"/>
              <a:t>และในกรณีของเช็คย่อมหมายถึงการแจ้งให้</a:t>
            </a:r>
            <a:r>
              <a:rPr lang="th-TH" sz="2900" dirty="0">
                <a:solidFill>
                  <a:srgbClr val="FF0000"/>
                </a:solidFill>
              </a:rPr>
              <a:t>ธนาคาร</a:t>
            </a:r>
            <a:r>
              <a:rPr lang="th-TH" sz="2900" dirty="0"/>
              <a:t>ทราบการสูญหายหรือถูกลักขโมยไปโดยเร็ว เพื่อป้องกันมิให้มีการใช้เงินแก่ผู้อื่นซึ่งมิใช่ผู้ทรงแท้จริง นอกจากนี้หากตั๋วเงินนั้นมีการระบุ</a:t>
            </a:r>
            <a:r>
              <a:rPr lang="th-TH" sz="2900" dirty="0">
                <a:solidFill>
                  <a:srgbClr val="00B050"/>
                </a:solidFill>
              </a:rPr>
              <a:t>ผู้สมอ้างยามประสงค์ ผู้รับรองแก้หน้า และผู้รับอาว</a:t>
            </a:r>
            <a:r>
              <a:rPr lang="th-TH" sz="2900" dirty="0" err="1">
                <a:solidFill>
                  <a:srgbClr val="00B050"/>
                </a:solidFill>
              </a:rPr>
              <a:t>ัล</a:t>
            </a:r>
            <a:r>
              <a:rPr lang="th-TH" sz="2900" dirty="0">
                <a:solidFill>
                  <a:srgbClr val="00B050"/>
                </a:solidFill>
              </a:rPr>
              <a:t> </a:t>
            </a:r>
            <a:r>
              <a:rPr lang="th-TH" sz="2900" dirty="0"/>
              <a:t>ซึ่งบุคคลเหล่านี้มีความรับผิดในใช้เงินตามตั๋วเงินด้วยเช่นกัน ผู้ทรงก็มีหน้าที่ต้องแจ้งให้เขาเหล่านี้ทราบเช่นกัน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7199918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3C9CEB1-F7B0-41F5-9E5A-16D862A0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220199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ข้อสังเกต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44EE4AE-8D6D-4F16-9EA4-1AD37CD2E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20200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/>
              <a:t>ในการแจ้งให้ทราบถึงการสูญหายหรือถูกขโมยนั้น กฎหมายกำหนดให้</a:t>
            </a:r>
            <a:r>
              <a:rPr lang="th-TH" sz="3200" dirty="0">
                <a:solidFill>
                  <a:srgbClr val="FF0000"/>
                </a:solidFill>
              </a:rPr>
              <a:t>แจ้งเป็นหนังสือ</a:t>
            </a:r>
            <a:r>
              <a:rPr lang="th-TH" sz="3200" dirty="0"/>
              <a:t> ซึ่งก็คือการแจ้งให้ทราบเป็นลายลักษณ์อักษรนั่นเอง หากผู้ทรงทราบแล้วว่าตั๋วเงินหาย หรือถูกลักไป แต่ละเลยไม่ปฏิบัติตามมาตรา ๑๐๑๐ และต่อมามีการใช้เงินให้ตามตั๋วไปจะถือว่าผู้ใช้เงินประมาทมิได้ เว้นแต่จะพิสูจน์ได้ว่าผู้ใช้เงินได้ทราบโดยทางอื่น</a:t>
            </a:r>
          </a:p>
          <a:p>
            <a:pPr algn="thaiDist"/>
            <a:r>
              <a:rPr lang="th-TH" sz="3200" dirty="0"/>
              <a:t>กฎหมายกำหนด</a:t>
            </a:r>
            <a:r>
              <a:rPr lang="th-TH" sz="3200" dirty="0">
                <a:solidFill>
                  <a:srgbClr val="FF0000"/>
                </a:solidFill>
              </a:rPr>
              <a:t>ให้ผู้ทรงทำการแจ้งให้ทราบในทันใด</a:t>
            </a:r>
            <a:r>
              <a:rPr lang="th-TH" sz="3200" dirty="0"/>
              <a:t>นั้น หมายถึง ต้องกระทำภายในโอกาสแล้วที่สามารถกระทำได้เพื่อป้องกันการใช้เงินให้แก่ผู้ไม่มีสิทธิ ดังนั้นหากผู้ทรงได้</a:t>
            </a:r>
            <a:r>
              <a:rPr lang="th-TH" sz="3200" u="sng" dirty="0">
                <a:solidFill>
                  <a:srgbClr val="00B050"/>
                </a:solidFill>
              </a:rPr>
              <a:t>แจ้งก่อนมีการใช้เงินให้ผู้ไม่มีสิทธิไป </a:t>
            </a:r>
            <a:r>
              <a:rPr lang="th-TH" sz="3200" dirty="0"/>
              <a:t>ก็เพียงพอฟังได้ว่าเป็นการกระทำตามหน้าที่แล้ว </a:t>
            </a:r>
          </a:p>
        </p:txBody>
      </p:sp>
    </p:spTree>
    <p:extLst>
      <p:ext uri="{BB962C8B-B14F-4D97-AF65-F5344CB8AC3E}">
        <p14:creationId xmlns:p14="http://schemas.microsoft.com/office/powerpoint/2010/main" val="26318704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25FFE4F-6B58-42A8-8323-A8A01B5EA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20200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คำพิพากษาศาลฎีกา ที่ ๒๖๕๑/๒๕๒๙ (ประชุมใหญ่)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75042D9-0478-48C2-968A-290772183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20200" cy="4351338"/>
          </a:xfrm>
        </p:spPr>
        <p:txBody>
          <a:bodyPr/>
          <a:lstStyle/>
          <a:p>
            <a:pPr algn="thaiDist"/>
            <a:r>
              <a:rPr lang="th-TH" dirty="0"/>
              <a:t>จำเลยทั้งสามซื้อพลอยจากโจทก์แล้วออกเช็คพิพาทลงวันที่ล่วงหน้าชำระหนี้ค่าพลอยให้โจทก์ต่อมาเช็คนั้นหายไปจากความครอบครองของโจทก์และมีผู้แก้ไขวันออกเช็คและนำเช็คดังกล่าวเบิกเงินไปในบัญชีของจำเลยที่ธนาคารไปดังนี้เมื่อพฤติการณ์ของโจทก์มีส่วนทำให้เกิดกรณีเช็คพิพาทถูกลักโจทก์มีส่วนผิดเป็นเหตุให้เช็คพิพาทหายไปและเช็คนั้นได้ใช้เงินแล้วหนี้ที่จำเลยต้องชำระราคาพลอยให้แก่โจทก์ย่อมจะระงับไปตามประมวลกฎหมายแพ่งและพาณิชย์มาตรา ๓๒๑ วรรคสาม จำเลยทั้งสามไม่ต้องรับผิดชำระค่าพลอยที่ซื้อไปจากโจทก์ให้แก่โจทก์อีก </a:t>
            </a:r>
            <a:r>
              <a:rPr lang="th-TH" dirty="0">
                <a:solidFill>
                  <a:srgbClr val="FF0000"/>
                </a:solidFill>
              </a:rPr>
              <a:t>แม้เมื่อโจทก์ทราบว่าเช็คหายโจทก์ได้รีบบอกแก่จำเลยและธนาคารเพื่อไม่ให้ใช้เงินแล้วแต่ปรากฏว่าโจทก์บอกกล่าวแก่จำเลยหลังจากที่มีการใช้เงินตามเช็คแล้วการบอกกกล่าวจึงไม่เป็นประโยชน์แก่โจทก์</a:t>
            </a:r>
            <a:endParaRPr lang="en-US" dirty="0">
              <a:solidFill>
                <a:srgbClr val="FF0000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964821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7283AF-33EC-4251-9C7D-52E751FF8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00099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/>
              <a:t>สิทธิในการขอออกตั๋วเงินใหม่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6ABBA51-2BBC-4C25-84F9-44F46AED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71120" cy="4351338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200" dirty="0"/>
              <a:t>มาตรา ๑๐๑๑</a:t>
            </a:r>
            <a:r>
              <a:rPr lang="en-US" sz="3200" dirty="0"/>
              <a:t> </a:t>
            </a:r>
            <a:r>
              <a:rPr lang="th-TH" sz="3200" dirty="0"/>
              <a:t>ถ้าตั๋วเงินหายไปแต่ก่อนเวลาล่วงเลยกำหนดใช้เงินท่านว่าบุคคลซึ่งได้เป็นผู้ทรงตั๋วเงินนั้นจะร้องขอไปยังผู้สั่งจ่ายให้ ๆ ตั๋วเงินเป็นเนื้อความเดียวกันแก่ตนใหม่อีกฉบับหนึ่งก็ได้ และในการนี้ถ้าเขาประสงค์ก็วางประกันให้ไว้แก่ผู้สั่งจ่าย เพื่อไว้ทดแทนที่เขาหากจะต้องเสียหายแก่ผู้หนึ่งผู้ใดในกรณีที่ตั๋วเงินซึ่งว่าหายนั้นจะกลับหาได้</a:t>
            </a:r>
            <a:endParaRPr lang="en-US" sz="3200" dirty="0"/>
          </a:p>
          <a:p>
            <a:pPr marL="0" indent="0" algn="thaiDist">
              <a:buNone/>
            </a:pPr>
            <a:r>
              <a:rPr lang="en-US" sz="3200" dirty="0"/>
              <a:t>	</a:t>
            </a:r>
            <a:r>
              <a:rPr lang="th-TH" sz="3200" dirty="0"/>
              <a:t>        อนึ่ง ผู้สั่งจ่ายรับคำขอร้องดั่งว่ามานั้นแล้ว หากบอกปัดไม่ยอมให้ตั๋วเงินคู่ฉบับเช่นนั้น อาจจะถูกบังคับให้ออกให้ก็ได้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345304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98E8DF-8235-4516-8C25-AA00233D6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82344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คำพิพากษาศาลฎีกา ที่ ๗๓๘/๒๕๔๔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81E606F-82ED-4209-BF3C-B6894C04B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11322" cy="4351338"/>
          </a:xfrm>
        </p:spPr>
        <p:txBody>
          <a:bodyPr/>
          <a:lstStyle/>
          <a:p>
            <a:pPr algn="thaiDist"/>
            <a:r>
              <a:rPr lang="th-TH" sz="3200" dirty="0">
                <a:solidFill>
                  <a:srgbClr val="FF0000"/>
                </a:solidFill>
              </a:rPr>
              <a:t>คำว่า "เนื้อความเดียวกัน" </a:t>
            </a:r>
            <a:r>
              <a:rPr lang="th-TH" sz="3200" dirty="0"/>
              <a:t>ตามประมวลกฎหมายแพ่งและพาณิชย์ มาตรา ๑๐๑๑ </a:t>
            </a:r>
            <a:r>
              <a:rPr lang="th-TH" sz="3200" dirty="0">
                <a:solidFill>
                  <a:srgbClr val="FF0000"/>
                </a:solidFill>
              </a:rPr>
              <a:t>มิได้หมายความว่าจะต้องมีข้อความเหมือนเดิมทุกประการ</a:t>
            </a:r>
            <a:r>
              <a:rPr lang="th-TH" sz="3200" dirty="0"/>
              <a:t>มิฉะนั้น วรรคสองของมาตราเดียวกันนี้คงไม่บัญญัติว่า หากผู้สั่งจ่ายรับคำขอร้องดั่งว่ามานั้นแล้ว หากบอกปัดไม่ยอมให้ตั๋วเงินคู่ฉบับเช่นนั้นอาจจะถูกบังคับให้ออกให้ก็ได้ ซึ่งการบังคับดังกล่าว เป็นกรณีที่จะต้องใช้สิทธิทางศาล หากจะต้องลงวัน เดือน ปี เหมือนเดิมทุกประการตั๋วเงินอาจขาดอายุความหรือไม่สามารถบังคับด้วยเหตุอื่น กฎหมายมิได้มีเจตนารมณ์เช่นนั้น คำว่าเนื้อความเดียวกัน จึง</a:t>
            </a:r>
            <a:r>
              <a:rPr lang="th-TH" sz="3200" dirty="0">
                <a:solidFill>
                  <a:srgbClr val="FF0000"/>
                </a:solidFill>
              </a:rPr>
              <a:t>มีความหมายแต่เพียงว่า จะต้องมีสาระสำคัญใช้บังคับได้เช่นตั๋วเงินฉบับเดิม</a:t>
            </a:r>
            <a:endParaRPr lang="en-US" sz="3200" dirty="0">
              <a:solidFill>
                <a:srgbClr val="FF0000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757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2C3277-68DA-48AE-8DF2-FD5D28DCD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353365" cy="10641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/>
              <a:t>ผลของลายมือชื่อปลอมหรือลายมือชื่อปราศจากอำนาจ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5F56D22-4E4D-4113-AA6E-1234C8487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981"/>
            <a:ext cx="9433264" cy="457898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dirty="0"/>
              <a:t>มาตรา ๑๐๐๖  การที่ลายมือชื่ออันหนึ่งในตั๋วเงินเป็น</a:t>
            </a:r>
            <a:r>
              <a:rPr lang="th-TH" dirty="0">
                <a:solidFill>
                  <a:srgbClr val="FF0000"/>
                </a:solidFill>
              </a:rPr>
              <a:t>ลายมือปลอมย่อมไม่กระทบกระทั่งถึงความสมบูรณ์แห่งลายมือชื่ออื่น </a:t>
            </a:r>
            <a:r>
              <a:rPr lang="th-TH" dirty="0"/>
              <a:t>ๆ ในตั๋วเงินนั้น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มาตรา ๑๐๐๘</a:t>
            </a:r>
            <a:r>
              <a:rPr lang="en-US" dirty="0"/>
              <a:t> </a:t>
            </a:r>
            <a:r>
              <a:rPr lang="th-TH" dirty="0"/>
              <a:t>ภายในบังคับแห่งบทบัญญัติทั้งหลายในประมวลกฎหมายนี้ เมื่อใดลายมือชื่อในตั๋วเงินเป็นลายมือปลอมก็ดี เป็นลายมือชื่อลงไว้โดยที่บุคคลซึ่งอ้างเอาเป็นเจ้าของลายมือชื่อนั้นมิได้มอบอำนาจให้ลงก็ดี ท่านว่าลายมือชื่อปลอมหรือลงปราศจากอำนาจเช่นนั้นเป็นอันใช้ไม่ได้เลย </a:t>
            </a:r>
            <a:r>
              <a:rPr lang="th-TH" dirty="0">
                <a:solidFill>
                  <a:srgbClr val="FF0000"/>
                </a:solidFill>
              </a:rPr>
              <a:t>ใครจะอ้างอิงอาศัยแสวงสิทธิอย่างหนึ่งอย่างใด</a:t>
            </a:r>
            <a:r>
              <a:rPr lang="th-TH" dirty="0">
                <a:solidFill>
                  <a:srgbClr val="FF0000"/>
                </a:solidFill>
                <a:highlight>
                  <a:srgbClr val="FFFF00"/>
                </a:highlight>
              </a:rPr>
              <a:t>เพื่อยึดหน่วงตั๋วเงินไว้ก็ดี </a:t>
            </a:r>
            <a:r>
              <a:rPr lang="th-TH" dirty="0">
                <a:solidFill>
                  <a:srgbClr val="FF0000"/>
                </a:solidFill>
                <a:highlight>
                  <a:srgbClr val="00FF00"/>
                </a:highlight>
              </a:rPr>
              <a:t>เพื่อทำให้ตั๋วนั้นหลุดพ้น</a:t>
            </a:r>
            <a:r>
              <a:rPr lang="th-TH" dirty="0">
                <a:solidFill>
                  <a:srgbClr val="FF0000"/>
                </a:solidFill>
              </a:rPr>
              <a:t>ก็ดี หรือเพื่อ</a:t>
            </a:r>
            <a:r>
              <a:rPr lang="th-TH" dirty="0">
                <a:solidFill>
                  <a:srgbClr val="FF0000"/>
                </a:solidFill>
                <a:highlight>
                  <a:srgbClr val="00FFFF"/>
                </a:highlight>
              </a:rPr>
              <a:t>บังคับการใช้เงินเอา</a:t>
            </a:r>
            <a:r>
              <a:rPr lang="th-TH" dirty="0">
                <a:solidFill>
                  <a:srgbClr val="FF0000"/>
                </a:solidFill>
              </a:rPr>
              <a:t>แก่คู่สัญญาแห่งตั๋วนั้นคนใดคนหนึ่งก็ดี ท่านว่าไม่อาจจะทำได้เป็นอันขาด </a:t>
            </a:r>
            <a:r>
              <a:rPr lang="th-TH" dirty="0"/>
              <a:t>เว้นแต่คู่สัญญาฝ่ายซึ่งจะพึงถูกยึดหน่วงหรือถูกบังคับใช้เงินนั้นจะอยู่ในฐานเป็นผู้ต้องตัดบทมิให้ยกข้อลายมือชื่อปลอม หรือข้อลงลายมือชื่อปราศจากอำนาจนั้นขึ้นเป็นข้อต่อสู้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	แต่ข้อความใด ๆ อันกล่าวมาในมาตรานี้ ท่านมิให้กระทบกระทั่งถึงการให้สัตยาบันแก่ลายมือชื่อซึ่งลงไว้โดยปราศจากอำนาจแต่หากไม่ถึงแก่เป็นลายมือปลอม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885970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E9ABA07-4BD1-403A-8A90-2BC2E9F8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08977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การบ้าน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E744728-FA38-4BB9-A5DB-C705C2FE8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08977" cy="4351338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200" dirty="0"/>
              <a:t>นายเอกราชสั่งจ่ายเช็คจำนวน ๑๐,๐๐๐ บาท แก่นายรุ่งเรือง ในวันที่ ๑๑ มกราคม ๒๕๖๑ แล้วมอบให้นายรุ่งเรืองในวันเดียวกัน ต่อมานายรุ่งเรืองสลักหลังเช็คชำระหนี้โดยระบุชื่อนายเอก แต่นายเอกทำการเติมเลข ๑ หน้าจำนวนเงิน กลายเป็น ๑๑๐,๐๐๐ บาท ด้วยหมึกพิเศษสำหรับการปลอมแปลง จากนั้นจึงสลักหลังโอนลอยแก่นายโท นายโทได้มอบเช็คแก่นายตรีเพื่อชำระหนี้ นายตรีสลักหลังลอยแก่นายจัตวา</a:t>
            </a:r>
            <a:endParaRPr lang="en-US" sz="3200" dirty="0"/>
          </a:p>
          <a:p>
            <a:pPr marL="0" indent="0" algn="thaiDist">
              <a:buNone/>
            </a:pPr>
            <a:r>
              <a:rPr lang="th-TH" sz="3200" dirty="0"/>
              <a:t>            ต่อมานายจัตวานำเช็คไปขึ้นเงินจากธนาคาร ธนาคารตรวจสอบแล้วพบว่าเงินในบัญชีไม่พอชำระจึง</a:t>
            </a:r>
            <a:r>
              <a:rPr lang="th-TH" sz="3200" dirty="0" err="1"/>
              <a:t>ปฎิ</a:t>
            </a:r>
            <a:r>
              <a:rPr lang="th-TH" sz="3200" dirty="0"/>
              <a:t>เสธการจ่ายเงิน</a:t>
            </a:r>
            <a:endParaRPr lang="en-US" sz="3200" dirty="0"/>
          </a:p>
          <a:p>
            <a:pPr marL="0" indent="0" algn="thaiDist">
              <a:buNone/>
            </a:pPr>
            <a:r>
              <a:rPr lang="th-TH" sz="3200" dirty="0"/>
              <a:t>	จงวินิจฉัยว่า นายจัตวาจะเรียกให้ใครรับผิดได้หรือไม่ เพียงใด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9018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63932F-8490-421D-AAD4-B192FB4A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42142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คำพิพากษาศาลฎีกา ที่ ๙๑๘/๒๕๒๒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D944C33-87C2-4AFA-86DB-0C2BE9FB8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42142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โจทก์ฟ้องจำเลยที่ ๑ ในฐานะผู้สั่งจ่ายเช็ค และจำเลยที่ ๒ ในฐานะผู้สลักหลังเช็คให้ชำระเงินตามเช็คพิพาท แม้จำเลยที่ ๑ จะไม่ต้องรับผิดใช้เงินตามเช็ค เพราะมิใช่เป็นผู้ลงลายมือชื่อสั่งจ่ายเช็คก็ตาม แต่เมื่อจำเลยที่ ๒ เป็นผู้สลักหลังในเช็คซึ่งมีผู้หนึ่งลงลายมือชื่อเป็นผู้สั่งจ่ายไว้แล้ว จำเลยที่ ๒ ย่อมต้องรับผิดตามเนื้อความที่ระบุไว้ในเช็คพิพาทนั้น</a:t>
            </a:r>
            <a:r>
              <a:rPr lang="th-TH" dirty="0"/>
              <a:t> </a:t>
            </a:r>
            <a:r>
              <a:rPr lang="th-TH" sz="3600" dirty="0"/>
              <a:t>(ลายมือชื่อปลอมของผู้สั่งจ่ายไม่กระทบกระเทือนความรับผิดของจำเลยที่ ๒ ในฐานะผู้สลักหลัง ดังที่มาตรา ๑๐๐๖ บัญญัติไว้) </a:t>
            </a:r>
            <a:endParaRPr lang="en-US" sz="3600" dirty="0"/>
          </a:p>
          <a:p>
            <a:pPr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722694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1A8C5D-BA61-4DB0-B240-E5CA74B96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35610" cy="1325563"/>
          </a:xfrm>
        </p:spPr>
        <p:txBody>
          <a:bodyPr>
            <a:normAutofit/>
          </a:bodyPr>
          <a:lstStyle/>
          <a:p>
            <a:r>
              <a:rPr lang="th-TH" sz="2000" dirty="0"/>
              <a:t>                </a:t>
            </a:r>
            <a:r>
              <a:rPr lang="th-TH" sz="2800" dirty="0"/>
              <a:t>จ </a:t>
            </a:r>
            <a:r>
              <a:rPr lang="th-TH" sz="2000" dirty="0"/>
              <a:t>   </a:t>
            </a:r>
            <a:br>
              <a:rPr lang="th-TH" sz="2000" dirty="0"/>
            </a:br>
            <a:r>
              <a:rPr lang="th-TH" sz="2000" dirty="0"/>
              <a:t>  </a:t>
            </a:r>
            <a:r>
              <a:rPr lang="th-TH" sz="2800" b="1" dirty="0"/>
              <a:t>ส</a:t>
            </a:r>
            <a:r>
              <a:rPr lang="th-TH" sz="2000" dirty="0"/>
              <a:t>                         </a:t>
            </a:r>
            <a:r>
              <a:rPr lang="th-TH" sz="2800" dirty="0"/>
              <a:t>ร</a:t>
            </a:r>
            <a:r>
              <a:rPr lang="th-TH" sz="2000" dirty="0"/>
              <a:t>..........................</a:t>
            </a:r>
            <a:r>
              <a:rPr lang="th-TH" sz="2800" dirty="0"/>
              <a:t>๑ </a:t>
            </a:r>
            <a:r>
              <a:rPr lang="th-TH" sz="2000" dirty="0"/>
              <a:t>..............................</a:t>
            </a:r>
            <a:r>
              <a:rPr lang="th-TH" sz="2800" b="1" dirty="0"/>
              <a:t>๒</a:t>
            </a:r>
            <a:r>
              <a:rPr lang="th-TH" sz="2000" dirty="0"/>
              <a:t>................................</a:t>
            </a:r>
            <a:r>
              <a:rPr lang="th-TH" sz="2800" b="1" dirty="0"/>
              <a:t>๓</a:t>
            </a:r>
            <a:r>
              <a:rPr lang="th-TH" sz="2000" dirty="0"/>
              <a:t>.............................. </a:t>
            </a:r>
            <a:r>
              <a:rPr lang="th-TH" sz="2800" b="1" dirty="0"/>
              <a:t>๔  </a:t>
            </a:r>
            <a:br>
              <a:rPr lang="th-TH" sz="2800" b="1" dirty="0"/>
            </a:br>
            <a:r>
              <a:rPr lang="th-TH" sz="2800" b="1" dirty="0"/>
              <a:t>   </a:t>
            </a:r>
            <a:r>
              <a:rPr lang="th-TH" sz="2000" b="1" dirty="0"/>
              <a:t>                       (ปลอม)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1234AEA4-78A9-4088-92D2-C8D1641A07EE}"/>
              </a:ext>
            </a:extLst>
          </p:cNvPr>
          <p:cNvSpPr txBox="1"/>
          <p:nvPr/>
        </p:nvSpPr>
        <p:spPr>
          <a:xfrm>
            <a:off x="838200" y="1632475"/>
            <a:ext cx="94510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thaiDist">
              <a:buAutoNum type="arabicPeriod"/>
            </a:pPr>
            <a:r>
              <a:rPr lang="th-TH" b="1" dirty="0"/>
              <a:t>ห้ามอ้างลายมือชื่อปลอมเพื่อยึดหน่วงตั๋วเงินเอาไว้ </a:t>
            </a:r>
            <a:r>
              <a:rPr lang="th-TH" dirty="0"/>
              <a:t>หมายถึง กรณีที่ผู้ได้ตั๋วเงินไว้ในความครอบครอง ต่อมาผู้เป็นเจ้าของตั๋วแท้จริงซึ่งตั๋วเงินนั้นได้หลุดมือไป ได้ขอให้สละตั๋วเงินแก่ตน เช่นนี้ผู้ครอบครองตั๋วเงินจะอ้างลายมือชื่อปลอมเพื่อพิสูจน์ว่าตนได้ตั๋วในความครอบครองโดยการสลักหลังไม่ขาดสายมิได้เพื่อยึดหน่วงตั๋วเงินเอาไว้กับตัวไม่ได้ แต่จำต้องสละตั๋วเงินนั้นเสีย เช่น ๑ ขโมยตั๋วมาจาก ร แล้วปลอมลายมือชื่อ ร สลักหลังโอนตั๋วให้ตัวเอง และโอนต่อไปเรื่อย ๆ จนถึง ๔ โดย ๔ ไม่ทราบที่มาที่ไป เช่นนี้ถ้า</a:t>
            </a:r>
          </a:p>
          <a:p>
            <a:pPr algn="thaiDist"/>
            <a:r>
              <a:rPr lang="th-TH" dirty="0"/>
              <a:t>	- ร มาขอตั๋วคืนจาก ๔ เช่นนี้ ๔ ไม่อาจอ้างลายมือชื่อปลอมของ ร เพื่อยึดหน่วงไว้ได้ จำต้องคืนตั๋วแก่ ร</a:t>
            </a:r>
          </a:p>
          <a:p>
            <a:pPr algn="thaiDist"/>
            <a:r>
              <a:rPr lang="th-TH" dirty="0"/>
              <a:t>	- ๑,๒,๓ มา</a:t>
            </a:r>
            <a:r>
              <a:rPr lang="th-TH" dirty="0">
                <a:solidFill>
                  <a:prstClr val="black"/>
                </a:solidFill>
              </a:rPr>
              <a:t> ขอตั๋วคืนจาก ๔ เช่นนี้ ๔ ไม่จำต้องคืนตั๋วเงินให้ เพราะ ในการพิสูจน์สิทธิความเป็นผู้ทรงของ ๔ ไม่จำต้องอาศัยลายมือชื่อปลอมของ ร ดังนั้น ๔ จึงมีสิทธิยึดหน่วงตั๋วไว้</a:t>
            </a:r>
            <a:endParaRPr lang="th-TH" dirty="0"/>
          </a:p>
        </p:txBody>
      </p:sp>
      <p:cxnSp>
        <p:nvCxnSpPr>
          <p:cNvPr id="10" name="ลูกศรเชื่อมต่อแบบตรง 9">
            <a:extLst>
              <a:ext uri="{FF2B5EF4-FFF2-40B4-BE49-F238E27FC236}">
                <a16:creationId xmlns:a16="http://schemas.microsoft.com/office/drawing/2014/main" id="{796764FC-3691-4225-9B6F-0D9D4EB4FDA8}"/>
              </a:ext>
            </a:extLst>
          </p:cNvPr>
          <p:cNvCxnSpPr/>
          <p:nvPr/>
        </p:nvCxnSpPr>
        <p:spPr>
          <a:xfrm flipV="1">
            <a:off x="1198486" y="681037"/>
            <a:ext cx="372862" cy="308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>
            <a:extLst>
              <a:ext uri="{FF2B5EF4-FFF2-40B4-BE49-F238E27FC236}">
                <a16:creationId xmlns:a16="http://schemas.microsoft.com/office/drawing/2014/main" id="{B6D142C0-4DED-48DD-8337-F0363E281A39}"/>
              </a:ext>
            </a:extLst>
          </p:cNvPr>
          <p:cNvCxnSpPr>
            <a:cxnSpLocks/>
          </p:cNvCxnSpPr>
          <p:nvPr/>
        </p:nvCxnSpPr>
        <p:spPr>
          <a:xfrm>
            <a:off x="1754080" y="681037"/>
            <a:ext cx="385438" cy="308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65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2C3277-68DA-48AE-8DF2-FD5D28DCD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486530" cy="1002036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2.</a:t>
            </a:r>
            <a:r>
              <a:rPr lang="th-TH" dirty="0"/>
              <a:t> ห้ามอ้างลายมือชื่อปลอมเพื่อให้ตั๋วหลุดพ้น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5F56D22-4E4D-4113-AA6E-1234C8487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274"/>
            <a:ext cx="9486530" cy="4351338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dirty="0"/>
              <a:t>หมายถึง กรณีลูกหนี้ตามตั๋วเงินเข้าใช้เงินแก่ผู้ทรงเพื่อให้ตนหลุดพ้นจากความรับผิดนั้น หากปรากฎว่าผู้ทรงได้ตั๋วเงินที่มีลายมือชื่อปลอมรวมอยู่ด้วย กรณีเช่นนี้ผู้ใช้เงินย่อมไม่หลุดพ้นความรับผิด เว้นแต่ เป็นการใช้เงินโดยสุจริตและมิได้ประมาทเลินเล่ออย่างร้ายแรง ตามมาตรา ๙๔๙</a:t>
            </a:r>
          </a:p>
          <a:p>
            <a:pPr algn="thaiDist"/>
            <a:r>
              <a:rPr lang="th-TH" dirty="0"/>
              <a:t>มาตรา ๙๔๙ บัญญัติว่า “ภายในบังคับแห่งบทบัญญัติมาตรา ๑๐๐๙ บุคคลผู้ใช้เงินในเวลากำหนดย่อมเป็นอันเหตุพ้นจากความรับผิด เว้นแต่ตนจะได้ทำการฉ้อฉลหรือมีความประมาทเลินเล่ออย่างร้ายแรง อนึ่งบุคคลกล่าวนี้จำต้องพิสูจน์ให้เห็นจริงว่าได้มีการสลักหลังติดต่อกันเรียบร้อยไม่ขาดสสาย แต่ไม่จำต้องพิสูจน์ลายมือชื่อของเหล่าผู้สลักหลัง” </a:t>
            </a:r>
          </a:p>
          <a:p>
            <a:pPr algn="thaiDist"/>
            <a:r>
              <a:rPr lang="th-TH" dirty="0"/>
              <a:t>มาตรา ๑๐๐๙ บัญญัติว่า “ถ้ามีผู้นำตั๋วเงินชนิดจะพึงใช้เงินตามเขาสั่งเมื่อทวงถามมาเบิกต่อ ธนาคารใด และธนาคารนั้นได้ใช้เงินให้ไปตามทางค้าปกติโดยสุจริตและปราศจากประมาท เลินเล่อไซร้ ท่านว่าธนาคารไม่มีหน้าที่จะต้องนำสืบว่าการสลักหลังของผู้รับเงิน หรือการสลักหลังในภายหลังรายใด ๆ ได้ทำไปด้วยอาศัยรับมอบอำนาจแต่บุคคลซึ่งอ้างเอาเป็นเจ้าของคำสลักหลังนั้น และถึงแม้ว่ารายการสลักหลังนั้นจะเป็นสลักหลังปลอมหรือปราศจากอำนาจก็ตาม ท่านให้ถือว่าธนาคารได้ใช้เงินไปถูกระเบียบ</a:t>
            </a:r>
          </a:p>
        </p:txBody>
      </p:sp>
    </p:spTree>
    <p:extLst>
      <p:ext uri="{BB962C8B-B14F-4D97-AF65-F5344CB8AC3E}">
        <p14:creationId xmlns:p14="http://schemas.microsoft.com/office/powerpoint/2010/main" val="299528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1A8C5D-BA61-4DB0-B240-E5CA74B96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30918" cy="10996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ห้ามอ้างลายมือชื่อปลอมเพื่อบังคับใช้เงิน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AA7962E-3CF7-4139-B63C-F5F465BD1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348"/>
            <a:ext cx="9530918" cy="4605615"/>
          </a:xfrm>
        </p:spPr>
        <p:txBody>
          <a:bodyPr/>
          <a:lstStyle/>
          <a:p>
            <a:pPr algn="thaiDist"/>
            <a:r>
              <a:rPr lang="th-TH" dirty="0"/>
              <a:t>หมายถึง การที่ผู้ทรงจะฟ้องบังคับให้คู่สัญญาผู้ที่ลงลายมือชื่อในตั๋วเงินคนใดรับผิด ผู้ทรงจะต้องพิสูจน์สิทธิความเป็นผู้ทรงโดยชอบด้วยกฎหมายด้วยการมีตั๋วในความครอบครองในฐานเป็นผู้รับเงินหรือผู้รับสลักหลังมาโดยไม่ขาดสาย ซึ่งการพิจารณาว่าขาดสายหรือไม่จะต้องอาศัยความเชื่อมโยงของการลงลายมือชื่อผู้สลักหลังในการโอนสิทธิสืบเนื่องต่อกันเรื่อยมาจนกระทั่งถึงมือผู้ทรง ดังนั้นในการใช้สิทธิบังคับคดีหากต้องอาศัยลายมือชื่อปลอมเพื่อให้ตั๋วเงินไม่ขาดสายนั้น กฎหมายห้ามมิให้อ้างอิงแสวงสิทธิในลายมือชื่อปลอมเพื่อใช้ประโยชน์และต้องถือว่าตั๋วเงินนั้นขาดสาย</a:t>
            </a:r>
          </a:p>
        </p:txBody>
      </p:sp>
    </p:spTree>
    <p:extLst>
      <p:ext uri="{BB962C8B-B14F-4D97-AF65-F5344CB8AC3E}">
        <p14:creationId xmlns:p14="http://schemas.microsoft.com/office/powerpoint/2010/main" val="3992247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63932F-8490-421D-AAD4-B192FB4A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20200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ข้อยกเว้นของมาตรา </a:t>
            </a:r>
            <a:r>
              <a:rPr lang="en-US" dirty="0"/>
              <a:t>1008 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D944C33-87C2-4AFA-86DB-0C2BE9FB8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20200" cy="435133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/>
              <a:t>“ผู้ถูก</a:t>
            </a:r>
            <a:r>
              <a:rPr lang="th-TH" sz="3200" dirty="0" err="1"/>
              <a:t>ตั</a:t>
            </a:r>
            <a:r>
              <a:rPr lang="th-TH" sz="3200" dirty="0"/>
              <a:t>ดมิให้ยกเอาลายมือชื่อปลอมขึ้นต่อสู้” </a:t>
            </a:r>
          </a:p>
          <a:p>
            <a:pPr marL="0" indent="0" algn="thaiDist">
              <a:buNone/>
            </a:pPr>
            <a:r>
              <a:rPr lang="th-TH" sz="3200" dirty="0"/>
              <a:t>การอยู่ในฐานเป็นผู้ต้องตัดบทมิให้ยกข้อลายมือชื่อปลอมขึ้นเป็นข้อต่อสู้นั้น อาจเป็นกรณีที่เจ้าของลายมือชื่อที่ถูกปลอมได้แสดงออกเป็นเหตุให้คนบุคคลภายนอกเข้าใจว่าลายมือชื่อที่ลงในตั๋วเงินนั้นเป็นลายมือชื่อที่แท้จริงของตน หรือมีพฤติการณ์ที่เจ้าของลายมือชื่อมีส่วนต้องรับผิดชอบจากความประมาทเลินเล่อของตนด้วย</a:t>
            </a:r>
          </a:p>
          <a:p>
            <a:pPr marL="0" indent="0" algn="thaiDist">
              <a:buNone/>
            </a:pPr>
            <a:r>
              <a:rPr lang="th-TH" sz="3200" dirty="0"/>
              <a:t>เมื่อถูกตัดบท ก็มิอาจยกเอาลายมือชื่อปลอมมา</a:t>
            </a:r>
            <a:r>
              <a:rPr lang="th-TH" sz="3200" dirty="0" err="1"/>
              <a:t>ปฎิ</a:t>
            </a:r>
            <a:r>
              <a:rPr lang="th-TH" sz="3200" dirty="0"/>
              <a:t>เส</a:t>
            </a:r>
            <a:r>
              <a:rPr lang="th-TH" sz="3200" dirty="0" err="1"/>
              <a:t>ธสิ</a:t>
            </a:r>
            <a:r>
              <a:rPr lang="th-TH" sz="3200" dirty="0"/>
              <a:t>ทธิของผู้ที่จะบังคับใช้เงินตามตั๋วเงินได้ และเมื่อมีการใช้เงินแล้ว ผู้ใช้เงินตามตั๋วเงินนั้นย่อมหลุดพ้นความรับผิด</a:t>
            </a:r>
          </a:p>
        </p:txBody>
      </p:sp>
    </p:spTree>
    <p:extLst>
      <p:ext uri="{BB962C8B-B14F-4D97-AF65-F5344CB8AC3E}">
        <p14:creationId xmlns:p14="http://schemas.microsoft.com/office/powerpoint/2010/main" val="151477071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5763</Words>
  <Application>Microsoft Office PowerPoint</Application>
  <PresentationFormat>แบบจอกว้าง</PresentationFormat>
  <Paragraphs>114</Paragraphs>
  <Slides>40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TH Sarabun New</vt:lpstr>
      <vt:lpstr>ธีมของ Office</vt:lpstr>
      <vt:lpstr>ตั๋วเงินปลอม ตั๋วเงินหาย ตั๋วเงินถูกลัก</vt:lpstr>
      <vt:lpstr>ตั๋วเงินปลอม</vt:lpstr>
      <vt:lpstr>การปลอมโดยลงลายมือชื่อปลอม หรือลายมือชื่อโดยปราศจากอำนาจ</vt:lpstr>
      <vt:lpstr>ผลของลายมือชื่อปลอมหรือลายมือชื่อปราศจากอำนาจ</vt:lpstr>
      <vt:lpstr>คำพิพากษาศาลฎีกา ที่ ๙๑๘/๒๕๒๒ </vt:lpstr>
      <vt:lpstr>                จ       ส                         ร..........................๑ ..............................๒................................๓.............................. ๔                             (ปลอม)</vt:lpstr>
      <vt:lpstr>2. ห้ามอ้างลายมือชื่อปลอมเพื่อให้ตั๋วหลุดพ้น </vt:lpstr>
      <vt:lpstr>ห้ามอ้างลายมือชื่อปลอมเพื่อบังคับใช้เงิน </vt:lpstr>
      <vt:lpstr>ข้อยกเว้นของมาตรา 1008 </vt:lpstr>
      <vt:lpstr>คำพิพากษาฎีกาที่ ๙๔๘๓/๒๕๕๔ </vt:lpstr>
      <vt:lpstr>คำพิพากษาฎีกาที่ ๒๗๓๘/๒๕๕๔ </vt:lpstr>
      <vt:lpstr>คำพิพากษาฎีกาที่ ๓๖๓๘/๒๕๕๕</vt:lpstr>
      <vt:lpstr>คำพิพากษาศาลฎีกา ที่ ๕๒๐๓/๒๕๔๗ </vt:lpstr>
      <vt:lpstr>การปลอมโดยแก้ไขเปลี่ยนแปลงในข้อสาระสำคัญของตั๋วเงิน</vt:lpstr>
      <vt:lpstr>ข้อห้ามแก้ไขตั๋วเงิน</vt:lpstr>
      <vt:lpstr>สิ่งที่กฎหมายถือว่าเป็นการแก้ไขสาระสำคัญ</vt:lpstr>
      <vt:lpstr>ผลของการแก้ไขตั๋วเงินในสาระสำคัญ</vt:lpstr>
      <vt:lpstr>                 จ                                      ๑,๐๐๐        ๑,๐๐๐           ๑,๐๐๐0              ๑,๐๐๐0              ส                               ร                ๑                     ๒                       ๓                    ๔</vt:lpstr>
      <vt:lpstr>คำพิพากษาศาลฎีกาที่ 2460/2526</vt:lpstr>
      <vt:lpstr>คำพิพากษาศาลฎีกาที่ 1545/2524</vt:lpstr>
      <vt:lpstr>คำพิพากษาศาลฎีกา ที่ ๖๔๔๒/๒๕๔๘ </vt:lpstr>
      <vt:lpstr>คำพิพากษาศาลฎีกา ที่ ๑๔๔๑/๒๕๔๐ </vt:lpstr>
      <vt:lpstr>คำพิพากษาศาลฎีกาที่ 2290/2518</vt:lpstr>
      <vt:lpstr>คำพิพากษาศาลฎีกาที่ 4759/2557</vt:lpstr>
      <vt:lpstr>คำพิพากษาศาลฎีกาที่ 1385/2554</vt:lpstr>
      <vt:lpstr>การแก้ไขตั๋วเงินที่ไม่ประจักษ์</vt:lpstr>
      <vt:lpstr>ข้อสังเกต</vt:lpstr>
      <vt:lpstr>                 จ                                      ๑,๐๐๐        ๑,๐๐๐           ๙๑,๐๐๐         ๙๑,๐๐๐              ส                             ร                  ก                   ข                     ค                    ง</vt:lpstr>
      <vt:lpstr>คำพิพากษาศาลฎีกา ที่ ๑๖๓๗/๒๕๒๕ </vt:lpstr>
      <vt:lpstr>คำพิพากษาศาลฎีกาที่ 1316/2526</vt:lpstr>
      <vt:lpstr>คำพิพากษาศาลฎีกาที่ 270/2496</vt:lpstr>
      <vt:lpstr>คำพิพากษาศาลฎีกา ที่ ๑๒๕๔/๒๔๙๗ </vt:lpstr>
      <vt:lpstr>คำพิพากษาศาลฎีกา ที่  ๖๗๙๕/๒๕๕๒ </vt:lpstr>
      <vt:lpstr>คำพิพากษาศาลฎีกา ที่ ๒๖๖/๒๕๓๙ </vt:lpstr>
      <vt:lpstr>ตั๋วเงินหายหรือถูกลัก</vt:lpstr>
      <vt:lpstr>ข้อสังเกต</vt:lpstr>
      <vt:lpstr>คำพิพากษาศาลฎีกา ที่ ๒๖๕๑/๒๕๒๙ (ประชุมใหญ่) </vt:lpstr>
      <vt:lpstr>สิทธิในการขอออกตั๋วเงินใหม่</vt:lpstr>
      <vt:lpstr>คำพิพากษาศาลฎีกา ที่ ๗๓๘/๒๕๔๔ </vt:lpstr>
      <vt:lpstr>การบ้าน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ตั๋วเงินปลอม ตั๋วเงินหาย ตั๋วเงินถูกลัก</dc:title>
  <dc:creator>พงษ์บวร ประสูตร์แสงจันทร์</dc:creator>
  <cp:lastModifiedBy>พงษ์บวร ประสูตร์แสงจันทร์</cp:lastModifiedBy>
  <cp:revision>24</cp:revision>
  <dcterms:created xsi:type="dcterms:W3CDTF">2021-09-20T10:37:26Z</dcterms:created>
  <dcterms:modified xsi:type="dcterms:W3CDTF">2021-09-21T03:14:00Z</dcterms:modified>
</cp:coreProperties>
</file>