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70" r:id="rId6"/>
    <p:sldId id="302" r:id="rId7"/>
    <p:sldId id="303" r:id="rId8"/>
    <p:sldId id="304" r:id="rId9"/>
    <p:sldId id="281" r:id="rId10"/>
    <p:sldId id="28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3" r:id="rId19"/>
    <p:sldId id="299" r:id="rId20"/>
    <p:sldId id="300" r:id="rId21"/>
    <p:sldId id="297" r:id="rId22"/>
    <p:sldId id="298" r:id="rId23"/>
    <p:sldId id="295" r:id="rId24"/>
    <p:sldId id="296" r:id="rId25"/>
    <p:sldId id="293" r:id="rId26"/>
    <p:sldId id="294" r:id="rId27"/>
    <p:sldId id="291" r:id="rId28"/>
    <p:sldId id="292" r:id="rId29"/>
    <p:sldId id="290" r:id="rId30"/>
    <p:sldId id="289" r:id="rId31"/>
    <p:sldId id="307" r:id="rId32"/>
    <p:sldId id="287" r:id="rId33"/>
    <p:sldId id="288" r:id="rId34"/>
    <p:sldId id="286" r:id="rId35"/>
    <p:sldId id="284" r:id="rId36"/>
    <p:sldId id="305" r:id="rId37"/>
    <p:sldId id="308" r:id="rId38"/>
    <p:sldId id="285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 sz="1600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5/20/2021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7772400" cy="1470025"/>
          </a:xfrm>
        </p:spPr>
        <p:txBody>
          <a:bodyPr>
            <a:normAutofit/>
          </a:bodyPr>
          <a:lstStyle/>
          <a:p>
            <a:r>
              <a:rPr lang="th-TH" sz="7200" b="1" dirty="0">
                <a:solidFill>
                  <a:schemeClr val="tx1"/>
                </a:solidFill>
              </a:rPr>
              <a:t>จำนอง</a:t>
            </a:r>
            <a:endParaRPr lang="en-US" sz="72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 ๑๓๒๖</a:t>
            </a:r>
            <a:r>
              <a:rPr lang="en-US" b="1" dirty="0"/>
              <a:t> - </a:t>
            </a:r>
            <a:r>
              <a:rPr lang="th-TH" b="1" dirty="0"/>
              <a:t>๑๓๒๗</a:t>
            </a:r>
            <a:r>
              <a:rPr lang="en-US" b="1" dirty="0"/>
              <a:t>/</a:t>
            </a:r>
            <a:r>
              <a:rPr lang="th-TH" b="1" dirty="0"/>
              <a:t>๒๕๐๖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ข้อสัญญาจำนองซึ่งกล่าวว่า</a:t>
            </a:r>
            <a:r>
              <a:rPr lang="en-US" dirty="0"/>
              <a:t> "</a:t>
            </a:r>
            <a:r>
              <a:rPr lang="th-TH" dirty="0"/>
              <a:t>สิ่งปลูกสร้างบนที่ดินแปลงนี้ไม่มีสิ่งใดยกเว้นจำนองด้วยทั้งสิ้น" นี้ ตามนัยแห่งประมวลกฎหมายแพ่งและพาณิชย์ มาตรา ๗๑๙ แปลความได้ว่าหมายถึงสิ่งปลูกสร้างทั้งหมดที่มีอยู่บนที่ดินจำนอง ในขณะทำสัญญาจำนองเท่านั้น ดังนั้น ถ้าบ้านที่พิพาทนั้นน้ำท่วมถึง ก็ยังไม่มีสภาพเป็นที่งอกในขณะทำสัญญาจำนอง บ้านนั้นก็มิใช่เป็นสิ่งปลูกสร้างตามข้อสัญญาจำนอง</a:t>
            </a:r>
          </a:p>
        </p:txBody>
      </p:sp>
    </p:spTree>
    <p:extLst>
      <p:ext uri="{BB962C8B-B14F-4D97-AF65-F5344CB8AC3E}">
        <p14:creationId xmlns:p14="http://schemas.microsoft.com/office/powerpoint/2010/main" val="313678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/>
              <a:t>ข้อสังเกต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625" y="1371600"/>
            <a:ext cx="8504238" cy="5029200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แม้ตกลงทำสัญญาจำนองว่าให้การจำนองครอบไปถึงสิ่งปลูกสร้างที่ปลูกในที่ดินจำนองหลังวันจำนอง แต่สิทธิจำนองย่อมไม่ครอบถึงสิ่งปลูกสร้างของผู้อื่นที่ปลูกลงในที่ดินหลังวันจำนอง ทั้งนี้เพราะ มาตรา ๗๑๙ บัญญัติยกเว้นไว้เฉพาะกรณีคู่สัญญาตกลงกันให้การจำนองครอบไปบังคับถึงทรัพย์อันผู้จำนองปลูกสร้างไว้เท่านั้น ดังนี้จะตกลงให้ครอบไปถึงทรัพย์ที่ผู้อื่นปลูกขึ้นภายหลังมิได้</a:t>
            </a:r>
            <a:endParaRPr lang="en-US" dirty="0"/>
          </a:p>
          <a:p>
            <a:pPr algn="thaiDist"/>
            <a:r>
              <a:rPr lang="th-TH" dirty="0"/>
              <a:t>จำนองโรงเรือนที่ปลูกในที่ดินของผู้อื่น ไม่ครอบถึงที่ดิน (มาตรา ๗๒๐) กรณีเป็นเรื่องบ้านและที่ดินเป็นคนละเจ้าของกัน เมื่อจำนองบ้านหรือจำนองที่ดิน การจำนองนั้นไม่ครอบไปถึงที่ดิน หรือบ้านของผู้อื่นด้วย 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ชื่อเรื่อง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3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จำนองไม่ครอบไปถึงดอกผลแห่งทรัพย์จำนอง</a:t>
            </a:r>
            <a:endParaRPr lang="en-US" sz="4400" b="1" dirty="0">
              <a:solidFill>
                <a:schemeClr val="tx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8600" y="1066800"/>
            <a:ext cx="8689975" cy="5562600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/>
              <a:t>มาตรา ๗๒๑ จำนองไม่ครอบไปถึงดอกผลแห่งทรัพย์สินซึ่งจำนอง เว้นแต่ในเมื่อผู้รับจำนองได้บอกกล่าวแก่ผู้จำนองหรือผู้รับโอนแล้วว่าตนจำนงจะบังคับจำนอง</a:t>
            </a:r>
            <a:endParaRPr lang="en-US" dirty="0"/>
          </a:p>
          <a:p>
            <a:pPr marL="0" indent="0" algn="thaiDist">
              <a:buNone/>
            </a:pPr>
            <a:r>
              <a:rPr lang="en-US" dirty="0"/>
              <a:t>	     </a:t>
            </a:r>
            <a:r>
              <a:rPr lang="th-TH" dirty="0"/>
              <a:t>การจำนองไม่ครอบถึงดอกผลของทรัพย์สินซึ่งจำนอง เว้นแต่</a:t>
            </a:r>
            <a:r>
              <a:rPr lang="th-TH" b="1" dirty="0"/>
              <a:t> </a:t>
            </a:r>
            <a:r>
              <a:rPr lang="th-TH" dirty="0"/>
              <a:t>ผู้รับจำนองได้บอกกล่าวแก่ ผู้จำนองว่าจะบังคับจำนองแล้ว ดังนั้นหากผู้รับจำนองได้บอกกล่าวไปยังผู้จำนองให้ทราบแล้ว นับแต่เวลานั้นผู้รับจำนองย่อมสามารถบังคับจำนองให้ครอบไปถึงดอกผลนั้นได้ เช่น นาย ก ได้จำนองที่ดินซึ่งตนได้ปลูกต้นมะพร้าวไว้ หลังจากได้จดจำนองแล้ว นาย ก ยังคงมีสิทธิเก็บผลมะพร้าวขายได้ แต่เมื่อใดที่ได้รับคำบอกกล่าวบังคับจำนองแล้ว ผลมะพร้าวย่อมตกอยู่ในบังคับจำนอง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     ดอกผลนี้อาจเป็นดอกผลธรรมดา หรือดอกผลนิตินัยก็ได้ ในกรณีค่าเช่าบ้านซึ่งเป็นดอกผลนิตินัย ผู้รับจำนองจะบังคับได้ ต้องเป็นค่าเช่าที่เกิดจากการเช่ากันจริง ๆ ในขณะหรือก่อนบอกกล่าวบังคับจำนอง ไม่ใช่หมายความว่าเป็นค่าเช่าที่คาดว่าจะได้ถ้ามีการเอาทรัพย์นั้นออกให้เช่า </a:t>
            </a:r>
            <a:endParaRPr lang="en-US" dirty="0"/>
          </a:p>
          <a:p>
            <a:pPr marL="274320" indent="-274320" algn="thaiDist" fontAlgn="auto">
              <a:spcAft>
                <a:spcPts val="0"/>
              </a:spcAft>
              <a:buFont typeface="Wingdings 2"/>
              <a:buNone/>
              <a:defRPr/>
            </a:pP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solidFill>
            <a:schemeClr val="accent1"/>
          </a:solidFill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</a:rPr>
              <a:t>สิทธิของผู้รับจำนอง</a:t>
            </a:r>
            <a:endParaRPr lang="en-US" sz="4400" dirty="0">
              <a:solidFill>
                <a:schemeClr val="bg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102225"/>
          </a:xfrm>
        </p:spPr>
        <p:txBody>
          <a:bodyPr>
            <a:normAutofit fontScale="92500" lnSpcReduction="10000"/>
          </a:bodyPr>
          <a:lstStyle/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b="1" dirty="0"/>
              <a:t>สิทธิลบทรัพยสิทธิ หรือภาระจำยอมที่มีขึ้นหลังการจำนอง   </a:t>
            </a:r>
          </a:p>
          <a:p>
            <a:pPr marL="0" indent="0" algn="thaiDist">
              <a:buNone/>
            </a:pPr>
            <a:r>
              <a:rPr lang="th-TH" dirty="0"/>
              <a:t>มาตรา ๗๒๒ ถ้าทรัพย์สินได้จำนองแล้ว และภายหลังที่จดทะเบียนจำนองมีจดทะเบียนภาระจำยอมหรือทรัพยสิทธิอย่างอื่น โดยผู้รับจำนองมิได้ยินยอมด้วยไซร้ ท่านว่าสิทธิจำนองย่อมเป็นใหญ่กว่าภาระจำยอมหรือทรัพยสิทธิอย่างอื่นนั้น หากว่าเป็นที่เสื่อมเสียแก่สิทธิของผู้รับจำนองในเวลาบังคับจำนองก็ให้ลบสิทธิที่กล่าวหลังนั้นเสียจากทะเบียน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จากมาตรา ๗๒๒ จะเห็นได้ว่า สิทธิจำนองย่อมเป็นใหญ่กว่าภาระจำยอม หรือทรัพยสิทธิที่มีขึ้นภายหลังเวลาจำนอง ดังนั้นผู้รับจำนองขอให้ลบสิทธิดังกล่าวได้ ถ้า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๑) ทรัพยสิทธิ หรือ</a:t>
            </a:r>
            <a:r>
              <a:rPr lang="th-TH"/>
              <a:t>ภาระจำยอมเกิดขึ้น</a:t>
            </a:r>
            <a:r>
              <a:rPr lang="th-TH" dirty="0"/>
              <a:t>ภายหลังเวลาจำนอง และ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๒) เป็นที่เสื่อมเสียสิทธิของผู้รับจำนองในเวลาบังคับจำนอง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๓) หนี้จำนองถึงกำหนดชำระแล้ว จึงขอลบได้โดยการฟ้องขอลบสิทธิ</a:t>
            </a:r>
            <a:endParaRPr lang="en-US" dirty="0"/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ข้อสังเกต</a:t>
            </a:r>
            <a:endParaRPr lang="en-US" sz="4400" b="1" dirty="0">
              <a:solidFill>
                <a:schemeClr val="bg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dirty="0"/>
              <a:t>ทรัพยสิทธิอื่น หมายถึง สิทธิเก็บกิน สิทธิอาศัย สิทธิเหนือพื้นดิน แต่ไม่หมายรวมถึงการจำนองที่มีขึ้นภายหลังการจำนองครั้งแรก เพราะ มาตรา ๗๑๒ บัญญัติให้สิทธิกระทำได้</a:t>
            </a:r>
            <a:endParaRPr lang="en-US" dirty="0"/>
          </a:p>
          <a:p>
            <a:pPr algn="thaiDist"/>
            <a:r>
              <a:rPr lang="th-TH" dirty="0"/>
              <a:t>สิ่งที่ให้ขอลบได้ เฉพาะทรัพยสิทธิ หรือภาระจำยอมเท่านั้น กรณีบุคคลสิทธิไม่อาจร้องขอให้ลบได้  </a:t>
            </a:r>
          </a:p>
          <a:p>
            <a:pPr algn="thaiDist"/>
            <a:r>
              <a:rPr lang="th-TH" dirty="0"/>
              <a:t> ทรัพยสิทธิ หรือภาระจำยอมที่มีขึ้นในช่วงเวลาที่หนี้ยังไม่ถึงกำหนดชำระจะขอให้ลบได้หรือไม่ ต้องพิจารณาว่า ณ วันที่จะมีการบังคับจำนอง ทรัพยสิทธิ หรือภาระจำยอมนั้นยังคงมีอยู่และเป็นที่เสื่อมเสียสิทธิในการบังคับจำนองหรือไม่ ถ้ายังมีอยู่และเสื่อมเสียก็ฟ้องขอให้ศาลลบได้</a:t>
            </a:r>
            <a:endParaRPr lang="en-US" dirty="0"/>
          </a:p>
          <a:p>
            <a:pPr algn="thaiDist"/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/>
              <a:t>คำพิพากษาศาลฎีกา ที่ ๓๗๗</a:t>
            </a:r>
            <a:r>
              <a:rPr lang="en-US" b="1" dirty="0"/>
              <a:t>/</a:t>
            </a:r>
            <a:r>
              <a:rPr lang="th-TH" b="1" dirty="0"/>
              <a:t>๒๔๗๘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625" y="1752599"/>
            <a:ext cx="8613775" cy="4343401"/>
          </a:xfrm>
        </p:spPr>
        <p:txBody>
          <a:bodyPr>
            <a:normAutofit/>
          </a:bodyPr>
          <a:lstStyle/>
          <a:p>
            <a:pPr marL="274320" indent="-274320" algn="thaiDist">
              <a:buFont typeface="Wingdings 2"/>
              <a:buChar char=""/>
              <a:defRPr/>
            </a:pPr>
            <a:r>
              <a:rPr lang="th-TH" sz="3600" dirty="0"/>
              <a:t>การเช่าไม่ใช่ทรัพย์สิทธิตาม มาตรา ๗๒๒ ผู้รับจำนองจะขอให้ลบล้างการเช่าจากทรัพย์ที่จำนองไม่ได้ การเช่าอสังหาริมทรัพย์ที่ได้ทำเป็นหนังสือจดทะเบียนต่อเจ้าพนักงาน แต่มิได้แก้ทะเบียนหลังโฉนด การเช่านั้นคงใช้ได้เพียง ๓ ปี แต่ไม่เป็นโมฆะ</a:t>
            </a:r>
            <a:endParaRPr lang="en-US" sz="36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192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th-TH" sz="3600" b="1" dirty="0">
                <a:solidFill>
                  <a:schemeClr val="bg1"/>
                </a:solidFill>
              </a:rPr>
              <a:t>สิทธิบังคับจำนองได้ทันทีเมื่อทรัพย์สินซึ่งจำนองสูญหายหรือบุบสลาย</a:t>
            </a:r>
            <a:endParaRPr lang="en-US" sz="4000" b="1" dirty="0">
              <a:solidFill>
                <a:schemeClr val="bg1"/>
              </a:solidFill>
              <a:cs typeface="Cordia New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400" y="1527175"/>
            <a:ext cx="8763000" cy="5102225"/>
          </a:xfrm>
        </p:spPr>
        <p:txBody>
          <a:bodyPr>
            <a:normAutofit/>
          </a:bodyPr>
          <a:lstStyle/>
          <a:p>
            <a:pPr marL="274320" indent="-274320" algn="thaiDist">
              <a:buFont typeface="Wingdings 2"/>
              <a:buChar char=""/>
              <a:defRPr/>
            </a:pPr>
            <a:r>
              <a:rPr lang="th-TH" dirty="0"/>
              <a:t>มาตรา ๗๒๓ ถ้าทรัพย์สินซึ่งจำนองบุบสลาย หรือถ้าทรัพย์สินซึ่งจำนองแต่สิ่งใดสิ่งหนึ่งสูญหายหรือบุบสลาย เป็นเหตุให้ไม่เพียงพอแก่การประกันไซร้ ท่านว่าผู้รับจำนองจะบังคับจำนองเสียในทันทีก็ได้ เว้นแต่เมื่อเหตุนั้นมิได้เป็นเพราะความผิดของผู้จำนอง และผู้จำนองก็เสนอจะจำนองทรัพย์สินอื่นแทนให้มีราคาเพียงพอ หรือเสนอจะรับซ่อมแซมแก้ไขความบุบสลายนั้นภายในเวลาอันสมควรแก่เหตุ</a:t>
            </a:r>
            <a:endParaRPr lang="en-US" dirty="0"/>
          </a:p>
          <a:p>
            <a:pPr marL="274320" indent="-274320" algn="thaiDist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2192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b="1" dirty="0"/>
            </a:br>
            <a:r>
              <a:rPr lang="th-TH" sz="4800" b="1" dirty="0"/>
              <a:t>ความรับผิดของทรัพย์จำนอง</a:t>
            </a:r>
            <a:br>
              <a:rPr lang="th-TH" b="1" dirty="0"/>
            </a:br>
            <a:endParaRPr lang="en-US" dirty="0"/>
          </a:p>
        </p:txBody>
      </p:sp>
      <p:sp>
        <p:nvSpPr>
          <p:cNvPr id="53251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มาตรา ๗๓๐ เมื่อทรัพย์สินอันหนึ่งอันเดียวได้จำนองแก่ผู้รับจำนองหลายคนด้วยกัน ท่านให้ถือลำดับผู้รับจำนองเรียงตามวันและเวลาจดทะเบียน และผู้รับจำนองคนก่อนจักได้รับใช้หนี้ก่อนผู้รับจำนองคนหลัง</a:t>
            </a:r>
            <a:endParaRPr lang="en-US" dirty="0"/>
          </a:p>
          <a:p>
            <a:pPr marL="0" indent="0">
              <a:buNone/>
            </a:pPr>
            <a:r>
              <a:rPr lang="th-TH" b="1" dirty="0"/>
              <a:t>อธิบาย</a:t>
            </a:r>
          </a:p>
          <a:p>
            <a:pPr algn="thaiDist"/>
            <a:r>
              <a:rPr lang="th-TH" dirty="0"/>
              <a:t>จากมาตราดังกล่าว กฎหมายได้วางหลัก</a:t>
            </a:r>
            <a:r>
              <a:rPr lang="th-TH" b="1" dirty="0"/>
              <a:t> </a:t>
            </a:r>
            <a:r>
              <a:rPr lang="th-TH" dirty="0"/>
              <a:t>โดยถือตามวันที่ได้จดทะเบียนสิทธิจำนองไว้ เจ้าหนี้รายใดจดจำนองก่อน ย่อมมีสิทธิได้รับชำระหนี้ก่อนรายอื่น</a:t>
            </a:r>
            <a:endParaRPr lang="en-US" dirty="0"/>
          </a:p>
          <a:p>
            <a:pPr algn="thaiDist"/>
            <a:r>
              <a:rPr lang="th-TH" dirty="0"/>
              <a:t>ต้องพิจารณาดูมูลหนี้รายใดจดจำนองก่อน มิใช่ดูตัวผู้รับจำนองรายใดจำนองก่อน </a:t>
            </a:r>
            <a:endParaRPr lang="en-US" dirty="0"/>
          </a:p>
          <a:p>
            <a:endParaRPr lang="en-US" dirty="0"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>กรณีบุคคลหลายคนจำนองทรัพย์ประกันหนี้รายเดียวกัน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thaiDist"/>
            <a:r>
              <a:rPr lang="th-TH" b="1" dirty="0"/>
              <a:t>มาตรา ๗๒๕ </a:t>
            </a:r>
            <a:r>
              <a:rPr lang="th-TH" dirty="0"/>
              <a:t>เมื่อบุคคลสองคนหรือกว่านั้นต่างได้จำนองทรัพย์สินแห่งตนเพื่อประกันหนี้แต่รายหนึ่งรายเดียวอันบุคคลอื่นจะต้องชำระและมิได้ระบุลำดับไว้ไซร้ ท่านว่าผู้จำนองซึ่งได้เป็นผู้ชำระหนี้ หรือเป็นเจ้าของทรัพย์สินซึ่งต้องบังคับจำนองนั้นหามีสิทธิจะไล่เบี้ยเอาแก่ผู้จำนองอื่น ๆ ต่อไปได้ไม่</a:t>
            </a:r>
            <a:endParaRPr lang="en-US" dirty="0"/>
          </a:p>
          <a:p>
            <a:pPr algn="thaiDist"/>
            <a:r>
              <a:rPr lang="th-TH" b="1" dirty="0"/>
              <a:t>มาตรา ๗๒๖ </a:t>
            </a:r>
            <a:r>
              <a:rPr lang="th-TH" dirty="0"/>
              <a:t>เมื่อบุคคลหลายคนต่างได้จำนองทรัพย์สินแห่งตน เพื่อประกันหนี้แต่รายหนึ่งรายเดียวอันบุคคลอื่นจะต้องชำระและได้ระบุลำดับไว้ด้วยไซร้ ท่านว่าการที่ผู้รับจำนองยอมปลดหนี้ให้แก่ผู้จำนองคนหนึ่งนั้น ย่อมทำให้ผู้จำนองคนหลัง ๆ ได้หลุดพ้นด้วยเพียงขนาดที่เขาต้องรับความเสียหายแต่การนั้น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6786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การบังคับจำนอง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4000" b="1" dirty="0"/>
              <a:t>ขายทอดตลาด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000" b="1" dirty="0"/>
              <a:t>บังคับหลุดเป็นสิทธิ</a:t>
            </a:r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990600"/>
          </a:xfrm>
          <a:solidFill>
            <a:srgbClr val="00B050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th-TH" sz="4800" dirty="0">
                <a:solidFill>
                  <a:schemeClr val="tx1"/>
                </a:solidFill>
              </a:rPr>
              <a:t>ขอบเขตจำนอง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600" dirty="0"/>
              <a:t>มาตรา ๗๑๕ ทรัพย์สินซึ่งจำนองย่อมเป็นประกันเพื่อการชำระหนี้กับทั้งค่าอุปกรณ์ต่อไปนี้ด้วย คือ </a:t>
            </a:r>
            <a:r>
              <a:rPr lang="en-US" sz="3600" dirty="0"/>
              <a:t>			</a:t>
            </a:r>
          </a:p>
          <a:p>
            <a:pPr marL="0" indent="0">
              <a:buNone/>
            </a:pPr>
            <a:r>
              <a:rPr lang="en-US" sz="3600" dirty="0"/>
              <a:t>	(</a:t>
            </a:r>
            <a:r>
              <a:rPr lang="th-TH" sz="3600" dirty="0"/>
              <a:t>๑</a:t>
            </a:r>
            <a:r>
              <a:rPr lang="en-US" sz="3600" dirty="0"/>
              <a:t>) </a:t>
            </a:r>
            <a:r>
              <a:rPr lang="th-TH" sz="3600" dirty="0"/>
              <a:t>ดอกเบี้ย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th-TH" sz="3600" dirty="0"/>
              <a:t>(๒</a:t>
            </a:r>
            <a:r>
              <a:rPr lang="en-US" sz="3600" dirty="0"/>
              <a:t>) </a:t>
            </a:r>
            <a:r>
              <a:rPr lang="th-TH" sz="3600" dirty="0"/>
              <a:t>ค่าสินไหมทดแทนในการไม่ชำระหนี้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th-TH" sz="3600" dirty="0"/>
              <a:t>(๓</a:t>
            </a:r>
            <a:r>
              <a:rPr lang="en-US" sz="3600" dirty="0"/>
              <a:t>) </a:t>
            </a:r>
            <a:r>
              <a:rPr lang="th-TH" sz="3600" dirty="0"/>
              <a:t>ค่าฤชาธรรมเนียมในการบังคับจำนอง	</a:t>
            </a:r>
            <a:endParaRPr lang="en-US" sz="3600" dirty="0"/>
          </a:p>
          <a:p>
            <a:pPr marL="0" indent="0">
              <a:buNone/>
            </a:pPr>
            <a:r>
              <a:rPr lang="th-TH" sz="3600" dirty="0"/>
              <a:t>	ในการบังคับคดีขายทอดตลาดทรัพย์สินซึ่งได้จำนองไว้ เมื่อได้เงินมาจะต้องนำมาชำระต้นเงิน ดอกเบี้ย สินไหมทดแทนในการไม่ชำระหนี้และค่าฤชาธรรมเนียมในการบังคับจำนอง มิใช่เพียงนำไปชำระเพียงแค่ต้นเงินเท่านั้น</a:t>
            </a:r>
            <a:endParaRPr lang="en-US" sz="3600" dirty="0"/>
          </a:p>
          <a:p>
            <a:pPr algn="thaiDist">
              <a:lnSpc>
                <a:spcPct val="90000"/>
              </a:lnSpc>
            </a:pPr>
            <a:endParaRPr lang="th-TH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วิธีขายทอดตลาด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b="1" dirty="0"/>
              <a:t>มาตรา ๗๒๘ </a:t>
            </a:r>
            <a:r>
              <a:rPr lang="th-TH" dirty="0"/>
              <a:t>เมื่อจะบังคับ</a:t>
            </a:r>
            <a:r>
              <a:rPr lang="th-TH" dirty="0" err="1"/>
              <a:t>จํานอง</a:t>
            </a:r>
            <a:r>
              <a:rPr lang="th-TH" dirty="0"/>
              <a:t>นั้น ผู้รับ</a:t>
            </a:r>
            <a:r>
              <a:rPr lang="th-TH" dirty="0" err="1"/>
              <a:t>จํานอง</a:t>
            </a:r>
            <a:r>
              <a:rPr lang="th-TH" dirty="0"/>
              <a:t>ต้อง</a:t>
            </a:r>
            <a:r>
              <a:rPr lang="th-TH" b="1" dirty="0"/>
              <a:t>มีหนังสือบอกกล่าว</a:t>
            </a:r>
            <a:r>
              <a:rPr lang="th-TH" dirty="0"/>
              <a:t>ไปยังลูกหนี้ก่อนว่าให้</a:t>
            </a:r>
            <a:r>
              <a:rPr lang="th-TH" dirty="0" err="1"/>
              <a:t>ชําระ</a:t>
            </a:r>
            <a:r>
              <a:rPr lang="th-TH" dirty="0"/>
              <a:t>หนี้ภายในเวลาอันสมควรซึ่งต้อง</a:t>
            </a:r>
            <a:r>
              <a:rPr lang="th-TH" b="1" dirty="0"/>
              <a:t>ไม่น้อยกว่าหกสิบวัน</a:t>
            </a:r>
            <a:r>
              <a:rPr lang="th-TH" dirty="0"/>
              <a:t>นับแต่วันที่ลูกหนี้ได้รับ</a:t>
            </a:r>
            <a:r>
              <a:rPr lang="th-TH" dirty="0" err="1"/>
              <a:t>คํา</a:t>
            </a:r>
            <a:r>
              <a:rPr lang="th-TH" dirty="0"/>
              <a:t>บอกกล่าวนั้น  ถ้าและลูกหนี้ละเลยเสียไม่ปฏิบัติตาม</a:t>
            </a:r>
            <a:r>
              <a:rPr lang="th-TH" dirty="0" err="1"/>
              <a:t>คํา</a:t>
            </a:r>
            <a:r>
              <a:rPr lang="th-TH" dirty="0"/>
              <a:t>บอกกล่าว ผู้รับ</a:t>
            </a:r>
            <a:r>
              <a:rPr lang="th-TH" dirty="0" err="1"/>
              <a:t>จํานอง</a:t>
            </a:r>
            <a:r>
              <a:rPr lang="th-TH" dirty="0"/>
              <a:t>จะฟ้องคดีต่อศาลเพื่อให้พิพากษาสั่งให้ยึดทรัพย์สินซึ่ง</a:t>
            </a:r>
            <a:r>
              <a:rPr lang="th-TH" dirty="0" err="1"/>
              <a:t>จํานอง</a:t>
            </a:r>
            <a:r>
              <a:rPr lang="th-TH" dirty="0"/>
              <a:t>และให้ขายทอดตลาดก็ได้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ในกรณีตามวรรคหนึ่ง ถ้าเป็นกรณีผู้</a:t>
            </a:r>
            <a:r>
              <a:rPr lang="th-TH" dirty="0" err="1"/>
              <a:t>จํานอง</a:t>
            </a:r>
            <a:r>
              <a:rPr lang="th-TH" dirty="0"/>
              <a:t>ซึ่ง</a:t>
            </a:r>
            <a:r>
              <a:rPr lang="th-TH" dirty="0" err="1"/>
              <a:t>จํานอง</a:t>
            </a:r>
            <a:r>
              <a:rPr lang="th-TH" dirty="0"/>
              <a:t>ทรัพย์สินของตนไว้เพื่อประกันหนี้อันบุคคลอื่นต้อง</a:t>
            </a:r>
            <a:r>
              <a:rPr lang="th-TH" dirty="0" err="1"/>
              <a:t>ชําระ</a:t>
            </a:r>
            <a:r>
              <a:rPr lang="th-TH" dirty="0"/>
              <a:t> ผู้รับ</a:t>
            </a:r>
            <a:r>
              <a:rPr lang="th-TH" dirty="0" err="1"/>
              <a:t>จํานอง</a:t>
            </a:r>
            <a:r>
              <a:rPr lang="th-TH" dirty="0"/>
              <a:t>ต้อง</a:t>
            </a:r>
            <a:r>
              <a:rPr lang="th-TH" b="1" dirty="0"/>
              <a:t>ส่งหนังสือบอกกล่าวดังกล่าวให้ผู้</a:t>
            </a:r>
            <a:r>
              <a:rPr lang="th-TH" b="1" dirty="0" err="1"/>
              <a:t>จํานอง</a:t>
            </a:r>
            <a:r>
              <a:rPr lang="th-TH" b="1" dirty="0"/>
              <a:t>ทราบภายในสิบห้าวันนับแต่วันที่ส่งหนังสือแจ้งให้ลูกหนี้ทราบ </a:t>
            </a:r>
            <a:r>
              <a:rPr lang="th-TH" dirty="0"/>
              <a:t>ถ้าผู้รับ</a:t>
            </a:r>
            <a:r>
              <a:rPr lang="th-TH" dirty="0" err="1"/>
              <a:t>จํานอง</a:t>
            </a:r>
            <a:r>
              <a:rPr lang="th-TH" dirty="0"/>
              <a:t>มิได้</a:t>
            </a:r>
            <a:r>
              <a:rPr lang="th-TH" dirty="0" err="1"/>
              <a:t>ดําเนินการ</a:t>
            </a:r>
            <a:r>
              <a:rPr lang="th-TH" dirty="0"/>
              <a:t>ภายใน</a:t>
            </a:r>
            <a:r>
              <a:rPr lang="th-TH" dirty="0" err="1"/>
              <a:t>กําหนดเวลา</a:t>
            </a:r>
            <a:r>
              <a:rPr lang="th-TH" dirty="0"/>
              <a:t>สิบห้าวันนั้น ให้ผู้</a:t>
            </a:r>
            <a:r>
              <a:rPr lang="th-TH" dirty="0" err="1"/>
              <a:t>จํานอง</a:t>
            </a:r>
            <a:r>
              <a:rPr lang="th-TH" dirty="0"/>
              <a:t> เช่นว่านั้นหลุดพ้นจากความรับผิดในดอกเบี้ยและค่าสินไหมทดแทนซึ่งลูกหนี้ค้าง</a:t>
            </a:r>
            <a:r>
              <a:rPr lang="th-TH" dirty="0" err="1"/>
              <a:t>ชําระ</a:t>
            </a:r>
            <a:r>
              <a:rPr lang="th-TH" dirty="0"/>
              <a:t> ตลอดจนค่าภาระติดพันอันเป็นอุปกรณ์แห่งหนี้รายนั้นบรรดาที่เกิดขึ้นนับแต่วันที่พ้น</a:t>
            </a:r>
            <a:r>
              <a:rPr lang="th-TH" dirty="0" err="1"/>
              <a:t>กําหนดเวลา</a:t>
            </a:r>
            <a:r>
              <a:rPr lang="th-TH" dirty="0"/>
              <a:t>สิบห้าวันดังกล่าว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“หนังสือบอกกล่าวต้องระบุเวลาให้ชำระหนี้ภายในเวลาอันสมควร แต่ต้องไม่น้อยกว่า ๖๐ วัน” การระบุระยะเวลากำหนดให้ลูกหนี้นำเงินมาชำระนั้น ศาลถือเป็นข้อสำคัญ ถ้าไม่ได้กำหนดเวลาชำระหนี้ไว้ ถือว่าเป็นการบอกกล่าวที่ไม่ชอบ ส่งผลให้ไม่มีอำนาจฟ้อง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เมื่อมีการบอกกล่าวกำหนดเวลาให้ลูกหนี้ชำระหนี้แล้ว เจ้าหนี้ไม่มีสิทธิฟ้องบังคับจำนองก่อนสิ้นระยะที่เจ้าหนี้กำหนดไว้ในคำบอกกล่าว เว้นแต่  ผู้จำนองแสดงออกว่าไม่ต้องการถือเอาประโยชน์จากระยะเวลานั้น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๕๕๕๓/๒๕๔๒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dirty="0"/>
              <a:t>ในกรณีที่เจ้าหนี้ซึ่งเป็นผู้รับจำนองประสงค์จะฟ้องบังคับจำนอง ประมวลกฎหมายแพ่งและพาณิชย์ มาตรา</a:t>
            </a:r>
            <a:r>
              <a:rPr lang="en-US" dirty="0"/>
              <a:t> </a:t>
            </a:r>
            <a:r>
              <a:rPr lang="th-TH" dirty="0"/>
              <a:t>๗๒๘</a:t>
            </a:r>
            <a:r>
              <a:rPr lang="en-US" dirty="0"/>
              <a:t> </a:t>
            </a:r>
            <a:r>
              <a:rPr lang="th-TH" dirty="0"/>
              <a:t>บังคับให้เจ้าหนี้ต้องบอกกล่าวเป็นหนังสือไปยังผู้จำนองซึ่งเป็นลูกหนี้</a:t>
            </a:r>
            <a:r>
              <a:rPr lang="en-US" dirty="0"/>
              <a:t> </a:t>
            </a:r>
            <a:r>
              <a:rPr lang="th-TH" dirty="0"/>
              <a:t>ในคำบอกกล่าวนั้นเจ้าหนี้จะต้องกำหนดเวลาให้ผู้จำนองชำระหนี้จำนอง</a:t>
            </a:r>
            <a:r>
              <a:rPr lang="en-US" dirty="0"/>
              <a:t> </a:t>
            </a:r>
            <a:r>
              <a:rPr lang="th-TH" dirty="0"/>
              <a:t>และกำหนดเวลาดังกล่าวจะต้องเป็นกำหนดเวลาอันสมควรด้วย</a:t>
            </a:r>
            <a:r>
              <a:rPr lang="en-US" dirty="0"/>
              <a:t> </a:t>
            </a:r>
            <a:r>
              <a:rPr lang="th-TH" dirty="0"/>
              <a:t>เพื่อให้โอกาสผู้จำนองชำระหนี้จำนอง</a:t>
            </a:r>
            <a:r>
              <a:rPr lang="en-US" dirty="0"/>
              <a:t> </a:t>
            </a:r>
            <a:r>
              <a:rPr lang="th-TH" dirty="0"/>
              <a:t>ทำให้ไม่ต้องถูกฟ้องให้ศาลสั่งยึดทรัพย์สินซึ่งจำนองไปขายทอดตลาดเอาเงินมาชำระหนี้</a:t>
            </a:r>
            <a:r>
              <a:rPr lang="en-US" dirty="0"/>
              <a:t> </a:t>
            </a:r>
            <a:r>
              <a:rPr lang="th-TH" dirty="0"/>
              <a:t>การบอกกล่าวจึงเป็นเงื่อนไขที่โจทก์ซึ่งเป็นผู้รับจำนองจะต้องกระทำให้ถูกต้องก่อน</a:t>
            </a:r>
            <a:r>
              <a:rPr lang="en-US" dirty="0"/>
              <a:t> </a:t>
            </a:r>
            <a:r>
              <a:rPr lang="th-TH" dirty="0"/>
              <a:t>จึงจะฟ้องบังคับจำนองได้</a:t>
            </a:r>
            <a:r>
              <a:rPr lang="en-US" dirty="0"/>
              <a:t> </a:t>
            </a:r>
            <a:r>
              <a:rPr lang="th-TH" dirty="0"/>
              <a:t>การบอกกล่าวดังกล่าวเป็นการแสดงเจตนาที่จะต้องมีผู้รับการแสดงเจตนา</a:t>
            </a:r>
            <a:r>
              <a:rPr lang="en-US" dirty="0"/>
              <a:t> </a:t>
            </a:r>
            <a:r>
              <a:rPr lang="th-TH" dirty="0"/>
              <a:t>คือผู้จำนอง</a:t>
            </a:r>
            <a:r>
              <a:rPr lang="en-US" dirty="0"/>
              <a:t> </a:t>
            </a:r>
            <a:r>
              <a:rPr lang="th-TH" dirty="0"/>
              <a:t>เมื่อผู้จำนองถึงแก่กรรมก่อนผู้รับจำนองมีหนังสือบอกกล่าว</a:t>
            </a:r>
            <a:r>
              <a:rPr lang="en-US" dirty="0"/>
              <a:t> </a:t>
            </a:r>
            <a:r>
              <a:rPr lang="th-TH" dirty="0"/>
              <a:t>แม้จะมีผู้อื่นรับหนังสือนั้นไว้</a:t>
            </a:r>
            <a:r>
              <a:rPr lang="en-US" dirty="0"/>
              <a:t> </a:t>
            </a:r>
            <a:r>
              <a:rPr lang="th-TH" dirty="0"/>
              <a:t>ก็ถือไม่ได้ว่าเป็นการบอกกล่าวบังคับจำนองที่ชอบด้วย</a:t>
            </a:r>
            <a:r>
              <a:rPr lang="en-US" dirty="0"/>
              <a:t> </a:t>
            </a:r>
            <a:r>
              <a:rPr lang="th-TH" dirty="0"/>
              <a:t>ประมวลกฎหมายแพ่งและพาณิชย์ มาตรา</a:t>
            </a:r>
            <a:r>
              <a:rPr lang="en-US" dirty="0"/>
              <a:t> </a:t>
            </a:r>
            <a:r>
              <a:rPr lang="th-TH" dirty="0"/>
              <a:t>๗๒๘ </a:t>
            </a:r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dirty="0"/>
              <a:t>กฎหมายบัญญัติเงื่อนไขในการที่ผู้รับจำนองจะฟ้องบังคับจำนองได้ ก็ต่อเมื่อได้บอกกล่าวไปยังลูกหนี้และกำหนดเวลาอย่างน้อย ๖๐ วันเพื่อให้ชำระหนี้ แต่ในกรณีผู้จำนองเป็นบุคคลภายนอกมิใช่ลูกหนี้ กฎหมายเพียงบัญญัติไว้ว่า หากผู้รับจำนองไม่บอกกล่าวไปยังผู้จำนอง สัญญาจำนองหาได้ระงับลงไม่ แต่ผู้จำนองหลุดพ้นจากความรับผิดในดอกเบี้ยและค่าสินไหมทดแทนซึ่งลูกหนี้ค้าง</a:t>
            </a:r>
            <a:r>
              <a:rPr lang="th-TH" dirty="0" err="1"/>
              <a:t>ชําระ</a:t>
            </a:r>
            <a:r>
              <a:rPr lang="th-TH" dirty="0"/>
              <a:t> ตลอดจนค่าภาระติดพันอันเป็นอุปกรณ์แห่งหนี้รายนั้นบรรดาที่เกิดขึ้นนับแต่วันที่พ้น</a:t>
            </a:r>
            <a:r>
              <a:rPr lang="th-TH" dirty="0" err="1"/>
              <a:t>กําหนด</a:t>
            </a:r>
            <a:r>
              <a:rPr lang="th-TH" dirty="0"/>
              <a:t>สิบห้าวัน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การบังคับจำนอง กับบุคคลผู้รับโอนทรัพย์จำนอง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th-TH" dirty="0"/>
              <a:t> </a:t>
            </a:r>
            <a:r>
              <a:rPr lang="th-TH" b="1" dirty="0"/>
              <a:t>มาตรา ๗๓๕ </a:t>
            </a:r>
            <a:r>
              <a:rPr lang="th-TH" dirty="0"/>
              <a:t>เมื่อผู้รับ</a:t>
            </a:r>
            <a:r>
              <a:rPr lang="th-TH" dirty="0" err="1"/>
              <a:t>จํานอง</a:t>
            </a:r>
            <a:r>
              <a:rPr lang="th-TH" dirty="0"/>
              <a:t>คนใดจะบังคับ</a:t>
            </a:r>
            <a:r>
              <a:rPr lang="th-TH" dirty="0" err="1"/>
              <a:t>จํานอง</a:t>
            </a:r>
            <a:r>
              <a:rPr lang="th-TH" dirty="0"/>
              <a:t>เอาแก่ผู้รับโอนทรัพย์สินซึ่ง</a:t>
            </a:r>
            <a:r>
              <a:rPr lang="th-TH" dirty="0" err="1"/>
              <a:t>จํานอง</a:t>
            </a:r>
            <a:r>
              <a:rPr lang="th-TH" dirty="0"/>
              <a:t> ผู้รับ</a:t>
            </a:r>
            <a:r>
              <a:rPr lang="th-TH" dirty="0" err="1"/>
              <a:t>จํานอง</a:t>
            </a:r>
            <a:r>
              <a:rPr lang="th-TH" dirty="0"/>
              <a:t>ต้องมีจดหมายบอกกล่าวแก่ผู้รับโอนล่วงหน้าเป็นระยะเวลาไม่น้อยกว่าหกสิบวันก่อน จึงจะบังคับ</a:t>
            </a:r>
            <a:r>
              <a:rPr lang="th-TH" dirty="0" err="1"/>
              <a:t>จํานอง</a:t>
            </a:r>
            <a:r>
              <a:rPr lang="th-TH" dirty="0"/>
              <a:t>ได้ </a:t>
            </a:r>
          </a:p>
          <a:p>
            <a:pPr marL="0" indent="0">
              <a:buNone/>
            </a:pPr>
            <a:r>
              <a:rPr lang="th-TH" b="1" dirty="0"/>
              <a:t>อธิบาย</a:t>
            </a:r>
          </a:p>
          <a:p>
            <a:r>
              <a:rPr lang="th-TH" dirty="0"/>
              <a:t>คำว่า“ผู้รับโอนทรัพย์สินซึ่งติดจำนอง” หมายถึง ผู้ที่ได้กรรมสิทธิ์ในทรัพย์สินที่ตกอยู่ในภาระจำนอง เช่น ผู้ที่ซื้อที่ดินซึ่งติดจำนองธนาคาร เป็นต้น</a:t>
            </a:r>
            <a:endParaRPr lang="en-US" dirty="0"/>
          </a:p>
          <a:p>
            <a:r>
              <a:rPr lang="th-TH" dirty="0"/>
              <a:t>การฟ้องบังคับจำนองกับผู้รับโอนทรัพย์สินซึ่งติดจำนอง</a:t>
            </a:r>
            <a:r>
              <a:rPr lang="th-TH" b="1" dirty="0"/>
              <a:t> </a:t>
            </a:r>
            <a:r>
              <a:rPr lang="th-TH" dirty="0"/>
              <a:t>นอกจากผู้รับจำนองจะต้องแจ้งเป็นหนังสือไปยังลูกหนี้เพื่อให้ชำระหนี้ประธานแล้ว ผู้รับจำนองจะต้องมีจดหมายบอกกล่าวล่วงหน้าอย่างน้อย ๖๐ วันโดยไม่ต้องคำนึงว่าหนี้จำนองมีจำนวนมากน้อยเพียงใด และต้องฟ้องผู้รับโอนทรัพย์จำนองเข้ามาในคดีด้วย มิฉะนั้นจะบังคับคดีแก่ทรัพย์สินที่จำนองไม่ได้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การบังคับจำนองโดยฟ้องหลุดเป็นสิทธิ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b="1" dirty="0"/>
              <a:t>มาตรา ๗๒๙ </a:t>
            </a:r>
            <a:r>
              <a:rPr lang="th-TH" dirty="0"/>
              <a:t>ในการบังคับ</a:t>
            </a:r>
            <a:r>
              <a:rPr lang="th-TH" dirty="0" err="1"/>
              <a:t>จํานอง</a:t>
            </a:r>
            <a:r>
              <a:rPr lang="th-TH" dirty="0"/>
              <a:t>ตามมาตรา ๗๒๘ ถ้าไม่มีการ</a:t>
            </a:r>
            <a:r>
              <a:rPr lang="th-TH" dirty="0" err="1"/>
              <a:t>จํานอง</a:t>
            </a:r>
            <a:r>
              <a:rPr lang="th-TH" dirty="0"/>
              <a:t>รายอื่นหรือบุริมสิทธิอื่น อันได้จดทะเบียนไว้เหนือทรัพย์สินอันเดียวกันนี้ ผู้รับ</a:t>
            </a:r>
            <a:r>
              <a:rPr lang="th-TH" dirty="0" err="1"/>
              <a:t>จํานอง</a:t>
            </a:r>
            <a:r>
              <a:rPr lang="th-TH" dirty="0"/>
              <a:t>จะฟ้องคดีต่อศาลเพื่อเรียกเอาทรัพย์</a:t>
            </a:r>
            <a:r>
              <a:rPr lang="th-TH" dirty="0" err="1"/>
              <a:t>จํานอง</a:t>
            </a:r>
            <a:r>
              <a:rPr lang="th-TH" dirty="0"/>
              <a:t>หลุด ภายในบังคับแห่งเงื่อนไขดังจะกล่าวต่อไปนี้แทนการขายทอดตลาดก็ได้</a:t>
            </a:r>
            <a:r>
              <a:rPr lang="en-US" dirty="0"/>
              <a:t> </a:t>
            </a:r>
          </a:p>
          <a:p>
            <a:pPr marL="0" indent="0" algn="thaiDist">
              <a:buNone/>
            </a:pPr>
            <a:r>
              <a:rPr lang="en-US" dirty="0"/>
              <a:t>(</a:t>
            </a:r>
            <a:r>
              <a:rPr lang="th-TH" dirty="0"/>
              <a:t>๑) ลูกหนี้ขาดส่งดอกเบี้ยมาแล้วเป็นเวลาถึงห้าปี และ</a:t>
            </a:r>
            <a:r>
              <a:rPr lang="en-US" dirty="0"/>
              <a:t> </a:t>
            </a:r>
          </a:p>
          <a:p>
            <a:pPr marL="0" indent="0" algn="thaiDist">
              <a:buNone/>
            </a:pPr>
            <a:r>
              <a:rPr lang="en-US" dirty="0"/>
              <a:t>(</a:t>
            </a:r>
            <a:r>
              <a:rPr lang="th-TH" dirty="0"/>
              <a:t>๒) ผู้รับ</a:t>
            </a:r>
            <a:r>
              <a:rPr lang="th-TH" dirty="0" err="1"/>
              <a:t>จํานอง</a:t>
            </a:r>
            <a:r>
              <a:rPr lang="th-TH" dirty="0"/>
              <a:t>แสดงให้เป็นที่พอใจแก่ศาลว่าราคาทรัพย์สินนั้นน้อยกว่า</a:t>
            </a:r>
            <a:r>
              <a:rPr lang="th-TH" dirty="0" err="1"/>
              <a:t>จํานวน</a:t>
            </a:r>
            <a:r>
              <a:rPr lang="th-TH" dirty="0"/>
              <a:t>เงินอันค้าง</a:t>
            </a:r>
            <a:r>
              <a:rPr lang="th-TH" dirty="0" err="1"/>
              <a:t>ชําระ</a:t>
            </a:r>
            <a:r>
              <a:rPr lang="th-TH" dirty="0"/>
              <a:t> การบังคับจำนองโดยฟ้องเอาทรัพย์สินซึ่งจำนองหลุดเป็นสิทธินี้ เมื่อเป็นการบังคับจำนองอย่างหนึ่ง ดังนั้นก่อนฟ้องเอาทรัพย์จำนองหลุดก็ต้องมีการบอกกล่าวก่อนตามมาตรา ๗๒๘ </a:t>
            </a:r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ข้อตกลงให้บังคับจำนองก่อนเวลา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1" dirty="0"/>
              <a:t>มาตรา ๗๑๑ </a:t>
            </a:r>
            <a:r>
              <a:rPr lang="th-TH" dirty="0"/>
              <a:t>การที่จะตกลงกันไว้เสียแต่ก่อนเวลาหนี้ถึงกำหนดชำระเป็นข้อความอย่างใดอย่างหนึ่งว่า ถ้าไม่ชำระหนี้ ให้ผู้รับจำนองเข้าเป็นเจ้าของทรัพย์สินซึ่งจำนอง หรือว่าให้จัดการแก่ทรัพย์สินนั้นเป็นประการอื่นอย่างใดนอกจากตามบทบัญญัติทั้งหลายว่าด้วยการบังคับจำนองนั้นไซร้ ข้อตกลงเช่นนั้นท่านว่าไม่สมบูรณ์</a:t>
            </a:r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ข้อสังเกต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thaiDist"/>
            <a:r>
              <a:rPr lang="th-TH" dirty="0"/>
              <a:t>เจ้าหนี้จะใช้สิทธิบังคับหลุดเป็นสิทธิต่อผู้รับโอนทรัพย์สินซึ่งจำนองไม่ได้ เพราะผู้รับโอนทรัพย์สินที่จำนองมีสิทธิ ตามมาตรา ๗๓๘ ที่จะไถ่ถอนจำนองได้ </a:t>
            </a:r>
          </a:p>
          <a:p>
            <a:pPr lvl="0" algn="thaiDist"/>
            <a:r>
              <a:rPr lang="th-TH" dirty="0"/>
              <a:t>คู่สัญญาจะตกลงกันไว้แต่แรกเพื่อหลีกเลี่ยงหลักเกณฑ์การบังคับหลุดเป็นสิทธิตามมาตรา ๗๒๙ นี้มิได้ เช่น จะตกลงว่าเมื่อลูกหนี้ผิดนัดแล้วให้ที่ดินจำนองตกเป็นกรรมสิทธิ์ของเจ้าหนี้ทันทีมิได้ ต้องห้ามตามมาตรา ๗๑๑ แต่หากเป็นเรื่องคู่สัญญาได้ตกลงกันในภายหลังเมื่อลูกหนี้ผิดนัดแล้ว ลูกหนี้ผู้จำนองตกลงเอาที่ดินจำนองตีใช้หนี้ เช่นนี้ไม่ต้องห้ามตามมาตรา ๗๑๑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>การบังคับจำนอง กรณีจำนองทรัพย์สินสิ่งเดียว</a:t>
            </a:r>
            <a:br>
              <a:rPr lang="th-TH" b="1" dirty="0"/>
            </a:br>
            <a:r>
              <a:rPr lang="th-TH" b="1" dirty="0"/>
              <a:t>เป็นประกันหนี้หลายราย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b="1" dirty="0"/>
              <a:t>มาตรา 730</a:t>
            </a:r>
            <a:r>
              <a:rPr lang="th-TH" dirty="0"/>
              <a:t>  เมื่อทรัพย์สินอันหนึ่งอันเดียวได้จำนองแก่ผู้รับจำนองหลายคนด้วยกัน ท่านให้ถือลำดับผู้รับจำนองเรียงตามวันและเวลาจดทะเบียน และผู้รับจำนองคนก่อนจักได้รับใช้หนี้ก่อนผู้รับจำนองคนหลัง </a:t>
            </a:r>
          </a:p>
          <a:p>
            <a:pPr marL="0" indent="0" algn="thaiDist">
              <a:buNone/>
            </a:pPr>
            <a:r>
              <a:rPr lang="th-TH" b="1" dirty="0"/>
              <a:t>อธิบาย</a:t>
            </a:r>
          </a:p>
          <a:p>
            <a:pPr algn="thaiDist"/>
            <a:r>
              <a:rPr lang="th-TH" dirty="0"/>
              <a:t>ลำดับในการชำระหนี้จำนอง ให้ถือตามวันเวลาที่จดทะเบียนจำนอง ถ้าจดทะเบียนจำนองวันเดียวกัน ก็ดูเวลาจดทะเบียน ในกรณีที่มีการจดทะเบียนจำนองครั้งหนึ่งแล้ว ต่อมามีการเพิ่มวงเงินจำนอง วงเงินที่เพิ่มนั้นจะนำมารวมกับวงเงินครั้งแรก เพื่อชำระหนี้เป็นคนแรกไม่ได้ ต้องไล่ไปตามลำดับ</a:t>
            </a:r>
            <a:endParaRPr lang="en-US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สิทธิของผู้รับจำนองลำดับก่อน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sz="3600" dirty="0"/>
              <a:t>มาตรา ๗๓๑ อันผู้รับจำนองคนหลังจะบังคับตามสิทธิของตนให้เสียหายแก่ผู้รับจำนองคนก่อนนั้น ท่านว่าหาอาจทำได้ไม่   </a:t>
            </a:r>
          </a:p>
          <a:p>
            <a:pPr marL="0" indent="0" algn="thaiDist">
              <a:buNone/>
            </a:pPr>
            <a:r>
              <a:rPr lang="th-TH" b="1" dirty="0"/>
              <a:t>อธิบาย</a:t>
            </a:r>
          </a:p>
          <a:p>
            <a:pPr algn="thaiDist"/>
            <a:r>
              <a:rPr lang="th-TH" dirty="0"/>
              <a:t>กรณีที่ทรัพย์ชิ้นหนึ่งถูกนำไปจำนองไว้กับเจ้าหนี้ต่างรายกัน แม้สิทธิในการได้รับชำระหนี้นั้นจะยึดถือตามลำกับการจดทะเบียนก็ตาม แต่บางครั้งหนี้ที่จดทะเบียนจำนองรายหลังอาจถึงกำหนดชำระหนี้ก่อน เช่นนี้เจ้าหนี้รายหลังก็มีสิทธิจะบังคับจำนองได้ แต่ในการบังคับจำนองของเจ้าหนี้คนหลังจะบังคับจำนองให้เสียหายแก่เจ้าหนี้จำนองที่มีสิทธิได้รับชำระหนี้ก่อนตนมิได้ เช่น กรณีผู้รับจำนองลำดับที่ ๑ กับผู้รับจำนองลำดับที่ ๒ ถึงกำหนดชำระไม่พร้อมกัน โดยผู้รับจำนองลำดับที่ ๒ ถึงกำหนดชำระก่อน จึงมีสิทธิฟ้องบังคับจำนองได้ก่อน เช่นนี้หากเงินที่ขายทอดตลาดไม่พอ หรือไม่สามารถที่จะชำระหนี้ให้กับผู้จำนองลำดับแรกได้ ผู้รับจำนองลำดับแรกมีสิทธิที่จะไม่ให้ผู้รับจำนองลำดับที่ ๒ บังคับชำระหนี้ในขณะนั้น เพราะเป็นการบังคับตามสิทธิของตนให้เสียหายแก่ผู้รับจำนองคนก่อน โดยการขอให้งดการขายทอดตลาดไว้ก่อนได้</a:t>
            </a:r>
            <a:endParaRPr lang="en-US" dirty="0"/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th-TH" b="1" dirty="0"/>
              <a:t>จำนองครอบไปถึงทรัพย์จำนองทุกชิ้น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sz="3600" dirty="0"/>
              <a:t>มาตรา ๗๑๖ จำนองย่อมครอบไปถึงบรรดาทรัพย์สินซึ่งจำนองหมดทุกสิ่งแม้จะได้ชำระหนี้แล้วบางส่วน</a:t>
            </a:r>
            <a:endParaRPr lang="en-US" sz="3600" dirty="0"/>
          </a:p>
          <a:p>
            <a:pPr marL="0" indent="0" algn="thaiDist">
              <a:buNone/>
            </a:pPr>
            <a:r>
              <a:rPr lang="en-US" sz="3600" dirty="0"/>
              <a:t>	</a:t>
            </a:r>
            <a:r>
              <a:rPr lang="th-TH" sz="3600" dirty="0"/>
              <a:t>กรณีที่มีการจำนองทรัพย์หลายชิ้นเป็นประกันการชำระหนี้รายเดียวกัน การจำนองย่อมครอบไปถึงทรัพย์จำนองทุกชิ้นจนกว่าหนี้ที่ทรัพย์จำนองนั้นเป็นประกันอยู่จะระงับลง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u="sng" dirty="0"/>
              <a:t>ตัวอย่าง </a:t>
            </a:r>
            <a:endParaRPr lang="en-US" sz="3600" dirty="0"/>
          </a:p>
          <a:p>
            <a:pPr marL="0" indent="0" algn="thaiDist">
              <a:buNone/>
            </a:pPr>
            <a:r>
              <a:rPr lang="th-TH" sz="3600" dirty="0"/>
              <a:t>	นายหนึ่งให้นายสองกู้ยืมเงิน ๑ ล้านบาท โดยตกลงผ่อนชำระเป็นงวด ๆ และนายสองได้เอาที่ดินจำนวน ๑ ไร่ และคอนโดมีเนียม ๑ ห้อง มาจำนองเป็นประกันการชำระหนี้ แม้ว่านายสองจะผ่อนชำระเงินกู้มา ๕๐๐,๐๐๐ บาท แล้วก็ตาม นายสองจะร้องขอให้ปลดจำนองคอนโดมิเนียมให้โดยนายหนึ่งไม่ยินยอมมิได้ นายหนึ่งชอบที่จะยึดหน่วงไม่ปลดจำนองทรัพย์ใด ๆ</a:t>
            </a:r>
            <a:endParaRPr lang="en-US" sz="3600" dirty="0"/>
          </a:p>
          <a:p>
            <a:pPr marL="609600" indent="-609600" algn="thaiDist">
              <a:lnSpc>
                <a:spcPct val="90000"/>
              </a:lnSpc>
              <a:buFontTx/>
              <a:buAutoNum type="arabicPeriod"/>
            </a:pPr>
            <a:endParaRPr lang="th-TH" sz="33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สิทธิของเจ้าหนี้จำนองลำดับหลัง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/>
              <a:t>มาตรา ๗๓๔ วรรคสาม</a:t>
            </a:r>
            <a:endParaRPr lang="en-US" b="1" dirty="0"/>
          </a:p>
          <a:p>
            <a:pPr marL="0" indent="0" algn="thaiDist">
              <a:buNone/>
            </a:pPr>
            <a:r>
              <a:rPr lang="th-TH" dirty="0"/>
              <a:t>	ถ้าผู้รับจำนองใช้สิทธิของตนบังคับแก่ทรัพย์สินอันใดอันหนึ่งแต่เพียงสิ่งเดียวไซร้ ผู้รับจำนองจะให้ชำระหนี้อันเป็นส่วนของตนทั้งหมดจากทรัพย์สินอันนั้นก็ได้ ในกรณีเช่นนั้นท่านให้ถือว่าผู้รับจำนองคนถัดไปโดยลำดับย่อมเข้ารับช่วงสิทธิของผู้รับจำนองคนก่อนและจะเข้าบังคับจำนองแทนที่คนก่อนก็ได้แต่เพียงเท่าจำนวนซึ่งผู้รับจำนองคนก่อนจะพึงได้รับจากทรัพย์สินอื่น ๆ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AE9DF645-E5D3-4214-8840-F815C00BD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61" t="21888" r="32183" b="9084"/>
          <a:stretch/>
        </p:blipFill>
        <p:spPr>
          <a:xfrm>
            <a:off x="838200" y="685800"/>
            <a:ext cx="68391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79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>สิทธิของผู้จำนองในการขอให้เจ้าหนี้ขายทอดตลาด</a:t>
            </a:r>
            <a:br>
              <a:rPr lang="th-TH" b="1" dirty="0"/>
            </a:br>
            <a:r>
              <a:rPr lang="th-TH" b="1" dirty="0"/>
              <a:t>โดยไม่ต้องฟ้องคดีต่อศาล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r>
              <a:rPr lang="th-TH" sz="3400" dirty="0"/>
              <a:t>มาตรา ๗๒๙/๑ เวลาใด ๆ หลังจากที่หนี้ถึง</a:t>
            </a:r>
            <a:r>
              <a:rPr lang="th-TH" sz="3400" dirty="0" err="1"/>
              <a:t>กําหนดชําระ</a:t>
            </a:r>
            <a:r>
              <a:rPr lang="th-TH" sz="3400" dirty="0"/>
              <a:t> ถ้าไม่มีการ</a:t>
            </a:r>
            <a:r>
              <a:rPr lang="th-TH" sz="3400" dirty="0" err="1"/>
              <a:t>จํานอง</a:t>
            </a:r>
            <a:r>
              <a:rPr lang="th-TH" sz="3400" dirty="0"/>
              <a:t>รายอื่นหรือ บุริมสิทธิอื่นอันได้จดทะเบียนไว้เหนือทรัพย์สินอันเดียวกันนี้ ผู้</a:t>
            </a:r>
            <a:r>
              <a:rPr lang="th-TH" sz="3400" dirty="0" err="1"/>
              <a:t>จํานอง</a:t>
            </a:r>
            <a:r>
              <a:rPr lang="th-TH" sz="3400" dirty="0"/>
              <a:t>มีสิทธิแจ้งเป็นหนังสือไปยังผู้รับ</a:t>
            </a:r>
            <a:r>
              <a:rPr lang="th-TH" sz="3400" dirty="0" err="1"/>
              <a:t>จํานอง</a:t>
            </a:r>
            <a:r>
              <a:rPr lang="th-TH" sz="3400" dirty="0"/>
              <a:t>เพื่อให้ผู้รับ</a:t>
            </a:r>
            <a:r>
              <a:rPr lang="th-TH" sz="3400" dirty="0" err="1"/>
              <a:t>จํานองดําเนินการ</a:t>
            </a:r>
            <a:r>
              <a:rPr lang="th-TH" sz="3400" dirty="0"/>
              <a:t>ให้มีการขายทอดตลาดทรัพย์สินที่</a:t>
            </a:r>
            <a:r>
              <a:rPr lang="th-TH" sz="3400" dirty="0" err="1"/>
              <a:t>จํานอง</a:t>
            </a:r>
            <a:r>
              <a:rPr lang="th-TH" sz="3400" dirty="0"/>
              <a:t>โดยไม่ต้องฟ้องเป็นคดีต่อศาล โดยผู้รับ</a:t>
            </a:r>
            <a:r>
              <a:rPr lang="th-TH" sz="3400" dirty="0" err="1"/>
              <a:t>จํานอง</a:t>
            </a:r>
            <a:r>
              <a:rPr lang="th-TH" sz="3400" dirty="0"/>
              <a:t>ต้อง</a:t>
            </a:r>
            <a:r>
              <a:rPr lang="th-TH" sz="3400" dirty="0" err="1"/>
              <a:t>ดําเนินการ</a:t>
            </a:r>
            <a:r>
              <a:rPr lang="th-TH" sz="3400" dirty="0"/>
              <a:t>ขายทอดตลาดทรัพย์สินที่</a:t>
            </a:r>
            <a:r>
              <a:rPr lang="th-TH" sz="3400" dirty="0" err="1"/>
              <a:t>จํานอง</a:t>
            </a:r>
            <a:r>
              <a:rPr lang="th-TH" sz="3400" dirty="0"/>
              <a:t>ภายในเวลาหนึ่งปีนับแต่วันที่ได้รับหนังสือแจ้งนั้น ทั้งนี้ ให้ถือว่าหนังสือแจ้งของผู้</a:t>
            </a:r>
            <a:r>
              <a:rPr lang="th-TH" sz="3400" dirty="0" err="1"/>
              <a:t>จํานอง</a:t>
            </a:r>
            <a:r>
              <a:rPr lang="th-TH" sz="3400" dirty="0"/>
              <a:t>เป็นหนังสือยินยอมให้ขายทอดตลาด</a:t>
            </a:r>
            <a:endParaRPr lang="en-US" sz="3400" dirty="0"/>
          </a:p>
          <a:p>
            <a:pPr marL="0" indent="0" algn="thaiDist">
              <a:buNone/>
            </a:pPr>
            <a:r>
              <a:rPr lang="th-TH" sz="3400" dirty="0"/>
              <a:t>	ในกรณีที่ผู้รับ</a:t>
            </a:r>
            <a:r>
              <a:rPr lang="th-TH" sz="3400" dirty="0" err="1"/>
              <a:t>จํานอง</a:t>
            </a:r>
            <a:r>
              <a:rPr lang="th-TH" sz="3400" dirty="0"/>
              <a:t>ไม่ได้</a:t>
            </a:r>
            <a:r>
              <a:rPr lang="th-TH" sz="3400" dirty="0" err="1"/>
              <a:t>ดําเนินการ</a:t>
            </a:r>
            <a:r>
              <a:rPr lang="th-TH" sz="3400" dirty="0"/>
              <a:t>ขายทอดตลาดทรัพย์สินที่</a:t>
            </a:r>
            <a:r>
              <a:rPr lang="th-TH" sz="3400" dirty="0" err="1"/>
              <a:t>จํานอง</a:t>
            </a:r>
            <a:r>
              <a:rPr lang="th-TH" sz="3400" dirty="0"/>
              <a:t>ภายในระยะเวลาที่</a:t>
            </a:r>
            <a:r>
              <a:rPr lang="th-TH" sz="3400" dirty="0" err="1"/>
              <a:t>กําหนด</a:t>
            </a:r>
            <a:r>
              <a:rPr lang="th-TH" sz="3400" dirty="0"/>
              <a:t>ไว้ในวรรคหนึ่ง ให้ผู้</a:t>
            </a:r>
            <a:r>
              <a:rPr lang="th-TH" sz="3400" dirty="0" err="1"/>
              <a:t>จํานอง</a:t>
            </a:r>
            <a:r>
              <a:rPr lang="th-TH" sz="3400" dirty="0"/>
              <a:t>พ้นจากความรับผิดในดอกเบี้ยและค่าสินไหมทดแทนซึ่งลูกหนี้ค้าง</a:t>
            </a:r>
            <a:r>
              <a:rPr lang="th-TH" sz="3400" dirty="0" err="1"/>
              <a:t>ชําระ</a:t>
            </a:r>
            <a:r>
              <a:rPr lang="th-TH" sz="3400" dirty="0"/>
              <a:t>ตลอดจนค่าภาระติดพันอันเป็นอุปกรณ์แห่งหนี้รายนั้นบรรดาที่เกิดขึ้นภายหลังวันที่พ้น</a:t>
            </a:r>
            <a:r>
              <a:rPr lang="th-TH" sz="3400" dirty="0" err="1"/>
              <a:t>กําหนดเวลา</a:t>
            </a:r>
            <a:r>
              <a:rPr lang="th-TH" sz="3400" dirty="0"/>
              <a:t>ดังกล่าว</a:t>
            </a:r>
            <a:endParaRPr lang="en-US" sz="3400" dirty="0"/>
          </a:p>
          <a:p>
            <a:pPr marL="0" indent="0" algn="thaiDist">
              <a:buNone/>
            </a:pPr>
            <a:r>
              <a:rPr lang="th-TH" sz="3400" dirty="0"/>
              <a:t>	เมื่อผู้รับ</a:t>
            </a:r>
            <a:r>
              <a:rPr lang="th-TH" sz="3400" dirty="0" err="1"/>
              <a:t>จํานอง</a:t>
            </a:r>
            <a:r>
              <a:rPr lang="th-TH" sz="3400" dirty="0"/>
              <a:t>ขายทอดตลาดทรัพย์สินที่</a:t>
            </a:r>
            <a:r>
              <a:rPr lang="th-TH" sz="3400" dirty="0" err="1"/>
              <a:t>จํานอง</a:t>
            </a:r>
            <a:r>
              <a:rPr lang="th-TH" sz="3400" dirty="0"/>
              <a:t>ได้เงินสุทธิ</a:t>
            </a:r>
            <a:r>
              <a:rPr lang="th-TH" sz="3400" dirty="0" err="1"/>
              <a:t>จํานวน</a:t>
            </a:r>
            <a:r>
              <a:rPr lang="th-TH" sz="3400" dirty="0"/>
              <a:t>เท่าใด ผู้รับ</a:t>
            </a:r>
            <a:r>
              <a:rPr lang="th-TH" sz="3400" dirty="0" err="1"/>
              <a:t>จํานอง</a:t>
            </a:r>
            <a:r>
              <a:rPr lang="th-TH" sz="3400" dirty="0"/>
              <a:t>ต้องจัดสรร</a:t>
            </a:r>
            <a:r>
              <a:rPr lang="th-TH" sz="3400" dirty="0" err="1"/>
              <a:t>ชําระ</a:t>
            </a:r>
            <a:r>
              <a:rPr lang="th-TH" sz="3400" dirty="0"/>
              <a:t>หนี้และอุปกรณ์ให้เสร็จสิ้นไป ถ้ายังมีเงินเหลือก็ต้องส่งคืนให้แก่ผู้</a:t>
            </a:r>
            <a:r>
              <a:rPr lang="th-TH" sz="3400" dirty="0" err="1"/>
              <a:t>จํานอง</a:t>
            </a:r>
            <a:r>
              <a:rPr lang="th-TH" sz="3400" dirty="0"/>
              <a:t> หรือแก่บุคคลผู้ควรจะได้เงินนั้น แต่ถ้าได้เงินน้อยกว่า</a:t>
            </a:r>
            <a:r>
              <a:rPr lang="th-TH" sz="3400" dirty="0" err="1"/>
              <a:t>จํานวน</a:t>
            </a:r>
            <a:r>
              <a:rPr lang="th-TH" sz="3400" dirty="0"/>
              <a:t>ที่ค้าง</a:t>
            </a:r>
            <a:r>
              <a:rPr lang="th-TH" sz="3400" dirty="0" err="1"/>
              <a:t>ชําระ</a:t>
            </a:r>
            <a:r>
              <a:rPr lang="th-TH" sz="3400" dirty="0"/>
              <a:t> ให้เป็นไปตามที่</a:t>
            </a:r>
            <a:r>
              <a:rPr lang="th-TH" sz="3400" dirty="0" err="1"/>
              <a:t>กําหนด</a:t>
            </a:r>
            <a:r>
              <a:rPr lang="th-TH" sz="3400" dirty="0"/>
              <a:t>ไว้ในมาตรา ๗๓๓ และในกรณีที่ผู้</a:t>
            </a:r>
            <a:r>
              <a:rPr lang="th-TH" sz="3400" dirty="0" err="1"/>
              <a:t>จํานอง</a:t>
            </a:r>
            <a:r>
              <a:rPr lang="th-TH" sz="3400" dirty="0"/>
              <a:t>เป็นบุคคลซึ่ง</a:t>
            </a:r>
            <a:r>
              <a:rPr lang="th-TH" sz="3400" dirty="0" err="1"/>
              <a:t>จํานอง</a:t>
            </a:r>
            <a:r>
              <a:rPr lang="th-TH" sz="3400" dirty="0"/>
              <a:t>ทรัพย์สินเพื่อประกันหนี้อันบุคคลอื่นจะต้อง</a:t>
            </a:r>
            <a:r>
              <a:rPr lang="th-TH" sz="3400" dirty="0" err="1"/>
              <a:t>ชําระ</a:t>
            </a:r>
            <a:r>
              <a:rPr lang="th-TH" sz="3400" dirty="0"/>
              <a:t> ผู้</a:t>
            </a:r>
            <a:r>
              <a:rPr lang="th-TH" sz="3400" dirty="0" err="1"/>
              <a:t>จํานอง</a:t>
            </a:r>
            <a:r>
              <a:rPr lang="th-TH" sz="3400" dirty="0"/>
              <a:t>ย่อมรับผิดเพียงเท่าที่ มาตรา ๗๒๗/๑ </a:t>
            </a:r>
            <a:r>
              <a:rPr lang="th-TH" sz="3400" dirty="0" err="1"/>
              <a:t>กําหนด</a:t>
            </a:r>
            <a:r>
              <a:rPr lang="th-TH" sz="3400" dirty="0"/>
              <a:t>ไว้</a:t>
            </a:r>
            <a:endParaRPr lang="en-US" sz="34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2682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หลักเกณฑ์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h-TH" dirty="0"/>
              <a:t>หนี้ประธานถึงกำหนดชำระแล้ว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ไม่มีจำนองรายอื่น หมายถึง ทรัพย์จำนองนั้นเป็นประกันการชำระหนี้เพียงรายเดียว โดยมิได้นำทรัพย์ชิ้นนั้น ๆ ไปจำนองทรัพย์กับเจ้าหนี้รายอื่น หรือ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ไม่มีบุริมสิทธิอื่นอันได้จดทะเบียนไว้เหนือทรัพย์ที่นำมาจำนอง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เมื่อครบทั้งสามเงื่อนไขแล้ว ผู้จำนองก็สามารถแจ้งให้เจ้าหนี้ผู้รับจำนองนำทรัพย์ออกขายทอดตลาดได้โดยไม่ต้องฟ้องคดีต่อศาล ได้เงินสุทธิเพียงใดให้นำไปชำระหนี้และอุปกรณ์ หากยังมีเงินเหลือให้ส่งมอบคืนแก่ผู้จำนอง แต่หากได้เงินไม่เพียงพอชำระหนี้ประธาน ส่วนที่ยังขาดให้ตกเป็นพับแก่เจ้าหนี้ โดยผู้จำนองไม่ต้องรับผิดใดอีก ทั้งนี้ตามมาตรา ๗๓๓ บัญญัติไว้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6373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ลูกหนี้ไม่ต้องรับผิดเกินกว่าทรัพย์สินที่จำนอง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b="1" dirty="0"/>
              <a:t>มาตรา ๗๓๓ </a:t>
            </a:r>
            <a:r>
              <a:rPr lang="th-TH" dirty="0"/>
              <a:t>ถ้าเอาทรัพย์จำนองหลุด และราคาทรัพย์สินนั้นมีประมาณต่ำกว่าจำนวนเงินที่ค้างชำระกันอยู่ก็ดี หรือถ้าเอาทรัพย์สินซึ่งจำนองออกขายทอดตลาดใช้หนี้ ได้เงินจำนวนสุทธิน้อยกว่าจำนวนเงินที่ค้างชำระกันอยู่นั้นก็ดี เงินยังขาดจำนวนอยู่เท่าใด ลูกหนี้ไม่ต้องรับผิดในเงินนั้น</a:t>
            </a:r>
            <a:endParaRPr lang="en-US" dirty="0"/>
          </a:p>
          <a:p>
            <a:pPr marL="0" indent="0" algn="thaiDist">
              <a:buNone/>
            </a:pPr>
            <a:r>
              <a:rPr lang="th-TH" b="1" dirty="0"/>
              <a:t>มาตรา ๗๒๗/๑ </a:t>
            </a:r>
            <a:r>
              <a:rPr lang="th-TH" dirty="0"/>
              <a:t>ไม่ว่ากรณีจะเป็นประการใด ผู้จำนองซึ่งจำนองทรัพย์สินของตนไว้เพื่อประกันหนี้อันบุคคลอื่นจะต้องชำระ ไม่ต้องรับผิดในหนี้นั้นเกินราคาทรัพย์สินที่จำนองในเวลาที่บังคับจำนอง หรือเอาทรัพย์หลุดจำนอง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en-US" dirty="0"/>
              <a:t>“</a:t>
            </a:r>
            <a:r>
              <a:rPr lang="th-TH" dirty="0"/>
              <a:t>ข้อตกลงใดอันมีผลให้ผู้จำนองรับผิดเกินที่บัญญัติไว้ในวรรคหนึ่ง หรือให้ผู้จำนองรับผิดอย่างผู้ค้ำประกัน ข้อตกลงนั้นเป็นโมฆะ ไม่ว่าข้อตกลงนั้นจะมีอยู่ในสัญญาจำนองหรือทำเป็นข้อตกลงต่างหากทั้งนี้ </a:t>
            </a:r>
            <a:r>
              <a:rPr lang="th-TH" b="1" dirty="0"/>
              <a:t>เว้นแต่</a:t>
            </a:r>
            <a:r>
              <a:rPr lang="th-TH" dirty="0"/>
              <a:t>เป็นกรณีที่</a:t>
            </a:r>
            <a:r>
              <a:rPr lang="th-TH" u="sng" dirty="0"/>
              <a:t>นิติบุคคลเป็นลูกหนี้และบุคคลผู้มีอำนาจในการจัดการตามกฎหมายหรือบุคคลที่มีอำนาจควบคุมการดำเนินงานของนิติบุคคลนั้นเป็นผู้จำนองทรัพย์สิน</a:t>
            </a:r>
            <a:r>
              <a:rPr lang="th-TH" dirty="0"/>
              <a:t>ของตนไว้เพื่อประกันหนี้นั้นของนิติบุคคลและผู้จำนองได้ทำสัญญาค้ำประกันไว้เป็นสัญญาต่างหาก</a:t>
            </a:r>
          </a:p>
        </p:txBody>
      </p:sp>
    </p:spTree>
    <p:extLst>
      <p:ext uri="{BB962C8B-B14F-4D97-AF65-F5344CB8AC3E}">
        <p14:creationId xmlns:p14="http://schemas.microsoft.com/office/powerpoint/2010/main" val="1924557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600" b="1" dirty="0"/>
              <a:t>การบังคับจำนองหรือถอนจำนองเป็นเหตุให้ทรัพย์สินซึ่งจำนองหลุดมือไปจากบุคคลผู้ได้ทรัพย์สินนั้นไว้ก่อน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dirty="0"/>
              <a:t>มาตรา ๗๔๒ ถ้าการบังคับจำนองก็ดี ถอนจำนองก็ดีเป็นเหตุให้ทรัพย์สินซึ่งจำนองหลุดมือไปจากบุคคล ผู้ได้ทรัพย์สินนั้นไว้แต่ก่อนไซร้ ท่านว่าการที่ทรัพย์สินหลุดมือไปเช่นนั้นหามีผลย้อนหลังไม่และบุริมสิทธิทั้งหลายของเจ้าหนี้แห่งผู้ที่ทรัพย์หลุดมือไป อันมีอยู่เหนือทรัพย์สินและได้จดทะเบียนไว้นั้นก็ย่อมเข้าอยู่ในลำดับหลังบุริมสิทธิอันเจ้าหนี้ของผู้จำนองหรือเจ้าของคนก่อนได้จดทะเบียนไว้” 	</a:t>
            </a:r>
          </a:p>
          <a:p>
            <a:pPr algn="thaiDist"/>
            <a:r>
              <a:rPr lang="th-TH" dirty="0"/>
              <a:t>“ในกรณีเช่นนี้ถ้าสิทธิใด ๆ อันมีอยู่เหนือทรัพย์สินซึ่งจำนองเป็นคุณหรือเป็นโทษแก่บุคคล   ผู้ได้ทรัพย์สินซึ่งจำนองไว้แต่ก่อนได้ระงับไปแล้วด้วยเกลื่อนกลืนกันในขณะที่ได้ทรัพย์สินนั้นมาไซร้ สิทธินั้นท่านให้กลับคืนมาเป็นคุณ หรือเป็นโทษแก่บุคคลนั้นได้อีกในเมื่อทรัพย์สินซึ่งจำนองกลับหลุดมือไป”</a:t>
            </a:r>
          </a:p>
        </p:txBody>
      </p:sp>
    </p:spTree>
    <p:extLst>
      <p:ext uri="{BB962C8B-B14F-4D97-AF65-F5344CB8AC3E}">
        <p14:creationId xmlns:p14="http://schemas.microsoft.com/office/powerpoint/2010/main" val="2959516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8D9A97-1C84-4A1B-85F9-D1AEBF658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6AA761B1-F7C1-43A9-9535-C74E250983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1196" b="16000"/>
          <a:stretch/>
        </p:blipFill>
        <p:spPr>
          <a:xfrm>
            <a:off x="761999" y="1752600"/>
            <a:ext cx="6629401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42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37F3E0-2DD0-4246-9F05-58F2B62B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115117F9-90F4-46BB-9C10-16E511F73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0123" b="15737"/>
          <a:stretch/>
        </p:blipFill>
        <p:spPr>
          <a:xfrm>
            <a:off x="-29066" y="1905000"/>
            <a:ext cx="720264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35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b="1" dirty="0"/>
              <a:t>ความระงับสิ้นไปของสัญญาจำนอง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มาตรา ๗๔๔ อันจำนองย่อมระงับสิ้นไป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</a:t>
            </a:r>
            <a:r>
              <a:rPr lang="th-TH" dirty="0"/>
              <a:t>๑</a:t>
            </a:r>
            <a:r>
              <a:rPr lang="en-US" dirty="0"/>
              <a:t>) </a:t>
            </a:r>
            <a:r>
              <a:rPr lang="th-TH" dirty="0"/>
              <a:t>เมื่อหนี้ที่ประกันระงับสิ้นไปด้วยเหตุประการอื่นใดมิใช่เหตุอายุความ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</a:t>
            </a:r>
            <a:r>
              <a:rPr lang="th-TH" dirty="0"/>
              <a:t>๒</a:t>
            </a:r>
            <a:r>
              <a:rPr lang="en-US" dirty="0"/>
              <a:t>) </a:t>
            </a:r>
            <a:r>
              <a:rPr lang="th-TH" dirty="0"/>
              <a:t>เมื่อปลดจำนองให้แก่ผู้จำนองด้วยหนังสือเป็นสำคัญ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	(</a:t>
            </a:r>
            <a:r>
              <a:rPr lang="th-TH" dirty="0"/>
              <a:t>๓</a:t>
            </a:r>
            <a:r>
              <a:rPr lang="en-US" dirty="0"/>
              <a:t>) </a:t>
            </a:r>
            <a:r>
              <a:rPr lang="th-TH" dirty="0"/>
              <a:t>เมื่อผู้จำนองหลุดพ้น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	(</a:t>
            </a:r>
            <a:r>
              <a:rPr lang="th-TH" dirty="0"/>
              <a:t>๔</a:t>
            </a:r>
            <a:r>
              <a:rPr lang="en-US" dirty="0"/>
              <a:t>) </a:t>
            </a:r>
            <a:r>
              <a:rPr lang="th-TH" dirty="0"/>
              <a:t>เมื่อถอนจำนอง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	(</a:t>
            </a:r>
            <a:r>
              <a:rPr lang="th-TH" dirty="0"/>
              <a:t>๕</a:t>
            </a:r>
            <a:r>
              <a:rPr lang="en-US" dirty="0"/>
              <a:t>) </a:t>
            </a:r>
            <a:r>
              <a:rPr lang="th-TH" dirty="0"/>
              <a:t>เมื่อขายทอดตลาดทรัพย์สินซึ่งจำนองตามคำสั่งศาลอันเนื่องมาแต่การบังคับจำนองหรือถอนจำนอง หรือเมื่อมีการขายทอดตลาดทรัพย์สินตามมาตรา ๗๒๙/๑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</a:t>
            </a:r>
            <a:r>
              <a:rPr lang="th-TH" dirty="0"/>
              <a:t>๖</a:t>
            </a:r>
            <a:r>
              <a:rPr lang="en-US" dirty="0"/>
              <a:t>) </a:t>
            </a:r>
            <a:r>
              <a:rPr lang="th-TH" dirty="0"/>
              <a:t>เมื่อเอาทรัพย์สินซึ่งจำนองนั้นหลุด</a:t>
            </a:r>
            <a:endParaRPr lang="en-US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893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ยืมใช้คงรูป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th-TH" dirty="0"/>
              <a:t>ยืมใช้สิ้นเปลือง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ความรับผิดของผู้รับฝากทรัพย์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หลักเกณฑ์การกู้ยืม+คิดดอกเบี้ย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เจ้าสำนักโรงแรม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ค้ำประกันมีได้แต่หนี้อันสมบูรณ์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เสียสิทธิบังคับหลักประกันเช่นจำนองจำนำ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ผู้ค้ำประกันเสียสิทธิไล่เบี้ย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การบังคับจำนอง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ขอบเขตการบังคับจำนอง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บังคับจำนำและการระงับซึ่งจำนำ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ตัวแทน </a:t>
            </a:r>
            <a:r>
              <a:rPr lang="en-US" dirty="0"/>
              <a:t>vs </a:t>
            </a:r>
            <a:r>
              <a:rPr lang="th-TH"/>
              <a:t>นายหน้า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010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02076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/>
              <a:t>สัญญาจำนองครอบไปถึงทรัพย์จำนองทุกส่วน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มาตรา ๗๑๗ แม้ว่าทรัพย์สินซึ่งจำนองจะแบ่งออกเป็นหลายส่วนก็ตาม ท่านว่าจำนองก็ยังคงครอบไปถึงส่วนเหล่านั้นหมดทุกส่วนด้วยกันอยู่นั่นเอง</a:t>
            </a:r>
            <a:endParaRPr lang="en-US" sz="4000" dirty="0"/>
          </a:p>
          <a:p>
            <a:pPr marL="0" indent="0" algn="thaiDist">
              <a:buNone/>
            </a:pPr>
            <a:r>
              <a:rPr lang="en-US" sz="4000" dirty="0"/>
              <a:t>		</a:t>
            </a:r>
            <a:r>
              <a:rPr lang="th-TH" sz="4000" dirty="0"/>
              <a:t>ถึงกระนั้นก็ดี ถ้าผู้รับจำนองยินยอมด้วย ท่านว่าจะโอนทรัพย์สินส่วนหนึ่งส่วนใดไปปลอดจากจำนองก็ให้ทำได้ แต่ความยินยอมดังว่านี้หากมิได้จดทะเบียน ท่านว่าจะยกเอาขึ้นเป็นข้อต่อสู้แก่บุคคลภายนอกหาได้ไม่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ea typeface="Calibri"/>
                <a:cs typeface="TH Sarabun New"/>
              </a:rPr>
              <a:t>สัญญาจำนองครอบ</a:t>
            </a:r>
            <a:r>
              <a:rPr lang="th-TH" b="1" spc="-20" dirty="0">
                <a:solidFill>
                  <a:schemeClr val="bg1"/>
                </a:solidFill>
                <a:ea typeface="Calibri"/>
                <a:cs typeface="TH Sarabun New"/>
              </a:rPr>
              <a:t>ไปถึงทรัพย์อันติดพันกับทรัพย์สินซึ่งจำนอง</a:t>
            </a:r>
            <a:r>
              <a:rPr lang="th-TH" spc="-20" dirty="0">
                <a:solidFill>
                  <a:schemeClr val="bg1"/>
                </a:solidFill>
                <a:ea typeface="Calibri"/>
                <a:cs typeface="TH Sarabun New"/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77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b="1" dirty="0"/>
              <a:t>มาตรา ๗๑๘ </a:t>
            </a:r>
            <a:r>
              <a:rPr lang="th-TH" dirty="0"/>
              <a:t>จำนองย่อมครอบไปถึงทรัพย์ทั้งปวงอันติดพันอยู่กับทรัพย์สินซึ่งจำนอง แต่ต้องอยู่ภายในบังคับซึ่งท่านจำกัดไว้ในสามมาตราต่อไปนี้</a:t>
            </a:r>
            <a:endParaRPr lang="en-US" dirty="0"/>
          </a:p>
          <a:p>
            <a:pPr marL="0" indent="0" algn="thaiDist">
              <a:buNone/>
            </a:pPr>
            <a:r>
              <a:rPr lang="th-TH" b="1" dirty="0"/>
              <a:t>มาตรา ๗๑๙ </a:t>
            </a:r>
            <a:r>
              <a:rPr lang="th-TH" dirty="0"/>
              <a:t>จำนองที่ดินไม่ครอบไปถึงเรือนโรงอันผู้จำนองปลูกสร้างลงในที่ดินภายหลังวันจำนอง เว้นแต่จะมีข้อความกล่าวไว้โดยเฉพาะในสัญญาว่าให้ครอบไปถึง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แต่กระนั้นก็ดี ผู้รับจำนองจะให้ขายเรือนโรงนั้นรวมไปกับที่ดินด้วยก็ได้ แต่ผู้รับจำนองอาจใช้บุริมสิทธิของตนได้เพียงแก่ราคาที่ดินเท่านั้น</a:t>
            </a:r>
            <a:endParaRPr lang="en-US" dirty="0"/>
          </a:p>
          <a:p>
            <a:pPr marL="0" indent="0" algn="thaiDist">
              <a:buNone/>
            </a:pPr>
            <a:r>
              <a:rPr lang="th-TH" b="1" dirty="0"/>
              <a:t>มาตรา ๗๒๐ </a:t>
            </a:r>
            <a:r>
              <a:rPr lang="th-TH" dirty="0"/>
              <a:t>จำนองเรือนโรงหรือสิ่งปลูกสร้างอย่างอื่นซึ่งได้ทำขึ้นไว้บนดินหรือใต้ดิน ในที่ดินอันเป็นของคนอื่นเขานั้นย่อมไม่ครอบไปถึงที่ดินนั้นด้วย ฉันใดกลับกันก็ฉันนั้น</a:t>
            </a:r>
            <a:endParaRPr lang="en-US" dirty="0"/>
          </a:p>
          <a:p>
            <a:pPr algn="thaiDist"/>
            <a:endParaRPr lang="th-TH" sz="32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51BE40-060F-4E7D-A138-FB50E0EF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1</a:t>
            </a:r>
            <a:endParaRPr lang="th-TH" dirty="0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09D94A84-0D63-433E-B18A-2CCC25FC73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330" t="34153" r="15907" b="10768"/>
          <a:stretch/>
        </p:blipFill>
        <p:spPr>
          <a:xfrm>
            <a:off x="355942" y="1524000"/>
            <a:ext cx="843211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89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5C9089D-5DF1-447C-B331-3201BD78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2</a:t>
            </a:r>
            <a:endParaRPr lang="th-TH" dirty="0"/>
          </a:p>
        </p:txBody>
      </p:sp>
      <p:pic>
        <p:nvPicPr>
          <p:cNvPr id="7" name="ตัวแทนเนื้อหา 6">
            <a:extLst>
              <a:ext uri="{FF2B5EF4-FFF2-40B4-BE49-F238E27FC236}">
                <a16:creationId xmlns:a16="http://schemas.microsoft.com/office/drawing/2014/main" id="{9C186BC9-5A86-47DC-98E7-C67310B700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013" t="30305" r="16854" b="14136"/>
          <a:stretch/>
        </p:blipFill>
        <p:spPr>
          <a:xfrm>
            <a:off x="870172" y="1524000"/>
            <a:ext cx="740365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CF66C2-444E-4AA0-857C-485D6E04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3</a:t>
            </a:r>
            <a:endParaRPr lang="th-TH" dirty="0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4908CC6A-DB59-4FC8-A15E-5D20A2347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960" t="28621" r="16853" b="12452"/>
          <a:stretch/>
        </p:blipFill>
        <p:spPr>
          <a:xfrm>
            <a:off x="498564" y="1752600"/>
            <a:ext cx="735003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67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คำพิพากษาฎีกา ที่ ๒๕๒๑/๒๕๑๖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/>
              <a:t>ผู้ที่มิใช่เจ้าของทรัพย์ย่อมไม่มีสิทธิที่จะนำทรัพย์นั้นไปจำนอง แม้เอกสารต่อท้ายสัญญาจำนองจะมีข้อความระบุว่าผู้จำนองได้จำนองสิ่งปลูกสร้างซึ่งได้ปลูกสร้างขึ้นภายหลังจำนองด้วย ข้อความดังกล่าวก็ย่อมหมายถึงสิ่งปลูกสร้างซึ่งเป็นกรรมสิทธิ์ของผู้จำนองเท่านั้น ไม่รวมถึงทรัพย์ซึ่งเป็นกรรมสิทธิ์ของบุคคลภายนอกด้วย ผู้รับจำนองจึงไม่มีสิทธิได้รับชำระหนี้จากเงินที่ได้จากการขายสิ่งปลูกสร้างของบุคคลภายนอกซึ่งได้ปลูกสร้างไว้บนที่ดินของผู้จำนอ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8749121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4253</Words>
  <Application>Microsoft Office PowerPoint</Application>
  <PresentationFormat>นำเสนอทางหน้าจอ (4:3)</PresentationFormat>
  <Paragraphs>130</Paragraphs>
  <Slides>39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39</vt:i4>
      </vt:variant>
    </vt:vector>
  </HeadingPairs>
  <TitlesOfParts>
    <vt:vector size="44" baseType="lpstr">
      <vt:lpstr>Arial</vt:lpstr>
      <vt:lpstr>Calibri</vt:lpstr>
      <vt:lpstr>Cordia New</vt:lpstr>
      <vt:lpstr>Wingdings 2</vt:lpstr>
      <vt:lpstr>ชุดรูปแบบของ Office</vt:lpstr>
      <vt:lpstr>จำนอง</vt:lpstr>
      <vt:lpstr>ขอบเขตจำนอง</vt:lpstr>
      <vt:lpstr>จำนองครอบไปถึงทรัพย์จำนองทุกชิ้น</vt:lpstr>
      <vt:lpstr>สัญญาจำนองครอบไปถึงทรัพย์จำนองทุกส่วน</vt:lpstr>
      <vt:lpstr>สัญญาจำนองครอบไปถึงทรัพย์อันติดพันกับทรัพย์สินซึ่งจำนอง </vt:lpstr>
      <vt:lpstr>ตัวอย่าง 1</vt:lpstr>
      <vt:lpstr>ตัวอย่าง 2</vt:lpstr>
      <vt:lpstr>ตัวอย่าง 3</vt:lpstr>
      <vt:lpstr>คำพิพากษาฎีกา ที่ ๒๕๒๑/๒๕๑๖ </vt:lpstr>
      <vt:lpstr>คำพิพากษาศาลฎีกาที่ ๑๓๒๖ - ๑๓๒๗/๒๕๐๖ </vt:lpstr>
      <vt:lpstr>ข้อสังเกต</vt:lpstr>
      <vt:lpstr>จำนองไม่ครอบไปถึงดอกผลแห่งทรัพย์จำนอง</vt:lpstr>
      <vt:lpstr>สิทธิของผู้รับจำนอง</vt:lpstr>
      <vt:lpstr>ข้อสังเกต</vt:lpstr>
      <vt:lpstr>คำพิพากษาศาลฎีกา ที่ ๓๗๗/๒๔๗๘</vt:lpstr>
      <vt:lpstr>สิทธิบังคับจำนองได้ทันทีเมื่อทรัพย์สินซึ่งจำนองสูญหายหรือบุบสลาย</vt:lpstr>
      <vt:lpstr> ความรับผิดของทรัพย์จำนอง </vt:lpstr>
      <vt:lpstr>กรณีบุคคลหลายคนจำนองทรัพย์ประกันหนี้รายเดียวกัน</vt:lpstr>
      <vt:lpstr>การบังคับจำนอง</vt:lpstr>
      <vt:lpstr>วิธีขายทอดตลาด</vt:lpstr>
      <vt:lpstr>ข้อสังเกต</vt:lpstr>
      <vt:lpstr>คำพิพากษาศาลฎีกา ที่ ๕๕๕๓/๒๕๔๒ </vt:lpstr>
      <vt:lpstr>ข้อสังเกต</vt:lpstr>
      <vt:lpstr>การบังคับจำนอง กับบุคคลผู้รับโอนทรัพย์จำนอง</vt:lpstr>
      <vt:lpstr>การบังคับจำนองโดยฟ้องหลุดเป็นสิทธิ</vt:lpstr>
      <vt:lpstr>ข้อตกลงให้บังคับจำนองก่อนเวลา</vt:lpstr>
      <vt:lpstr>ข้อสังเกต </vt:lpstr>
      <vt:lpstr>การบังคับจำนอง กรณีจำนองทรัพย์สินสิ่งเดียว เป็นประกันหนี้หลายราย</vt:lpstr>
      <vt:lpstr>สิทธิของผู้รับจำนองลำดับก่อน</vt:lpstr>
      <vt:lpstr>สิทธิของเจ้าหนี้จำนองลำดับหลัง </vt:lpstr>
      <vt:lpstr>งานนำเสนอ PowerPoint</vt:lpstr>
      <vt:lpstr>สิทธิของผู้จำนองในการขอให้เจ้าหนี้ขายทอดตลาด โดยไม่ต้องฟ้องคดีต่อศาล</vt:lpstr>
      <vt:lpstr>หลักเกณฑ์</vt:lpstr>
      <vt:lpstr>ลูกหนี้ไม่ต้องรับผิดเกินกว่าทรัพย์สินที่จำนอง </vt:lpstr>
      <vt:lpstr>การบังคับจำนองหรือถอนจำนองเป็นเหตุให้ทรัพย์สินซึ่งจำนองหลุดมือไปจากบุคคลผู้ได้ทรัพย์สินนั้นไว้ก่อน</vt:lpstr>
      <vt:lpstr>งานนำเสนอ PowerPoint</vt:lpstr>
      <vt:lpstr>งานนำเสนอ PowerPoint</vt:lpstr>
      <vt:lpstr>ความระงับสิ้นไปของสัญญาจำนอง</vt:lpstr>
      <vt:lpstr>งานนำเสนอ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จำนอง</dc:title>
  <dc:creator>Your User Name</dc:creator>
  <cp:lastModifiedBy>พงษ์บวร ประสูตร์แสงจันทร์</cp:lastModifiedBy>
  <cp:revision>22</cp:revision>
  <dcterms:created xsi:type="dcterms:W3CDTF">2013-02-13T17:04:27Z</dcterms:created>
  <dcterms:modified xsi:type="dcterms:W3CDTF">2021-05-20T06:58:55Z</dcterms:modified>
</cp:coreProperties>
</file>