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302" r:id="rId24"/>
    <p:sldId id="277" r:id="rId25"/>
    <p:sldId id="304" r:id="rId26"/>
    <p:sldId id="303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C812-83F6-4556-A21C-72CD8BA9CAA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D4B-783B-48FB-92D3-9A826E9806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22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C812-83F6-4556-A21C-72CD8BA9CAA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D4B-783B-48FB-92D3-9A826E9806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265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C812-83F6-4556-A21C-72CD8BA9CAA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D4B-783B-48FB-92D3-9A826E9806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418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C812-83F6-4556-A21C-72CD8BA9CAA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D4B-783B-48FB-92D3-9A826E9806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726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C812-83F6-4556-A21C-72CD8BA9CAA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D4B-783B-48FB-92D3-9A826E9806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104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C812-83F6-4556-A21C-72CD8BA9CAA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D4B-783B-48FB-92D3-9A826E9806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898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C812-83F6-4556-A21C-72CD8BA9CAA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D4B-783B-48FB-92D3-9A826E9806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18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C812-83F6-4556-A21C-72CD8BA9CAA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D4B-783B-48FB-92D3-9A826E9806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195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C812-83F6-4556-A21C-72CD8BA9CAA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D4B-783B-48FB-92D3-9A826E9806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350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C812-83F6-4556-A21C-72CD8BA9CAA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D4B-783B-48FB-92D3-9A826E9806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33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C812-83F6-4556-A21C-72CD8BA9CAA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BD4B-783B-48FB-92D3-9A826E9806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407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CC812-83F6-4556-A21C-72CD8BA9CAAD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EBD4B-783B-48FB-92D3-9A826E9806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712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th-TH" sz="8800" b="1" dirty="0"/>
              <a:t>เช็ค</a:t>
            </a:r>
            <a:br>
              <a:rPr lang="th-TH" sz="8800" b="1" dirty="0"/>
            </a:br>
            <a:r>
              <a:rPr lang="th-TH" sz="2200" dirty="0"/>
              <a:t>(</a:t>
            </a:r>
            <a:r>
              <a:rPr lang="en-US" sz="2200" dirty="0" err="1"/>
              <a:t>Cheques</a:t>
            </a:r>
            <a:r>
              <a:rPr lang="th-TH" sz="2200" dirty="0"/>
              <a:t>)</a:t>
            </a:r>
            <a:br>
              <a:rPr lang="en-US" sz="2200" dirty="0"/>
            </a:br>
            <a:endParaRPr lang="th-TH" sz="22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  <a:p>
            <a:pPr algn="r"/>
            <a:r>
              <a:rPr lang="th-TH"/>
              <a:t>๕ ก.ย.๒๕๖๔</a:t>
            </a:r>
            <a:endParaRPr lang="th-TH" dirty="0"/>
          </a:p>
          <a:p>
            <a:pPr algn="r"/>
            <a:r>
              <a:rPr lang="th-TH" dirty="0"/>
              <a:t>อ </a:t>
            </a:r>
            <a:r>
              <a:rPr lang="th-TH" dirty="0" err="1"/>
              <a:t>พงษ์</a:t>
            </a:r>
            <a:r>
              <a:rPr lang="th-TH" dirty="0"/>
              <a:t>บวร </a:t>
            </a:r>
            <a:r>
              <a:rPr lang="th-TH" dirty="0" err="1"/>
              <a:t>ประสูตร์</a:t>
            </a:r>
            <a:r>
              <a:rPr lang="th-TH" dirty="0"/>
              <a:t>แสงจันทร์</a:t>
            </a:r>
          </a:p>
        </p:txBody>
      </p:sp>
    </p:spTree>
    <p:extLst>
      <p:ext uri="{BB962C8B-B14F-4D97-AF65-F5344CB8AC3E}">
        <p14:creationId xmlns:p14="http://schemas.microsoft.com/office/powerpoint/2010/main" val="3685571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dirty="0"/>
              <a:t>อธิบาย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dirty="0">
                <a:ea typeface="Calibri"/>
              </a:rPr>
              <a:t>การออกเช็คจะต้องมีรายการครบถ้วนดังที่กล่าวข้างต้น หากขาดรายการใดไปย่อมไม่สมบูรณ์เป็นเช็ค เว้นแต่ ในเรื่องของวัน เวลา สถานที่ออกเช็ค ทั้งนี้ มาตรา ๙๘๙ ให้นำมาตรา ๙๑๐ ในตั๋วแลกเงินมาบังคับใช้เท่าที่ไม่ขัดด้วย ดังนั้นในกรณีที่ผู้สั่งจ่ายไม่ได้ลงวันออกเช็ค สถานที่ออกเช็ค สถานที่ใช้เงินไว้ ตามมาตรา ๙๑๐ ให้ถือว่าเช็คออกที่ภูมิลำเนาผู้สั่งจ่าย และใช้เงิน ณ ภูมิลำเนาของผู้จ่าย(ธนาคาร) แต่ปกติแบบพิมพ์เช็คที่ใช้กันทั่วไปจะไม่มีช่องให้กรอกสถานที่ออกเช็ค</a:t>
            </a:r>
          </a:p>
          <a:p>
            <a:pPr algn="thaiDist"/>
            <a:r>
              <a:rPr lang="th-TH" dirty="0">
                <a:ea typeface="Calibri"/>
              </a:rPr>
              <a:t>กรณีไม่มีวันที่ออกตั๋ว ผู้ทรงกระทำการโดยสุจริตสามารถจดแจ้งวันที่ลงไปได้ทางปฏิบัติหากผู้ทรงถือเช็คไม่ลงวันที่มาขึ้นเงิน ธนาคารก็จะลงวันที่ออกตั๋วเป็นวันที่เอาเช็คมายื่นเพื่อขึ้นเงินนั้นเอง และในการนี้ต้องถือว่าธนาคารเป็นตัวแทนของผู้ทรง จึงมีอำนาจจดแจ้งวันที่ออกเช็คได้ (ฎีกาที่</a:t>
            </a:r>
            <a:r>
              <a:rPr lang="en-US" dirty="0">
                <a:effectLst/>
                <a:latin typeface="Cordia New"/>
                <a:ea typeface="Calibri"/>
              </a:rPr>
              <a:t> 1303/2514</a:t>
            </a:r>
            <a:r>
              <a:rPr lang="th-TH" dirty="0">
                <a:effectLst/>
                <a:latin typeface="Cordia New"/>
                <a:ea typeface="Calibri"/>
              </a:rPr>
              <a:t>)</a:t>
            </a:r>
            <a:endParaRPr lang="th-TH" dirty="0">
              <a:ea typeface="Calibri"/>
            </a:endParaRPr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34415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dirty="0">
                <a:ea typeface="Calibri"/>
              </a:rPr>
              <a:t>คำพิพากษาศาลฎีกาที่</a:t>
            </a:r>
            <a:r>
              <a:rPr lang="en-US" dirty="0">
                <a:effectLst/>
                <a:latin typeface="Cordia New"/>
                <a:ea typeface="Calibri"/>
              </a:rPr>
              <a:t> 1303/2514</a:t>
            </a:r>
            <a:r>
              <a:rPr lang="th-TH" dirty="0">
                <a:effectLst/>
                <a:latin typeface="Cordia New"/>
                <a:ea typeface="Calibri"/>
              </a:rPr>
              <a:t> (ป)</a:t>
            </a:r>
            <a:r>
              <a:rPr lang="th-TH" b="1" dirty="0">
                <a:effectLst/>
                <a:latin typeface="Cordia New"/>
                <a:ea typeface="Calibri"/>
              </a:rPr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dirty="0">
                <a:effectLst/>
                <a:latin typeface="Cordia New"/>
                <a:ea typeface="Calibri"/>
              </a:rPr>
              <a:t>จำเลยที่ </a:t>
            </a:r>
            <a:r>
              <a:rPr lang="en-US" dirty="0">
                <a:effectLst/>
                <a:latin typeface="Cordia New"/>
                <a:ea typeface="Calibri"/>
              </a:rPr>
              <a:t>1 </a:t>
            </a:r>
            <a:r>
              <a:rPr lang="th-TH" dirty="0">
                <a:effectLst/>
                <a:latin typeface="Cordia New"/>
                <a:ea typeface="Calibri"/>
              </a:rPr>
              <a:t>ลงลายมือชื่อสั่งจ่ายเช็คเงินสด โดยมิได้ลงวันที่ออกเช็คมีจำเลยที่ </a:t>
            </a:r>
            <a:r>
              <a:rPr lang="en-US" dirty="0">
                <a:effectLst/>
                <a:latin typeface="Cordia New"/>
                <a:ea typeface="Calibri"/>
              </a:rPr>
              <a:t>2 </a:t>
            </a:r>
            <a:r>
              <a:rPr lang="th-TH" dirty="0">
                <a:effectLst/>
                <a:latin typeface="Cordia New"/>
                <a:ea typeface="Calibri"/>
              </a:rPr>
              <a:t>สลักหลังแล้วมอบเช็คนั้นให้โจทก์ยึดถือไว้ ต่อมาโจทก์มอบเช็คดังกล่าวให้น้องชายโจทก์ไปขอเบิกเงินจากธนาคาร เจ้าหน้าที่ธนาคารได้ลงวันที่ในเช็คนั้น โดยลงวันที่ที่น้องชายโจทก์ไปขอเบิกเงิน ดังนี้ การที่จำเลยที่ </a:t>
            </a:r>
            <a:r>
              <a:rPr lang="en-US" dirty="0">
                <a:effectLst/>
                <a:latin typeface="Cordia New"/>
                <a:ea typeface="Calibri"/>
              </a:rPr>
              <a:t>1 </a:t>
            </a:r>
            <a:r>
              <a:rPr lang="th-TH" dirty="0">
                <a:effectLst/>
                <a:latin typeface="Cordia New"/>
                <a:ea typeface="Calibri"/>
              </a:rPr>
              <a:t>มอบเช็คฉบับพิพาทให้โจทก์ย่อมถือได้โดยปริยายว่าจำเลยที่</a:t>
            </a:r>
            <a:r>
              <a:rPr lang="en-US" dirty="0">
                <a:effectLst/>
                <a:latin typeface="Cordia New"/>
                <a:ea typeface="Calibri"/>
              </a:rPr>
              <a:t>1 </a:t>
            </a:r>
            <a:r>
              <a:rPr lang="th-TH" dirty="0">
                <a:effectLst/>
                <a:latin typeface="Cordia New"/>
                <a:ea typeface="Calibri"/>
              </a:rPr>
              <a:t>ได้มอบหมายให้โจทก์ลงวันที่ออกเช็คได้เอง ฉะนั้นการที่เจ้าหน้าที่ธนาคารลงวันสั่งจ่าย (วันออกเช็ค) จึงถือเป็นปริยายได้อีกว่าเจ้าหน้าที่ธนาคารได้ลงวันที่ออกเช็คโดยสุจริตแทน โจทก์ซึ่งเป็นผู้ทรง และเป็นการลงวันที่ออกเช็คที่ถูกต้องแท้จริงเช็คฉบับพิพาทจึงเป็นเช็คที่ สมบูรณ์ตาม</a:t>
            </a:r>
            <a:r>
              <a:rPr lang="th-TH" dirty="0">
                <a:ea typeface="Calibri"/>
              </a:rPr>
              <a:t>กฎหมาย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22992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b="1" dirty="0"/>
              <a:t>คำพิพากษาศาลฎีกาที่</a:t>
            </a:r>
            <a:r>
              <a:rPr lang="en-US" b="1" dirty="0"/>
              <a:t> 1853/2511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u="sng" dirty="0"/>
              <a:t>ผู้สั่งจ่ายเช็คไม่มีเงินฝากธนาคาร</a:t>
            </a:r>
            <a:r>
              <a:rPr lang="th-TH" dirty="0"/>
              <a:t> แต่ออกเช็คโดย</a:t>
            </a:r>
            <a:r>
              <a:rPr lang="th-TH" u="sng" dirty="0"/>
              <a:t>ใช้แบบพิมพ์เช็คของบุคคลอื่น</a:t>
            </a:r>
            <a:r>
              <a:rPr lang="th-TH" dirty="0"/>
              <a:t>เมื่อทำเป็นหนังสือตราสารซึ่ง</a:t>
            </a:r>
            <a:r>
              <a:rPr lang="th-TH" u="sng" dirty="0"/>
              <a:t>มีรายการครบถ้วนบริบูรณ์</a:t>
            </a:r>
            <a:r>
              <a:rPr lang="th-TH" dirty="0"/>
              <a:t>ตามลักษณะที่บัญญัติไว้ในมาตรา </a:t>
            </a:r>
            <a:r>
              <a:rPr lang="en-US" dirty="0"/>
              <a:t>987,988 </a:t>
            </a:r>
            <a:r>
              <a:rPr lang="th-TH" dirty="0"/>
              <a:t>แห่งประมวลกฎหมายแพ่งและพาณิชย์ </a:t>
            </a:r>
            <a:r>
              <a:rPr lang="th-TH" u="sng" dirty="0"/>
              <a:t>ย่อมเป็นเช็คโดยชอบ</a:t>
            </a:r>
            <a:r>
              <a:rPr lang="th-TH" dirty="0"/>
              <a:t> หากผู้ทรงนำไปขึ้นเงินจากธนาคารไม่ได้ ผู้สั่งจ่ายและผู้สลักหลัง หรือผู้รับประกันด้วย</a:t>
            </a:r>
            <a:r>
              <a:rPr lang="th-TH" dirty="0" err="1"/>
              <a:t>อาวัล</a:t>
            </a:r>
            <a:r>
              <a:rPr lang="th-TH" dirty="0"/>
              <a:t>ย่อมต้องร่วมกันรับผิดต่อผู้ทรง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6018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th-TH" b="1" dirty="0">
                <a:ea typeface="Calibri"/>
              </a:rPr>
              <a:t>บทบัญญัติของตั๋วแลกเงินที่นำมาใช้กับเช็ค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/>
              <a:t>	มาตรา ๙๘๙  บทบัญญัติทั้งหลายในหมวด ๒ อันว่าด้วยตั๋วแลกเงินดังจะกล่าวต่อไปนี้ ท่านให้ยกมาบังคับในเรื่องเช็คเพียงเท่าที่ไม่ขัดกับสภาพแห่งตราสารชนิดนี้ คือบทมาตรา ๙๑๐, ๙๑๔ ถึง ๙๒๓, ๙๒๕, ๙๒๖, ๙๓๘ ถึง ๙๔๐, ๙๔๕, ๙๔๖, ๙๕๙, ๙๖๗, ๙๗๑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	ถ้าเป็นเช็คที่ออกมาแต่ต่างประเทศ ท่านให้นำบทบัญญัติดังต่อไปนี้มาใช้บังคับด้วย คือบทมาตรา ๙๒๔, ๙๖๐ ถึง ๙๖๔, ๙๗๓ ถึง ๙๗๗, ๙๘๐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60616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thaiDist"/>
            <a:r>
              <a:rPr lang="th-TH" dirty="0"/>
              <a:t>มาตรา ๙๑๐ ตราสารที่ไม่มีรายการครบถ้วนย่อมไม่สมบูรณ์เป็นตั๋ว</a:t>
            </a:r>
            <a:endParaRPr lang="en-US" dirty="0"/>
          </a:p>
          <a:p>
            <a:pPr lvl="0" algn="thaiDist"/>
            <a:r>
              <a:rPr lang="th-TH" dirty="0"/>
              <a:t>มาตรา ๙๑๔ ผู้สั่งจ่ายเช็คและผู้สลักหลังย่อมเป็นอันสัญญาว่า เมื่อนำเช็คไปยื่นแก่ธนาคารเพื่อใช้เงินในกำหนดเวลา ๑ เดือน หรือ ๓ เดือนแล้ว จะมีการใช้เงินตามเช็คนั้น ดังนั้นถ้ายื่นในกำหนดแล้วธนาคาร    </a:t>
            </a:r>
            <a:r>
              <a:rPr lang="th-TH" dirty="0" err="1"/>
              <a:t>ปฎิ</a:t>
            </a:r>
            <a:r>
              <a:rPr lang="th-TH" dirty="0"/>
              <a:t>เส</a:t>
            </a:r>
            <a:r>
              <a:rPr lang="th-TH" dirty="0" err="1"/>
              <a:t>ธการ</a:t>
            </a:r>
            <a:r>
              <a:rPr lang="th-TH" dirty="0"/>
              <a:t>จ่ายเงิน ผู้ทรงย่อมเรียกให้ผู้สั่งจ่าย และผู้สลักหลังรับผิดตามเช็คได้โดยไม่ต้องทำคำคัดค้าน แต่หากผู้ทรงไม่ยื่นในกำหนด ๑ หรือ ๓ เดือน ผู้ทรงย่อมสิ้นสิทธิไล่เบี้ยเอากับผู้สลักหลัง ตามมาตรา ๙๙๐ บัญญัติไว้ แต่สิทธิของผู้ทรงต่อผู้สั่งจ่ายนั้น จะเสียไปเพียงเท่าที่ผู้สั่งจ่ายต้องเสียหายจากการยื่นตั๋วล่าช้ากว่ากำหนดเท่านั้น</a:t>
            </a:r>
            <a:endParaRPr lang="en-US" dirty="0"/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th-TH" b="1" dirty="0">
                <a:ea typeface="Calibri"/>
              </a:rPr>
              <a:t>บทบัญญัติของตั๋วแลกเงินที่นำมาใช้กับเช็ค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16076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thaiDist">
              <a:lnSpc>
                <a:spcPct val="115000"/>
              </a:lnSpc>
              <a:buFont typeface="Symbol"/>
              <a:buChar char=""/>
            </a:pPr>
            <a:r>
              <a:rPr lang="th-TH" dirty="0">
                <a:ea typeface="Calibri"/>
              </a:rPr>
              <a:t>มาตรา ๙๑๕ การเขียนข้อกำหนดจำกัดความรับผิด หรือลดละหน้าที่ เช่น เขียนข้อความว่า “ไล่เบี้ยผู้สั่งจ่ายมิได้” เป็นต้น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Symbol"/>
              <a:buChar char=""/>
            </a:pPr>
            <a:r>
              <a:rPr lang="th-TH" dirty="0">
                <a:ea typeface="Calibri"/>
              </a:rPr>
              <a:t>มาตรา ๙๑๖ ห้ามผู้ถูกฟ้องยกข้อต่อสู่โดยอาศัยความสัมพันธ์ระหว่างตนกับผู้สั่งจ่าย หรือผู้ทรงคนก่อน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Symbol"/>
              <a:buChar char=""/>
            </a:pPr>
            <a:r>
              <a:rPr lang="th-TH" dirty="0">
                <a:ea typeface="Calibri"/>
              </a:rPr>
              <a:t>มาตรา ๙๑๗ ผู้สั่งจ่ายห้ามโอนเปลี่ยนมือ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Symbol"/>
              <a:buChar char=""/>
            </a:pPr>
            <a:r>
              <a:rPr lang="th-TH" dirty="0">
                <a:ea typeface="Calibri"/>
              </a:rPr>
              <a:t>มาตรา ๙๑๘ การโอนเช็คโดยการส่งมอบ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th-TH" b="1" dirty="0">
                <a:ea typeface="Calibri"/>
              </a:rPr>
              <a:t>บทบัญญัติของตั๋วแลกเงินที่นำมาใช้กับเช็ค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4820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h-TH" dirty="0"/>
              <a:t>มาตรา ๙๑๙ การสลักหลังต้องเขียนในเช็ค หรือใบประจำต่อ</a:t>
            </a:r>
            <a:endParaRPr lang="en-US" dirty="0"/>
          </a:p>
          <a:p>
            <a:pPr lvl="0"/>
            <a:r>
              <a:rPr lang="th-TH" dirty="0"/>
              <a:t>มาตรา ๙๒๐ การสลักหลังลอย</a:t>
            </a:r>
            <a:endParaRPr lang="en-US" dirty="0"/>
          </a:p>
          <a:p>
            <a:pPr lvl="0"/>
            <a:r>
              <a:rPr lang="th-TH" dirty="0"/>
              <a:t>มาตรา ๙๒๑ การสลักหลังตั๋วผู้ถือเป็น</a:t>
            </a:r>
            <a:r>
              <a:rPr lang="th-TH" dirty="0" err="1"/>
              <a:t>อาวัล</a:t>
            </a:r>
            <a:r>
              <a:rPr lang="th-TH" dirty="0"/>
              <a:t>ผู้สั่งจ่าย</a:t>
            </a:r>
            <a:endParaRPr lang="en-US" dirty="0"/>
          </a:p>
          <a:p>
            <a:pPr lvl="0"/>
            <a:r>
              <a:rPr lang="th-TH" dirty="0"/>
              <a:t>มาตรา ๙๒๒ การสลักหลังมีเงื่อนไข เท่ากับไม่มีเงื่อนไข และสลักหลังบางส่วนเป็นโมฆะ</a:t>
            </a:r>
            <a:endParaRPr lang="en-US" dirty="0"/>
          </a:p>
          <a:p>
            <a:pPr lvl="0"/>
            <a:r>
              <a:rPr lang="th-TH" dirty="0"/>
              <a:t>มาตรา ๙๒๓ ผู้สลักหลังห้ามโอน</a:t>
            </a:r>
            <a:endParaRPr lang="en-US" dirty="0"/>
          </a:p>
          <a:p>
            <a:pPr lvl="0"/>
            <a:r>
              <a:rPr lang="th-TH" dirty="0"/>
              <a:t>มาตรา ๙๒๕,การสลักหลังให้ตัวแทน</a:t>
            </a:r>
            <a:endParaRPr lang="en-US" dirty="0"/>
          </a:p>
          <a:p>
            <a:pPr lvl="0"/>
            <a:r>
              <a:rPr lang="th-TH" dirty="0"/>
              <a:t>มาตรา ๙๒๖ การสลักหลังจำนำ</a:t>
            </a:r>
            <a:endParaRPr lang="en-US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th-TH" b="1" dirty="0">
                <a:ea typeface="Calibri"/>
              </a:rPr>
              <a:t>บทบัญญัติของตั๋วแลกเงินที่นำมาใช้กับเช็ค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02658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h-TH" dirty="0"/>
              <a:t>มาตรา ๙๓๘ ถึง ๙๔๐ การ</a:t>
            </a:r>
            <a:r>
              <a:rPr lang="th-TH" dirty="0" err="1"/>
              <a:t>อาวัล</a:t>
            </a:r>
            <a:endParaRPr lang="en-US" dirty="0"/>
          </a:p>
          <a:p>
            <a:pPr lvl="0"/>
            <a:r>
              <a:rPr lang="th-TH" dirty="0"/>
              <a:t>มาตรา ๙๔๕ การใช้เงินต้องเวนคืนเช็ค</a:t>
            </a:r>
            <a:endParaRPr lang="en-US" dirty="0"/>
          </a:p>
          <a:p>
            <a:pPr lvl="0"/>
            <a:r>
              <a:rPr lang="th-TH" dirty="0"/>
              <a:t>มาตรา ๙๔๖ สิทธิผู้ทรงบอกปัดไม่รับการใช้เงินบางส่วน</a:t>
            </a:r>
            <a:endParaRPr lang="en-US" dirty="0"/>
          </a:p>
          <a:p>
            <a:pPr lvl="0"/>
            <a:r>
              <a:rPr lang="th-TH" dirty="0"/>
              <a:t>มาตรา ๙๕๙ ผู้ทรงมีสิทธิไล่เบี้ยเอากับผู้สลักหลัง ผู้สั่งจ่าย และบุคคลที่ต้องรับผิดตามเช็ค</a:t>
            </a:r>
            <a:endParaRPr lang="en-US" dirty="0"/>
          </a:p>
          <a:p>
            <a:pPr lvl="0"/>
            <a:r>
              <a:rPr lang="th-TH" dirty="0"/>
              <a:t>มาตรา ๙๖๗ บรรดาผู้สั่งจ่าย ผู้รับรอง ผู้สลักหลัง ผู้</a:t>
            </a:r>
            <a:r>
              <a:rPr lang="th-TH" dirty="0" err="1"/>
              <a:t>อาวัล</a:t>
            </a:r>
            <a:r>
              <a:rPr lang="th-TH" dirty="0"/>
              <a:t>ย่อมต้องร่วมกันรับผิดต่อผู้ทรง</a:t>
            </a:r>
            <a:endParaRPr lang="en-US" dirty="0"/>
          </a:p>
          <a:p>
            <a:pPr lvl="0"/>
            <a:r>
              <a:rPr lang="th-TH" dirty="0"/>
              <a:t>มาตรา ๙๗๑ ผู้ได้รับโอนสลักหลังกลับมายังตน ไม่มีสิทธิไล่เบี้ยเอากับบุคคลที่ตนต้องรับผิดต่อเขาอยู่ก่อน</a:t>
            </a:r>
            <a:endParaRPr lang="en-US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th-TH" b="1" dirty="0">
                <a:ea typeface="Calibri"/>
              </a:rPr>
              <a:t>บทบัญญัติของตั๋วแลกเงินที่นำมาใช้กับเช็ค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73025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th-TH" sz="5400" b="1" dirty="0">
                <a:ea typeface="Calibri"/>
              </a:rPr>
              <a:t>การใช้เงินตามเช็ค</a:t>
            </a:r>
            <a:endParaRPr lang="th-TH" sz="5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b="1" dirty="0"/>
              <a:t>มาตรา ๙๙๐ </a:t>
            </a:r>
            <a:r>
              <a:rPr lang="th-TH" dirty="0"/>
              <a:t>ผู้ทรงเช็คต้องยื่นเช็คแก่ธนาคารเพื่อให้ใช้เงิน คือว่าถ้าเป็นเช็คให้</a:t>
            </a:r>
            <a:r>
              <a:rPr lang="th-TH" b="1" dirty="0"/>
              <a:t>ใช้เงินในเมืองเดียวกัน</a:t>
            </a:r>
            <a:r>
              <a:rPr lang="th-TH" dirty="0"/>
              <a:t>กับที่ออกเช็คต้องยื่นภายใน</a:t>
            </a:r>
            <a:r>
              <a:rPr lang="th-TH" b="1" dirty="0"/>
              <a:t>เดือนหนึ่ง</a:t>
            </a:r>
            <a:r>
              <a:rPr lang="th-TH" dirty="0"/>
              <a:t>นับแต่วันออกเช็คนั้น ถ้าเป็น</a:t>
            </a:r>
            <a:r>
              <a:rPr lang="th-TH" b="1" dirty="0"/>
              <a:t>เช็คให้ใช้เงินที่อื่น</a:t>
            </a:r>
            <a:r>
              <a:rPr lang="th-TH" dirty="0"/>
              <a:t>ต้องยื่นภายใน</a:t>
            </a:r>
            <a:r>
              <a:rPr lang="th-TH" b="1" dirty="0"/>
              <a:t>สามเดือน</a:t>
            </a:r>
            <a:r>
              <a:rPr lang="th-TH" dirty="0"/>
              <a:t> ถ้ามิฉะนั้นท่านว่าผู้ทรงสิ้นสิทธิที่จะไล่เบี้ยเอาแก่ผู้สลักหลังทั้งปวง ทั้งเสียสิทธิอันมีต่อ  ผู้สั่งจ่ายด้วยเพียงเท่าที่จะเกิดความเสียหายอย่างหนึ่งอย่างใดแก่ผู้สั่งจ่ายเพราะการที่ละเลยเสียไม่ยื่นเช็คนั้น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	อนึ่ง ผู้ทรงเช็คซึ่งผู้สั่งจ่ายหลุดพ้นจากความรับผิดไปแล้วนั้น ท่านให้รับช่วงสิทธิของผู้สั่งจ่ายคนนั้นอันมีต่อธนาคาร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8934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th-TH" b="1" dirty="0">
                <a:ea typeface="Calibri"/>
                <a:cs typeface="Cordia New"/>
              </a:rPr>
              <a:t>อธิบาย มาตรา ๙๙๐ วรรคหนึ่ง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thaiDist"/>
            <a:r>
              <a:rPr lang="th-TH" dirty="0"/>
              <a:t>โดยปกติแล้วบรรดาผู้สั่งจ่ายก็ดี ผู้ออกตั๋วก็ดี ผู้สลักหลังก็ดี จะถูกฟ้องให้รับผิดตามตั๋วได้ก็ต่อเมื่อมีการเรียกให้ผู้จ่ายใช้เงินตามตั๋วนั้นแล้วตามมาตรา ๙๑๔ ในตั๋วแลกเงินบัญญัติไว้ให้ผู้ทรงต้องยื่นตั๋วให้ผู้จ่ายใช้เงินในวันใดวันหนึ่ง ตามมาตรา ๙๔๑ แต่ในเรื่องเช็คมีมาตรา ๙๙๐ อยู่แล้วจึงไม่ต้องนำมาตรา ๙๔๑ มาใช้</a:t>
            </a:r>
          </a:p>
          <a:p>
            <a:pPr algn="thaiDist"/>
            <a:r>
              <a:rPr lang="th-TH" dirty="0"/>
              <a:t>ดังนั้นโดยผลของมาตรา ๙๑๔ และมาตรา ๙๙๐ นี้ เมื่อผู้ทรงยื่นเช็คให้ธนาคารใช้เงินในกำหนด ๑ หรือ ๓ เดือน แล้วธนาคารปฏิเสธการจ่าย ผู้ทรงก็จะเกิดสิทธิไล่เบี้ยเอากับผู้สั่งจ่ายและผู้สลักหลังซึ่งลงลายมือชื่อในเช็ค </a:t>
            </a:r>
            <a:r>
              <a:rPr lang="th-TH" dirty="0">
                <a:ea typeface="Calibri"/>
              </a:rPr>
              <a:t>อนึ่ง ผู้ทรงจะยื่นเช็คต่อธนาคารผู้จ่ายโดยตรง หรือจะใช้ให้ธนาคารเรียกเก็บเงินให้ก็ย่อมทำได้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เช็ค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th-TH" b="1" dirty="0">
                <a:ea typeface="Calibri"/>
              </a:rPr>
              <a:t>มาตรา ๙๘๗</a:t>
            </a:r>
            <a:r>
              <a:rPr lang="th-TH" dirty="0">
                <a:ea typeface="Calibri"/>
              </a:rPr>
              <a:t>  อันว่าเช็คนั้น คือหนังสือตราสารซึ่งบุคคลคนหนึ่งเรียกว่า ผู้สั่งจ่าย สั่งธนาคารให้ใช้เงินจำนวนหนึ่ง</a:t>
            </a:r>
            <a:r>
              <a:rPr lang="th-TH" u="sng" dirty="0">
                <a:ea typeface="Calibri"/>
              </a:rPr>
              <a:t>เมื่อทวงถาม</a:t>
            </a:r>
            <a:r>
              <a:rPr lang="th-TH" dirty="0">
                <a:ea typeface="Calibri"/>
              </a:rPr>
              <a:t>ให้แก่บุคคลอีกคนหนึ่ง หรือให้ใช้ตามคำสั่งของบุคคลอีกคนหนึ่ง อันเรียกว่าผู้รับเงิน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64459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b="1" dirty="0"/>
              <a:t>ตั๋วออกใช้ในเมืองเดียวกัน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lvl="0" indent="0" algn="just">
              <a:buNone/>
            </a:pPr>
            <a:r>
              <a:rPr lang="th-TH" sz="3600" dirty="0"/>
              <a:t>คือ เช็คมีคำสั่งให้ใช้เงินในเมืองเดียวกับที่ออกเช็ค ผู้ทรงต้องยื่นให้ธนาคารใช้เงินใน ๑ เดือนนับแต่วันที่ออกเช็ค(วันที่ลงไว้ในเช็ค)</a:t>
            </a:r>
          </a:p>
          <a:p>
            <a:pPr marL="0" lvl="0" indent="0" algn="thaiDist">
              <a:buNone/>
            </a:pPr>
            <a:r>
              <a:rPr lang="th-TH" sz="3600" dirty="0"/>
              <a:t>เช่น นายหนึ่งออกเช็คที่ภูมิลำเนาของตนเองในจังหวัดราชบุรี สั่งให้ธนาคารกรุงไทย สาขาบ้านโป่ง จ.ราชบุรี จ่ายเงินแก่นายสอง หรือผู้ถือ </a:t>
            </a:r>
            <a:endParaRPr lang="en-US" sz="3600" dirty="0"/>
          </a:p>
          <a:p>
            <a:pPr algn="just"/>
            <a:r>
              <a:rPr lang="th-TH" sz="3600" dirty="0"/>
              <a:t>เมืองเดียวกัน หมายถึง จังหวัดเดียวกัน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6018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ตั๋วออกใช้ในต่างเมืองกัน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thaiDist"/>
            <a:r>
              <a:rPr lang="th-TH" dirty="0"/>
              <a:t>คือ เช็คที่สั่งให้ใช้เงิน ณ ต่างจังหวัดกับจังหวัดที่ออกเช็ค ผู้ทรงต้องยื่นให้ธนาคารใช้เงินใน ๓ เดือนนับแต่วันที่ออกเช็ค(วันที่ลงไว้ในเช็ค) เช่น นายหนึ่งออกเช็คที่ภูมิลำเนาของตนเองในจังหวัดราชบุรี สั่งให้ธนาคารกรุงไทย สาขา</a:t>
            </a:r>
            <a:r>
              <a:rPr lang="th-TH"/>
              <a:t>บ้านแพ้ว </a:t>
            </a:r>
            <a:r>
              <a:rPr lang="th-TH" dirty="0"/>
              <a:t>จ.สมุทรสาคร จ่ายเงินแก่นายสอง หรือผู้ถือ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22992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b="1" dirty="0">
                <a:ea typeface="Calibri"/>
              </a:rPr>
              <a:t>ฎ.๓๕๙๗/๒๕๓๔</a:t>
            </a:r>
            <a:r>
              <a:rPr lang="th-TH" dirty="0">
                <a:ea typeface="Calibri"/>
              </a:rPr>
              <a:t> เช็คใช้เงินเมืองเดียวกันกับเมืองที่ออกเช็ค เมื่อโจทก์ผู้ทรงยื่นเช็คให้ธนาคารใช้เงินเกิน ๑ เดือน ผู้สลักหลังย่อมหลุดพ้นความรับผิดทันที ตามมาตรา ๙๙๐</a:t>
            </a:r>
            <a:endParaRPr lang="th-TH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b="1" dirty="0">
                <a:ea typeface="Calibri"/>
              </a:rPr>
              <a:t>ฎ.๓๗๐๒/๒๕๒๘</a:t>
            </a:r>
            <a:r>
              <a:rPr lang="th-TH" dirty="0">
                <a:ea typeface="Calibri"/>
              </a:rPr>
              <a:t> การสลักหลังในฐานะผู้รับ</a:t>
            </a:r>
            <a:r>
              <a:rPr lang="th-TH" dirty="0" err="1">
                <a:ea typeface="Calibri"/>
              </a:rPr>
              <a:t>อาวัล</a:t>
            </a:r>
            <a:r>
              <a:rPr lang="th-TH" dirty="0">
                <a:ea typeface="Calibri"/>
              </a:rPr>
              <a:t>เป็นกรณีที่กฎหมายบัญญัติความรับผิดไว้เป็นพิเศษ ตามมาตรา ๙๔๐ มิใช่การสลักหลังทั่วๆไป ผู้รับ</a:t>
            </a:r>
            <a:r>
              <a:rPr lang="th-TH" dirty="0" err="1">
                <a:ea typeface="Calibri"/>
              </a:rPr>
              <a:t>อาวัล</a:t>
            </a:r>
            <a:r>
              <a:rPr lang="th-TH" dirty="0">
                <a:ea typeface="Calibri"/>
              </a:rPr>
              <a:t>ย่อมมีความผูกพันเช่นเดียวกับผู้สั่งจ่ายซึ้งตนได้เข้า</a:t>
            </a:r>
            <a:r>
              <a:rPr lang="th-TH" dirty="0" err="1">
                <a:ea typeface="Calibri"/>
              </a:rPr>
              <a:t>อาวัล</a:t>
            </a:r>
            <a:r>
              <a:rPr lang="th-TH" dirty="0">
                <a:ea typeface="Calibri"/>
              </a:rPr>
              <a:t> จึงไม่อาจยกเอาระยะเวลาตามมาตรา ๙๙๐ มาเป็นเหตุปฏิเสธความรับผิด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16076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08112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th-TH" b="1" dirty="0"/>
              <a:t>คำพิพากษาศาลฎีกาที่ 6798/2544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การที่โจทก์ละเลยไม่ยื่นเช็คพิพาทให้ธนาคารใช้เงินภายในกำหนด 1 เดือน หรือ 3 เดือน นับแต่วันออกเช็คตามประมวลกฎหมายแพ่งและพาณิชย์ มาตรา 990 วรรคหนึ่ง คงมีผลเพียงทำให้โจทก์สิ้นสิทธิไล่เบี้ยแก่ผู้สลักหลังและเสียสิทธิอันมีต่อผู้สั่งจ่ายเพียงเท่าที่จะเกิดความเสียหายอย่างหนึ่งอย่างใดแก่ผู้สั่งจ่ายเพราะการละเลยไม่ยื่นเช็คนั้น ซึ่งเป็นหน้าที่ผู้สั่งจ่ายจะต้องพิสูจน์เพื่อให้พ้นความรับผิด แต่จำเลยที่ 4 ไม่ได้นำสืบว่าการที่โจทก์ละเลยไม่ยื่นเช็คพิพาทภายในกำหนดทำให้เกิดความเสียหายแก่ ป. ในฐานะผู้สั่งจ่าย ป. จึงไม่พ้นความรับผิดตามเช็คพิพาท</a:t>
            </a:r>
          </a:p>
        </p:txBody>
      </p:sp>
    </p:spTree>
    <p:extLst>
      <p:ext uri="{BB962C8B-B14F-4D97-AF65-F5344CB8AC3E}">
        <p14:creationId xmlns:p14="http://schemas.microsoft.com/office/powerpoint/2010/main" val="2946256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92D050"/>
            </a:solidFill>
          </a:ln>
        </p:spPr>
        <p:txBody>
          <a:bodyPr/>
          <a:lstStyle/>
          <a:p>
            <a:r>
              <a:rPr lang="th-TH" b="1" i="1" dirty="0"/>
              <a:t>ข้อสังเกต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dirty="0"/>
              <a:t>เช็คที่ออกตามแบบพิมพ์ของธนาคารตามปกติแล้วจะไม่มีช่องให้กรอกสถานที่ออกเช็คเอาไว้ ดังนั้นจึงต้องถือว่าเช็คออก ณ ภูมิลำเนาผู้สั่งจ่าย แม้ว่าความจริงจะออก ณ สถานที่อื่นก็ตาม</a:t>
            </a:r>
            <a:endParaRPr lang="en-US" dirty="0"/>
          </a:p>
          <a:p>
            <a:pPr algn="thaiDist"/>
            <a:r>
              <a:rPr lang="th-TH" dirty="0"/>
              <a:t>กำหนดเวลายื่นเช็คให้ธนาคารใช้เงินนั้น มิใช่อายุความ แต่เป็นเงื่อนไขในการที่ผู้ทรงจะใช้สิทธิฟ้องไล่เบี้ยผู้สั่งจ่ายและผู้สลักหลังเท่านั้น การที่ผู้ทรงไม่ยื่นเช็คในกำหนดย่อมทำให้ผู้สลักหลังหลุดพ้นความรับผิดต่อผู้ทรง ดังนั้นในกรณีที่เป็นการสลักหลังเช็คผู้ถือ ย่อมมีผลเป็นการรับ</a:t>
            </a:r>
            <a:r>
              <a:rPr lang="th-TH" dirty="0" err="1"/>
              <a:t>อาวัล</a:t>
            </a:r>
            <a:r>
              <a:rPr lang="th-TH" dirty="0"/>
              <a:t> ตามมาตรา ๙๒๑ เมื่อผู้สลักหลังอยู่ในฐานะผู้รับ</a:t>
            </a:r>
            <a:r>
              <a:rPr lang="th-TH" dirty="0" err="1"/>
              <a:t>อาวัล</a:t>
            </a:r>
            <a:r>
              <a:rPr lang="th-TH" dirty="0"/>
              <a:t>แล้ว แม้ผู้ทรงจะยื่นตั๋วเกินกำหนดก็ไม่ทำให้ผู้รับ</a:t>
            </a:r>
            <a:r>
              <a:rPr lang="th-TH" dirty="0" err="1"/>
              <a:t>อาวัล</a:t>
            </a:r>
            <a:r>
              <a:rPr lang="th-TH" dirty="0"/>
              <a:t>หลุดพ้นความรับผิด เพราะมิใช่เรื่องการทำผิดแบบระเบียบ ดังนั้นผู้รับ</a:t>
            </a:r>
            <a:r>
              <a:rPr lang="th-TH" dirty="0" err="1"/>
              <a:t>อาวัล</a:t>
            </a:r>
            <a:r>
              <a:rPr lang="th-TH" dirty="0"/>
              <a:t>จึงต้องรับผิดต่อผู้ทรง ตามมาตรา ๙๔๐ วรรคสอง</a:t>
            </a:r>
          </a:p>
        </p:txBody>
      </p:sp>
    </p:spTree>
    <p:extLst>
      <p:ext uri="{BB962C8B-B14F-4D97-AF65-F5344CB8AC3E}">
        <p14:creationId xmlns:p14="http://schemas.microsoft.com/office/powerpoint/2010/main" val="2660616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solidFill>
                  <a:srgbClr val="990000"/>
                </a:solidFill>
                <a:latin typeface="Arial"/>
              </a:rPr>
              <a:t>คำพิพากษาศาลฎีกาที่ 14401/2557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thaiDist"/>
            <a:r>
              <a:rPr lang="th-TH" dirty="0"/>
              <a:t>แม้จำเลยที่ 2 และที่ 3 ลงลายมือชื่อและประทับตราสำคัญของจำเลยที่ 1 สั่งจ่ายเช็คพิพาทให้แก่โจทก์ เป็นการกระทำในฐานะผู้แทนจำเลยที่ 1 ซึ่งเป็นนิติบุคคล จึงไม่ต้องรับผิดเป็นส่วนตัวก็ตาม แต่การที่จำเลยที่ 3 ลงลายมือชื่อด้านหลังเช็คพิพาทด้วย โดยไม่ปรากฏว่าเป็นการค้ำประกันหรือข้อความอื่นใดในทำนองเดียวกัน เช่นนี้ ต้องรับฟังว่า จำเลยที่ 3 ลงลายมือชื่อในเช็คพิพาทด้วยความสมัครใจที่จะผูกพันตนในอันที่จะต้องรับผิดต่อโจทก์ซึ่งเป็นผู้ทรงเช่นเดียวกับจำเลยที่ 1 ซึ่งเป็นผู้สั่งจ่ายตาม ป.</a:t>
            </a:r>
            <a:r>
              <a:rPr lang="th-TH" dirty="0" err="1"/>
              <a:t>พ.พ</a:t>
            </a:r>
            <a:r>
              <a:rPr lang="th-TH" dirty="0"/>
              <a:t>. มาตรา 900 วรรคหนึ่ง จำเลยที่ 3 หาใช่เป็นผู้สลักหลังเช็คพิพาทที่โจทก์ในฐานะผู้ทรงเช็คต้องยื่นเช็คแก่ธนาคารเพื่อให้ใช้เงินภายในเดือนหนึ่งนับแต่วันออกเช็คตามที่บัญญัติไว้ในมาตรา 990 วรรคหนึ่ง แต่อย่างใด</a:t>
            </a:r>
          </a:p>
        </p:txBody>
      </p:sp>
    </p:spTree>
    <p:extLst>
      <p:ext uri="{BB962C8B-B14F-4D97-AF65-F5344CB8AC3E}">
        <p14:creationId xmlns:p14="http://schemas.microsoft.com/office/powerpoint/2010/main" val="2397266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th-TH" b="1" dirty="0"/>
              <a:t>คำพิพากษาศาลฎีกาที่ 1007/2542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thaiDist">
              <a:buNone/>
            </a:pPr>
            <a:r>
              <a:rPr lang="th-TH" dirty="0"/>
              <a:t>โจทก์เป็นผู้ทรงเช็คพิพาทโดยสุจริต แม้เช็คพิพาทเป็นเช็คให้ใช้เงินเมืองเดียวกันกับที่ออกเช็ค และโจทก์มิได้ ยื่นแก่ธนาคารให้ใช้เงินภายใน 1 เดือน นับแต่วันออกเช็คก็ตาม แต่จำเลยที่ 2 สลักหลังเช็คพิพาทซึ่งจำเลยที่ 1 เป็นผู้สั่งจ่ายแก่ผู้ถือ ซึ่งประมวลกฎหมายแพ่งและพาณิชย์ มาตรา 921 ประกอบด้วยมาตรา 989 ให้ถือว่าการสลักหลังนั้นเป็นเพียง ประกัน (</a:t>
            </a:r>
            <a:r>
              <a:rPr lang="th-TH" dirty="0" err="1"/>
              <a:t>อาวัล</a:t>
            </a:r>
            <a:r>
              <a:rPr lang="th-TH" dirty="0"/>
              <a:t>) สำหรับผู้สั่งจ่าย หรือกล่าวอีกนัยหนึ่งเป็นการ รับประกันเพื่อการใช้เงินตามเช็คนั้น จำเลยที่ 2 จึงต้องผูกพันตนเป็นอย่างเดียวกันและรับผิดร่วมกันกับจำเลยที่ 1 ต่อโจทก์ซึ่งเป็นผู้ทรงตามมาตรา 940 และ 967 ประกอบด้วยมาตรา 989ในฐานะผู้รับประกันการใช้เงิน (</a:t>
            </a:r>
            <a:r>
              <a:rPr lang="th-TH" dirty="0" err="1"/>
              <a:t>อาวัล</a:t>
            </a:r>
            <a:r>
              <a:rPr lang="th-TH" dirty="0"/>
              <a:t>) สำหรับผู้สั่งจ่าย จำเลยที่ 2 มิได้อยู่ในฐานะผู้สลักหลังทั้งปวงอัน จะพึงต้องรับผิดตามมาตรา 990 ซึ่งเป็นบทบัญญัติเกี่ยวกับ เรื่องเงื่อนไขแห่งการใช้สิทธิไล่เบี้ยของผู้ทรงเช็คต่อผู้สลักหลัง โอนเช็คชนิดระบุชื่อผู้รับเงินเท่านั้น บทบัญญัติมาตรา 990 ดังกล่าวหาได้รวมถึงผู้สลักหลังเช็คในฐานะเป็นผู้รับประกัน การใช้เงิน (ผู้รับ</a:t>
            </a:r>
            <a:r>
              <a:rPr lang="th-TH" dirty="0" err="1"/>
              <a:t>อาวัล</a:t>
            </a:r>
            <a:r>
              <a:rPr lang="th-TH" dirty="0"/>
              <a:t>) สำหรับผู้สั่งจ่ายตามเช็คซึ่งสั่ง ให้ใช้เงินแก่ผู้ถือนั้นด้วยไม่ ซึ่งเป็นกรณีต่างกัน จึงไม่อาจ นำมาปรับแก่กรณีนี้ได้</a:t>
            </a:r>
          </a:p>
        </p:txBody>
      </p:sp>
    </p:spTree>
    <p:extLst>
      <p:ext uri="{BB962C8B-B14F-4D97-AF65-F5344CB8AC3E}">
        <p14:creationId xmlns:p14="http://schemas.microsoft.com/office/powerpoint/2010/main" val="2115566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dirty="0"/>
              <a:t>อธิบายมาตรา ๙๙๐ วรรคหนึ่ง</a:t>
            </a:r>
            <a:r>
              <a:rPr lang="th-TH" dirty="0"/>
              <a:t> (ตอนท้าย)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>
                <a:ea typeface="Calibri"/>
              </a:rPr>
              <a:t>คำว่า </a:t>
            </a:r>
            <a:r>
              <a:rPr lang="th-TH" b="1" i="1" dirty="0">
                <a:ea typeface="Calibri"/>
              </a:rPr>
              <a:t>“เสียสิทธิอันมีต่อผู้สั่งจ่ายด้วยเพียงเท่าที่จะเกิดความเสียหายอย่างหนึ่งอย่างใดแก่ผู้สั่งจ่ายเพราะการที่ละเลยเสียไม่ยื่นเช็ค” </a:t>
            </a:r>
            <a:r>
              <a:rPr lang="th-TH" dirty="0">
                <a:ea typeface="Calibri"/>
              </a:rPr>
              <a:t>นั้น ตราบใดที่ผู้สั่งจ่ายยังมีเงินฝากในบัญชี แม้ผู้ทรงมาขึ้นเงินช้า ผู้สั่งจ่ายก็ยังคงไม่เสียหาย ดังนั้นผู้สั่งจ่ายก็ไม่อาจหลุดพ้นความรับผิดใดๆ จากการไม่มาขึ้นเงินให้ตรงเวลาของผู้ทรง เว้นแต่</a:t>
            </a: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๑) ธนาคารล้มละลายในภายหลัง เงินฝากในบัญชีของธนาคารจะถูกรวมเข้ากองทรัพย์สินของธนาคารในคดีล้มละลาย ทำให้ผู้สั่งจ่ายต้องเสียหาย ไม่อาจนำเงินในบัญชีของธนาคารมาชำระหนี้ตามเช็คได้</a:t>
            </a:r>
            <a:r>
              <a:rPr lang="th-TH" sz="2000" dirty="0">
                <a:ea typeface="Calibri"/>
              </a:rPr>
              <a:t> </a:t>
            </a:r>
            <a:r>
              <a:rPr lang="th-TH" dirty="0">
                <a:ea typeface="Calibri"/>
              </a:rPr>
              <a:t>กรณีเช่นนี้ผู้สั่งจ่ายย่อมหลุดพ้นความรับผิดทั้งหมด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482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/>
              <a:t>๒) ธนาคารไฟไหม้ เป็นเหตุให้เงินในบัญชีเสียหายบางส่วน เช่น ผู้สั่งจ่ายเช็คจำนวน ๑๐,๐๐๐ บาท แต่ผู้ทรงไม่ขึ้นเช็คในกำหนด ๑ หรือ ๓ เดือน ต่อมาธนาคารเกิดเพลิงไหม้ทำให้เงินในบัญชีของผู้สั่งจ่ายไหม้ไปเหลือเพียง ๑,๐๐๐ บาท เช่นนี้ผู้สั่งจ่ายย่อมมีสิทธิพิสูจน์ว่า ถ้าผู้ทรงมายื่นในกำหนดเงินในธนาคารย่อมมีพอชำระหนี้ตามเช็ค แต่ผลการที่ผู้ทรงยื่นเกินกำหนด เป็นเหตุให้ผู้สั่งจ่ายไม่สามารถจะเอาเงินในบัญชีมาชำระหนี้ตามเช็คได้จำนวน ๙,๐๐๐ บาท ดังนั้นผู้สั่งจ่ายย่อมหลุดพ้นในเงินจำนวน ๙,๐๐๐ บาทนี้ ผู้ทรงคงมีสิทธิไล่เบี้ยเอากับผู้สั่งจ่ายได้เพียง ๑,๐๐๐ บาทเท่านั้น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dirty="0"/>
              <a:t>อธิบายมาตรา ๙๙๐ วรรคหนึ่ง</a:t>
            </a:r>
            <a:r>
              <a:rPr lang="th-TH" dirty="0"/>
              <a:t> (ตอนท้าย)</a:t>
            </a:r>
          </a:p>
        </p:txBody>
      </p:sp>
    </p:spTree>
    <p:extLst>
      <p:ext uri="{BB962C8B-B14F-4D97-AF65-F5344CB8AC3E}">
        <p14:creationId xmlns:p14="http://schemas.microsoft.com/office/powerpoint/2010/main" val="2802658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th-TH" b="1" i="1" u="sng" dirty="0"/>
              <a:t>ข้อสังเกต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thaiDist"/>
            <a:r>
              <a:rPr lang="th-TH" dirty="0"/>
              <a:t>หากขณะธนาคารล้มละลาย ผู้สั่งจ่ายไม่มีเงินฝากในบัญชีธนาคารเลย ผู้สั่งจ่ายย่อมไม่เสียหาย ดังนี้แม้ผู้ทรงจะยื่นเกินกำหนด ก็ไม่ได้ทำให้ผู้สั่งจ่ายเสียหายแต่อย่างใด ดังนั้นผู้ทรงยังเรียกให้ผู้สั่งจ่ายรับผิดได้เต็มจำนวนที่ปรากฏในเช็ค แต่หากขณะธนาคารล้มละลาย ผู้สั่งจ่ายมีเงินอยู่เพียงบางส่วน เช่น นายหนึ่งสั่งจ่ายเช็ค ๑๐๐,๐๐๐ บาท แก่นายสอง แต่ความจริงในบัญชีธนาคารมีเงินเหลือเพียง ๑๐,๐๐๐ บาท ในขณะที่ธนาคารล้มละลาย ดังนี้ต้องถือว่านายหนึ่งเสียหายจากการที่นายสองยื่นเช็คเกินกำหนด ทำให้นายหนึ่งไม่อาจนำเงินจำนวน ๑๐,๐๐๐ บาทมาชำระหนี้ได้ ดังนั้น นายหนึ่งผู้สั่งจ่ายจึงหลุดพ้นเพียง ๑๐,๐๐๐ บาทเท่านั้น นายสองผู้ทรงยังเรียกให้นายหนึ่งรับผิดตามเช็คได้อีก ๙๐,๐๐๐ บาท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7302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th-TH" b="1" dirty="0">
                <a:ea typeface="Calibri"/>
                <a:cs typeface="Cordia New"/>
              </a:rPr>
              <a:t>ลักษณะสำคัญของเช็ค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lvl="0" algn="thaiDist">
              <a:lnSpc>
                <a:spcPct val="115000"/>
              </a:lnSpc>
              <a:buFont typeface="+mj-lt"/>
              <a:buAutoNum type="arabicPeriod"/>
            </a:pPr>
            <a:r>
              <a:rPr lang="th-TH" dirty="0">
                <a:ea typeface="Calibri"/>
              </a:rPr>
              <a:t>เช็คเป็นตั๋วเงินประเภทหนึ่ง ที่มีคู่สัญญาสามฝ่าย คือ ผู้สั่งจ่ายเช็ค ธนาคาร และผู้รับเงิน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buFont typeface="+mj-lt"/>
              <a:buAutoNum type="arabicPeriod"/>
            </a:pPr>
            <a:r>
              <a:rPr lang="th-TH" dirty="0">
                <a:ea typeface="Calibri"/>
              </a:rPr>
              <a:t>นิติสัมพันธ์ระหว่างบุคคลทั้งสาม ประกอบขึ้นด้วยสัญญา </a:t>
            </a:r>
            <a:r>
              <a:rPr lang="en-US" dirty="0">
                <a:ea typeface="Calibri"/>
              </a:rPr>
              <a:t>2</a:t>
            </a:r>
            <a:r>
              <a:rPr lang="th-TH" dirty="0">
                <a:ea typeface="Calibri"/>
              </a:rPr>
              <a:t> สัญญา</a:t>
            </a:r>
            <a:endParaRPr lang="en-US" sz="2000" dirty="0">
              <a:ea typeface="Calibri"/>
              <a:cs typeface="Cordia New"/>
            </a:endParaRPr>
          </a:p>
          <a:p>
            <a:pPr marL="0" lvl="0" indent="0" algn="thaiDist">
              <a:lnSpc>
                <a:spcPct val="115000"/>
              </a:lnSpc>
              <a:buNone/>
            </a:pPr>
            <a:r>
              <a:rPr lang="th-TH" dirty="0">
                <a:ea typeface="Calibri"/>
              </a:rPr>
              <a:t>	(</a:t>
            </a:r>
            <a:r>
              <a:rPr lang="en-US" dirty="0">
                <a:ea typeface="Calibri"/>
              </a:rPr>
              <a:t>1</a:t>
            </a:r>
            <a:r>
              <a:rPr lang="th-TH" dirty="0">
                <a:ea typeface="Calibri"/>
              </a:rPr>
              <a:t>) สัญญาระหว่างผู้สั่งจ่าย กับธนาคาร ซึ่งอาจเป็นเรื่องสัญญากระแสรายวัน สัญญาให้สินเชื่อ</a:t>
            </a:r>
            <a:endParaRPr lang="th-TH" sz="2000" dirty="0">
              <a:ea typeface="Calibri"/>
              <a:cs typeface="Cordia New"/>
            </a:endParaRPr>
          </a:p>
          <a:p>
            <a:pPr marL="0" lvl="0" indent="0" algn="thaiDist">
              <a:lnSpc>
                <a:spcPct val="115000"/>
              </a:lnSpc>
              <a:buNone/>
            </a:pPr>
            <a:r>
              <a:rPr lang="th-TH" sz="2000" dirty="0">
                <a:ea typeface="Calibri"/>
                <a:cs typeface="Cordia New"/>
              </a:rPr>
              <a:t>	</a:t>
            </a:r>
            <a:r>
              <a:rPr lang="th-TH" sz="3800" dirty="0">
                <a:ea typeface="Calibri"/>
                <a:cs typeface="Cordia New"/>
              </a:rPr>
              <a:t>(</a:t>
            </a:r>
            <a:r>
              <a:rPr lang="en-US" sz="3800" dirty="0">
                <a:ea typeface="Calibri"/>
                <a:cs typeface="Cordia New"/>
              </a:rPr>
              <a:t>2</a:t>
            </a:r>
            <a:r>
              <a:rPr lang="th-TH" sz="3800" dirty="0">
                <a:ea typeface="Calibri"/>
                <a:cs typeface="Cordia New"/>
              </a:rPr>
              <a:t>) </a:t>
            </a:r>
            <a:r>
              <a:rPr lang="th-TH" dirty="0">
                <a:ea typeface="Calibri"/>
              </a:rPr>
              <a:t>สัญญาระหว่างผู้สั่งจ่าย กับผู้รับเงิน ซึ่งอาจเป็นการสั่งจ่ายเพื่อชำระหนี้ใดๆ</a:t>
            </a:r>
            <a:endParaRPr lang="en-US" sz="2000" dirty="0">
              <a:ea typeface="Calibri"/>
              <a:cs typeface="Cordia New"/>
            </a:endParaRPr>
          </a:p>
          <a:p>
            <a:pPr marL="0" lvl="0" indent="0" algn="thaiDist">
              <a:lnSpc>
                <a:spcPct val="115000"/>
              </a:lnSpc>
              <a:buNone/>
            </a:pPr>
            <a:r>
              <a:rPr lang="en-US" dirty="0">
                <a:ea typeface="Calibri"/>
              </a:rPr>
              <a:t>3. </a:t>
            </a:r>
            <a:r>
              <a:rPr lang="th-TH" dirty="0">
                <a:ea typeface="Calibri"/>
              </a:rPr>
              <a:t>เช็คนั้น มีผู้จ่าย คือธนาคารเท่านั้น </a:t>
            </a:r>
            <a:endParaRPr lang="en-US" sz="2000" dirty="0">
              <a:ea typeface="Calibri"/>
              <a:cs typeface="Cordia New"/>
            </a:endParaRPr>
          </a:p>
          <a:p>
            <a:pPr marL="0" lvl="0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ea typeface="Calibri"/>
              </a:rPr>
              <a:t>4. </a:t>
            </a:r>
            <a:r>
              <a:rPr lang="th-TH" dirty="0">
                <a:ea typeface="Calibri"/>
              </a:rPr>
              <a:t>เช็คมีได้ทั้งเช็คระบุชื่อและเช็คผู้ถือ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51207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th-TH" b="1" u="sng" dirty="0"/>
              <a:t>อธิบาย</a:t>
            </a:r>
            <a:r>
              <a:rPr lang="th-TH" b="1" dirty="0"/>
              <a:t> มาตรา ๙๙๐ วรรคสอง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dirty="0"/>
              <a:t>“ผู้ทรงเช็คซึ่งผู้สั่งจ่ายหลุดพ้นจากความรับผิดไปแล้วนั้น ท่านให้รับช่วงสิทธิของผู้สั่งจ่ายคนนั้นอันมีต่อธนาคาร” หมายถึงกรณีที่ผู้สั่งจ่ายหลุดพ้นความรับผิดไป เพราะ ตนเองเสียหายจากการที่ผู้ทรงไม่ยื่นตั๋วในกำหนด คือ ธนาคารล้มละลายไปแล้วนั้นเอง แม้ผู้ทรงจะเรียกให้ผู้สั่งจ่ายรับผิดมิได้ แต่ผู้ทรงก็เข้ารับช่วงสิทธิของผู้สั่งจ่าย ซึ่งเป็นเจ้าหนี้ธนาคารผู้ล้มละลายในอันที่จะไปขอรับชำระหนี้ในคดีที่ธนาคารโดนฟ้องให้ล้มละลายได้</a:t>
            </a:r>
          </a:p>
          <a:p>
            <a:pPr algn="thaiDist"/>
            <a:r>
              <a:rPr lang="th-TH" dirty="0"/>
              <a:t>กรณีนำเช็คไปขึ้นแล้วแต่ไปขึ้นเมื่อพ้นเวลา ๑ หรือ ๓ เดือน ทำให้ลูกหนี้คนอื่นหนีไปหมด ผู้สั่งจ่ายไม่สามารถไปตามฟ้องไล่เบี้ยได้ กรณีเช่นนี้มิใช่ความมุ่งหมายของ มาตรา ๙๙๐ ที่ว่าผู้สั่งจ่ายหลุดพ้นเพียงเท่าที่ต้องเสียหายเพราะการที่ผู้ทรงไม่นำเช็คไปขึ้นภายในกำหนดเท่านั้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89343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th-TH" b="1" dirty="0"/>
              <a:t>คำพิพากษาศาลฎีกาที่</a:t>
            </a:r>
            <a:r>
              <a:rPr lang="en-US" b="1" dirty="0"/>
              <a:t> 3242/2530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ความเสียหายอันเกิดจากผู้ทรงเช็คไม่นำเช็คไปขึ้นเงินต่อธนาคาร ภายในกำหนดตามประมวลกฎหมายแพ่งและพาณิชย์ มาตรา</a:t>
            </a:r>
            <a:r>
              <a:rPr lang="en-US" dirty="0"/>
              <a:t> 990 </a:t>
            </a:r>
            <a:r>
              <a:rPr lang="th-TH" dirty="0"/>
              <a:t>นั้น หมายถึงผู้สั่งจ่ายเสียเงินที่มีอยู่ในธนาคารเพราะการที่ผู้ทรงไม่นำเช็คไปขึ้นเงินภายในกำหนด เช่นธนาคารล้มละลาย เป็นต้น ดังนั้น แม้จะฟังได้ว่าการที่โจทก์นำเช็คพิพาทไปยื่นต่อธนาคารเพื่อให้ใช้เงินล่าช้า จน พ.หลบหนีไปแล้วจึงดำเนินการ ทำให้จำเลยเสียหาย ไม่สามารถใช้สิทธิไล่เบี้ยจาก พ. ได้ กรณีก็ไม่ต้องด้วยบทกฎหมายดังกล่าวจำเลยจึงไม่พ้นความรับผิดตามเช็คพิพาท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01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th-TH" b="1" dirty="0"/>
              <a:t>ข้อสังเกต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dirty="0"/>
              <a:t>ผลของการไม่ยื่นเช็คให้ธนาคารใช้เงินในกำหนด จะแตกต่างบางประการกับกรณีที่ผู้ทรงไม่ยื่นตั๋วแลกเงิน หรือตั๋วสัญญาใช้เงินในกำหนด กล่าวคือ </a:t>
            </a:r>
            <a:endParaRPr lang="en-US" dirty="0"/>
          </a:p>
          <a:p>
            <a:pPr lvl="0" algn="thaiDist"/>
            <a:r>
              <a:rPr lang="th-TH" dirty="0"/>
              <a:t>การไม่ยื่นตั๋วแลกเงิน จะเกิดผลตามมาตรา ๙๗๓ คือผู้ทรงสิ้นสิทธิไล่เบี้ยเอากับผู้สั่งจ่าย ผู้สลักหลังและคู่สัญญาคนอื่นๆ เว้นแต่ ผู้รับรอง</a:t>
            </a:r>
            <a:endParaRPr lang="en-US" dirty="0"/>
          </a:p>
          <a:p>
            <a:pPr lvl="0" algn="thaiDist"/>
            <a:r>
              <a:rPr lang="th-TH" dirty="0"/>
              <a:t>การไม่ยื่นเช็คในกำหนด มาตรา ๙๙๐ นั้น ประการแรก ผู้ทรงเสียสิทธิไล่เบี้ยผู้สลักหลังเช่นเดียวกับตั๋วแลกเงิน แต่สำหรับผู้สั่งจ่ายแล้ว ผู้ทรงเสียสิทธิต่อ ผู้สั่งจ่าย</a:t>
            </a:r>
            <a:r>
              <a:rPr lang="th-TH" b="1" u="sng" dirty="0"/>
              <a:t>เพียงเท่าที่เกิดความเสียหาย</a:t>
            </a:r>
            <a:r>
              <a:rPr lang="th-TH" dirty="0"/>
              <a:t>ต่อผู้สั่งจ่ายอันเกิดจากการไม่ยื่นเช็คในกำหนดเท่านั้น (ผู้</a:t>
            </a:r>
            <a:r>
              <a:rPr lang="th-TH" dirty="0" err="1"/>
              <a:t>อาวัล</a:t>
            </a:r>
            <a:r>
              <a:rPr lang="th-TH" dirty="0"/>
              <a:t>ผู้สั่งจ่ายย่อมรับผิดเช่นเดียวกับผู้สั่งจ่ายเช็ค ดังนั้นผู้</a:t>
            </a:r>
            <a:r>
              <a:rPr lang="th-TH" dirty="0" err="1"/>
              <a:t>อาวัล</a:t>
            </a:r>
            <a:r>
              <a:rPr lang="th-TH" dirty="0"/>
              <a:t>ย่อมไม่หลุดพ้นความรับผิดไปด้วย)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60182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มาตรา ๙๙๐ นี้ใช้บังคับกับเช็คระบุชื่อเท่านั้น เพราะ </a:t>
            </a:r>
            <a:r>
              <a:rPr lang="th-TH" b="1" dirty="0"/>
              <a:t>การที่ผู้ทรงไม่ยื่นในกำหนดแล้วทำให้ผู้สลักหลังหลุดพ้นความรับผิดได้นั้น มีเฉพาะแต่เช็คระบุชื่อ</a:t>
            </a:r>
            <a:r>
              <a:rPr lang="th-TH" dirty="0"/>
              <a:t> แต่หากเป็นเช็คผู้ถือ ผู้สลักหลังมีฐานะเป็น    ผู้</a:t>
            </a:r>
            <a:r>
              <a:rPr lang="th-TH" dirty="0" err="1"/>
              <a:t>อาวัล</a:t>
            </a:r>
            <a:r>
              <a:rPr lang="th-TH" dirty="0"/>
              <a:t>ผู้สั่งจ่าย ตามมาตรา ๙๒๑ เมื่อเป็นการ</a:t>
            </a:r>
            <a:r>
              <a:rPr lang="th-TH" dirty="0" err="1"/>
              <a:t>อาวัล</a:t>
            </a:r>
            <a:r>
              <a:rPr lang="th-TH" dirty="0"/>
              <a:t>ผู้สั่งจ่าย ดังนั้นจึงไม่หลุดพ้นความรับผิดเช่นเดียวกับที่ผู้สั่งจ่ายไม่หลุดพ้น จึงสรุปได้ว่า มาตรา ๙๙๐ นั้น ผู้สลักหลังที่จะหลุดพ้นความรับผิด เนื่องจากการที่   ผู้ทรงไม่ยื่นเช็คต่อธนาคารในกำหนด คงหมายถึงเฉพาะผู้สลักหลังเช็คระบุชื่อเท่านั้น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r>
              <a:rPr lang="th-TH" b="1" dirty="0"/>
              <a:t>ข้อสังเกต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229921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  <a:prstDash val="lgDashDotDot"/>
          </a:ln>
        </p:spPr>
        <p:txBody>
          <a:bodyPr>
            <a:normAutofit/>
          </a:bodyPr>
          <a:lstStyle/>
          <a:p>
            <a:r>
              <a:rPr lang="th-TH" b="1" dirty="0"/>
              <a:t>ข้อยกเว้นไม่จำต้องยื่นเช็คเพื่อให้ธนาคารใช้เงิน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h-TH" dirty="0"/>
              <a:t>กรณีผู้สั่งจ่ายตาย (</a:t>
            </a:r>
            <a:r>
              <a:rPr lang="th-TH" sz="3600" b="1" dirty="0"/>
              <a:t>ฎ</a:t>
            </a:r>
            <a:r>
              <a:rPr lang="th-TH" sz="2400" b="1" dirty="0"/>
              <a:t>.</a:t>
            </a:r>
            <a:r>
              <a:rPr lang="en-US" sz="2400" b="1" dirty="0"/>
              <a:t>4027</a:t>
            </a:r>
            <a:r>
              <a:rPr lang="th-TH" sz="2400" b="1" dirty="0"/>
              <a:t>/</a:t>
            </a:r>
            <a:r>
              <a:rPr lang="en-US" sz="2400" b="1" dirty="0"/>
              <a:t>2527</a:t>
            </a:r>
            <a:r>
              <a:rPr lang="th-TH" sz="2400" dirty="0"/>
              <a:t> </a:t>
            </a:r>
            <a:r>
              <a:rPr lang="th-TH" dirty="0"/>
              <a:t>กรณีผู้สั่งจ่ายเช็คตาย ผู้ทรงฟ้องได้โดยไม่ต้องนำเช็คไปยื่นให้ธนาคารใช้เงินก่อน)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กรณีบัญชีผู้สั่งจ่ายปิดแล้ว (ฏ</a:t>
            </a:r>
            <a:r>
              <a:rPr lang="en-US" dirty="0"/>
              <a:t>.</a:t>
            </a:r>
            <a:r>
              <a:rPr lang="en-US" sz="2400" dirty="0"/>
              <a:t>955/2526 </a:t>
            </a:r>
            <a:r>
              <a:rPr lang="th-TH" dirty="0"/>
              <a:t>กรณีฟ้องเรียกเงินตามเช็ค แม้ธนาคารของผู้ทรงจะเรียกเก็บเช็คก่อนวันที่ลงในเช็ค แต่หากบัญชีธนาคารของผู้สั่งจ่ายได้ปิดลงก่อนที่ธนาคารของผู้ทรงจะเรียกเก็บเงินอันเป็นผลให้เช็คนั้นไม่มีผลแล้ว ก็ไม่จำเป็นต้องนำเช็คไปเรียกเก็บเงินจากธนาคารผู้จ่ายอีก กรณีเช่นนี้ผู้ทรงย่อมนำเช็คมาฟ้องผู้สั่งจ่ายให้รับผิดทางแพ่งได้ ตามมาตรา </a:t>
            </a:r>
            <a:r>
              <a:rPr lang="en-US" sz="2400" dirty="0"/>
              <a:t>959</a:t>
            </a:r>
            <a:r>
              <a:rPr lang="th-TH" dirty="0"/>
              <a:t> และ </a:t>
            </a:r>
            <a:r>
              <a:rPr lang="en-US" sz="2400" dirty="0"/>
              <a:t>989</a:t>
            </a:r>
            <a:r>
              <a:rPr lang="th-TH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06163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th-TH" b="1" dirty="0"/>
              <a:t>ดุลพินิจของธนาคารในการใช้เงิน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มาตรา ๙๙๑  ธนาคารจำต้องใช้เงินตามเช็คซึ่งผู้เคยค้ากับธนาคารให้ออกเบิกเงินแก่ตน เว้นแต่ในกรณีดั่งกล่าวต่อไปนี้ คือ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(๑) ไม่มีเงินในบัญชีของผู้เคยค้าคนนั้นเป็นเจ้าหนี้พอจะจ่ายตามเช็คนั้น หรือ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(๒) เช็คนั้นยื่นเพื่อให้ใช้เงินเมื่อพ้นเวลาหกเดือนนับแต่วันออกเช็ค หรือ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(๓) ได้มีคำบอกกล่าวว่าเช็คนั้นหายหรือถูกลักไป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160764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th-TH" b="1" dirty="0"/>
              <a:t>อธิบาย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ln>
            <a:noFill/>
          </a:ln>
        </p:spPr>
        <p:txBody>
          <a:bodyPr/>
          <a:lstStyle/>
          <a:p>
            <a:pPr algn="thaiDist"/>
            <a:r>
              <a:rPr lang="th-TH" b="1" dirty="0"/>
              <a:t>“ผู้เคยค้า” </a:t>
            </a:r>
            <a:r>
              <a:rPr lang="th-TH" dirty="0"/>
              <a:t>หมายถึง บุคคลที่นำเงินไปฝากกับธนาคารโดยขอเปิดบัญชีกระแสรายวัน ในที่นี้คงหมายถึง ผู้สั่งจ่ายเช็ค นั่นเอง</a:t>
            </a:r>
            <a:endParaRPr lang="en-US" dirty="0"/>
          </a:p>
          <a:p>
            <a:pPr algn="thaiDist"/>
            <a:r>
              <a:rPr lang="th-TH" dirty="0"/>
              <a:t>ธนาคารไม่ได้ลงลายมือชื่อในเช็ค ธนาคารจึงไม่ต้องรับผิดตามเนื้อความแห่งเช็ค ทั้งนี้ธนาคารเข้ามาเกี่ยวข้องกับเช็คในฐานะที่ธนาคารมีความผูกพันกับผู้สั่งจ่ายซึ่งเป็นคู่สัญญากับธนาคารนั่นเองตามสัญญาฝากทรัพย์ </a:t>
            </a:r>
            <a:r>
              <a:rPr lang="th-TH" dirty="0">
                <a:ea typeface="Calibri"/>
              </a:rPr>
              <a:t>โดยหลักผู้ทรงไม่มีสิทธิเรียกให้ธนาคารรับผิดได้ ผู้ทรงคงมีสิทธิแต่เฉพาะกับผู้สลักหลังและผู้สั่งจ่ายเท่านั้น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48201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b="1" dirty="0"/>
              <a:t>ฎ.๓๖๗๕/๒๕๓๔</a:t>
            </a:r>
            <a:r>
              <a:rPr lang="th-TH" dirty="0"/>
              <a:t> </a:t>
            </a:r>
          </a:p>
          <a:p>
            <a:pPr marL="0" indent="0">
              <a:buNone/>
            </a:pPr>
            <a:r>
              <a:rPr lang="th-TH" dirty="0"/>
              <a:t>	ถ้าธนาคารไม่ใช้เงินแก่โจทก์โดยไม่มีข้อแก้ตัว ตาม </a:t>
            </a:r>
            <a:r>
              <a:rPr lang="th-TH" dirty="0" err="1"/>
              <a:t>ปพพ</a:t>
            </a:r>
            <a:r>
              <a:rPr lang="th-TH" dirty="0"/>
              <a:t>. มาตรา ๙๙๑(๑)(๒)(๓) แล้ว ธนาคารจำต้องรับผิดต่อผู้เคยค้า คือ พ.ผู้สั่งจ่ายเท่านั้น</a:t>
            </a:r>
          </a:p>
          <a:p>
            <a:endParaRPr lang="th-TH" sz="1000" dirty="0"/>
          </a:p>
          <a:p>
            <a:pPr marL="0" indent="0">
              <a:buNone/>
            </a:pPr>
            <a:r>
              <a:rPr lang="th-TH" b="1" dirty="0"/>
              <a:t>ฎ.๔๕๓๑/๒๕๓๓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dirty="0"/>
              <a:t>เมื่อธนาคารปฏิเสธจ่ายเงินทำให้โจทก์ซึ่งเป็นผู้ทรงเสียหาย โจทก์ย่อมมีอำนาจฟ้องคดีภายใน ๑ ปีเพื่อให้ผู้สั่งจ่ายรับผิด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026587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n-US" sz="3600" b="1" dirty="0"/>
              <a:t>1. </a:t>
            </a:r>
            <a:r>
              <a:rPr lang="th-TH" sz="3600" b="1" dirty="0"/>
              <a:t>ไม่มีเงินในบัญชีของผู้เคยค้าพอจะจ่ายตามเช็คนั้น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thaiDist"/>
            <a:r>
              <a:rPr lang="th-TH" dirty="0"/>
              <a:t>หมายถึง บัญชีของผู้สั่งจ่ายซึ่งเป็นลูกค้าของธนาคารไม่มีเงินเลย หรือมีแต่ไม่พอจ่าย กรณีเช่นนี้ธนาคารสามารถงดการจ่าย หรือจะจ่ายเท่าที่มีเงินเหลือในบัญชีก็ได้ แต่อย่างไรก็ดี หากธนาคารใช้เงินเพียงบางส่วน ผู้ทรงก็มีสิทธิบอกปัดการใช้เงินบางส่วนของธนาคารก็ได้</a:t>
            </a:r>
          </a:p>
          <a:p>
            <a:pPr algn="thaiDist"/>
            <a:r>
              <a:rPr lang="th-TH" dirty="0"/>
              <a:t>ในกรณีที่ผู้สั่งจ่ายทำสัญญาเปิดบัญชีกระแสรายวันและมีข้อตกลงกู้เบิกเงินเกินบัญชี ในการสั่งจ่ายเช็คจะมีการกำหนดวงเงินให้ ทางปฏิบัติหากการสั่งจ่ายเช็คแล้วมีเงินไม่พอชำระตามเช็ค แต่ยังไม่เกินวงเงินที่ผู้สั่งจ่ายตกลงไว้กับธนาคาร ธนาคารก็จะจ่ายเงินตามเช็คไปแม้เงินในบัญชีจะไม่พอจ่ายก็ตาม เมื่อจ่ายไปแล้วธนาคารก็มีสิทธิเรียกให้ผู้สั่งจ่ายรับผิดได้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259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th-TH" b="1" dirty="0"/>
              <a:t>ฎ.๒๑๔๐/๒๕๑๘</a:t>
            </a:r>
            <a:r>
              <a:rPr lang="th-TH" dirty="0"/>
              <a:t> ตามมาตรา ๙๙๑ มีความหมายแต่เพียงว่า ธนาคารไม่จำต้องใช้เงินตามเช็คในเมื่อไม่มีเงินในบัญชีของผู้เคยค้าซึ่งออกเช็คเบิกเงินเท่านั้น หาได้บัญญัติให้หน้าที่ใช้เงินตามเช็คสิ้นสุดลงดังเช่น มาตรา ๙๙๒ ไม่  ดังนั้นเมื่อธนาคารใช้ดุลพินิจจ่ายเงินตามเช็คเกินกว่าจำนวนที่จำเลยทำสัญญาเบิกเงินเกินบัญชีเอาไว้ ก็หาทำให้จำเลยพ้นความรับผิดจากธนาคารไม่</a:t>
            </a:r>
            <a:endParaRPr lang="en-US" dirty="0"/>
          </a:p>
          <a:p>
            <a:r>
              <a:rPr lang="th-TH" b="1" dirty="0"/>
              <a:t>ฎ.๓๓๓๒/๒๕๒๒</a:t>
            </a:r>
            <a:r>
              <a:rPr lang="th-TH" dirty="0"/>
              <a:t> ผู้ฝากเงินเปิดบัญชีกระแสรายวันกับธนาคารแล้วออกเช็คสั่งจ่ายเกินกว่าเงินที่มีอยู่ในบัญชี ธนาคารจะปฏิเสธไม่จ่ายเงินตามเช็คนั้นตามมาตรา ๙๙๑(๑) ก็ได้ แต่หากจ่ายให้ไปผู้ฝากต้องรับผิดต่อธนาคาร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893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solidFill>
                  <a:prstClr val="black"/>
                </a:solidFill>
                <a:ea typeface="Calibri"/>
                <a:cs typeface="Cordia New"/>
              </a:rPr>
              <a:t>ลักษณะสำคัญของเช็ค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5 </a:t>
            </a:r>
            <a:r>
              <a:rPr lang="th-TH" dirty="0"/>
              <a:t>เช็คถึงกำหนดเมื่อทวงถาม ดังนั้นรายการในเช็คผู้สั่งจ่ายจึงไม่ต้องเขียนวันที่เช็คถึงกำหนดไว้ แต่ยังคงต้องลงวันออกเช็ค</a:t>
            </a:r>
          </a:p>
          <a:p>
            <a:pPr marL="0" lvl="0" indent="0" algn="thaiDist">
              <a:buNone/>
            </a:pPr>
            <a:r>
              <a:rPr lang="en-US" dirty="0"/>
              <a:t>6 </a:t>
            </a:r>
            <a:r>
              <a:rPr lang="th-TH" dirty="0"/>
              <a:t>เช็คถือว่า ถึงกำหนดเมื่อทวงถาม ดังนั้นวันแรกที่อาจยื่นให้ใช้เงินตามเช็คได้คือ วันที่ออกเช็ค และอายุความจึงเริ่มนับตั้งแต่วันออกเช็ค (ฎ.</a:t>
            </a:r>
            <a:r>
              <a:rPr lang="en-US" dirty="0"/>
              <a:t>1214/2547</a:t>
            </a:r>
            <a:r>
              <a:rPr lang="th-TH" dirty="0"/>
              <a:t>)</a:t>
            </a:r>
            <a:endParaRPr lang="en-US" dirty="0"/>
          </a:p>
          <a:p>
            <a:pPr marL="0" lvl="0" indent="0" algn="thaiDist">
              <a:buNone/>
            </a:pPr>
            <a:r>
              <a:rPr lang="en-US" dirty="0"/>
              <a:t>7 </a:t>
            </a:r>
            <a:r>
              <a:rPr lang="th-TH" dirty="0"/>
              <a:t>ธนาคารเป็นลูกหนี้ชั้นต้นในเรื่องเช็ค และถือว่าลูกหนี้ผิดนัดเมื่อปฏิเสธการจ่ายเงินตามเช็ค(ฎ</a:t>
            </a:r>
            <a:r>
              <a:rPr lang="en-US" dirty="0"/>
              <a:t>.3421</a:t>
            </a:r>
            <a:r>
              <a:rPr lang="th-TH" dirty="0"/>
              <a:t>/</a:t>
            </a:r>
            <a:r>
              <a:rPr lang="en-US" dirty="0"/>
              <a:t>2525</a:t>
            </a:r>
            <a:r>
              <a:rPr lang="th-TH" dirty="0"/>
              <a:t>) แต่อย่างใดก็ตาม เมื่อผู้ทรงมิใช่คู่สัญญากับธนาคารจะฟ้องธนาคารมิได้ เว้นแต่ ธนาคารจะได้รับรองเช็คนั้นเอาไว้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227562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600" b="1" dirty="0"/>
              <a:t>๒) เช็คนั้นยื่นเพื่อให้ใช้เงินเมื่อพ้นเวลา ๖ เดือน</a:t>
            </a:r>
            <a:br>
              <a:rPr lang="th-TH" sz="3600" b="1" dirty="0"/>
            </a:br>
            <a:r>
              <a:rPr lang="th-TH" sz="3600" b="1" dirty="0"/>
              <a:t>นับแต่วันออกเช็ค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92500" lnSpcReduction="20000"/>
          </a:bodyPr>
          <a:lstStyle/>
          <a:p>
            <a:pPr algn="thaiDist"/>
            <a:r>
              <a:rPr lang="th-TH" dirty="0"/>
              <a:t>เป็นดุลพินิจของธนาคารที่จะไม่จ่ายเงินตามเช็คถ้ามีการยื่นเช็คให้ใช้เงินเกิน ๖ เดือน แต่หากจ่ายไปก็สามารถหักเงินในบัญชีผู้สั่งจ่ายได้ จะเห็นได้ว่ามาตรา ๙๙๐ นั้น เป็นบทบัญญัติบังคับให้ผู้ทรงต้องนำเช็คมาทวงถามให้ธนาคารใช้เงินในกำหนด ๑ หรือ ๓ เดือน แต่หาเป็นบทบังคับธนาคารให้ต้องปฏิเสธจ่ายในกรณีที่ยื่นเกิน ๓ เดือนไม่ หากแต่ถ้าเป็นการยื่นเกิน ๖ เดือน ตามมาตรา ๙๙๑(๒) นี้ให้สิทธิธนาคารปฏิเสธจ่ายได้ ดังนั้นในกรณีที่แม้จะพ้น ๓ เดือนแต่ยังไม่เกิน ๖ เดือน ธนาคารมีหน้าที่ต้องจ่ายเงินตามเช็ค การที่ธนาคารปฏิเสธการจ่ายนี้ไม่ทำให้ผู้สั่งจ่ายพ้นผิด ผู้สั่งจ่ายจะพ้นผิดต้องพิจารณาตามมาตรา ๙๙๐ </a:t>
            </a:r>
            <a:endParaRPr lang="en-US" dirty="0"/>
          </a:p>
          <a:p>
            <a:pPr algn="thaiDist"/>
            <a:r>
              <a:rPr lang="th-TH" dirty="0"/>
              <a:t>ทาง</a:t>
            </a:r>
            <a:r>
              <a:rPr lang="th-TH" dirty="0" err="1"/>
              <a:t>ปฎิบัติ</a:t>
            </a:r>
            <a:r>
              <a:rPr lang="th-TH" dirty="0"/>
              <a:t>หากมีการยื่นเช็คให้ใช้เงินเกิน ๖ เดือน ธนาคาร</a:t>
            </a:r>
            <a:r>
              <a:rPr lang="th-TH" dirty="0" err="1"/>
              <a:t>จะปฎิ</a:t>
            </a:r>
            <a:r>
              <a:rPr lang="th-TH" dirty="0"/>
              <a:t>เส</a:t>
            </a:r>
            <a:r>
              <a:rPr lang="th-TH" dirty="0" err="1"/>
              <a:t>ธการ</a:t>
            </a:r>
            <a:r>
              <a:rPr lang="th-TH" dirty="0"/>
              <a:t>จ่ายโดยให้เหตุผลกับผู้ทรงว่า “พ้นกำหนดจ่ายเงิน”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019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/>
              <a:t>๓) ได้มีคำบอกกล่าวว่าเช็คนั้นหายหรือถูกลักไป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thaiDist"/>
            <a:r>
              <a:rPr lang="th-TH" u="sng" dirty="0">
                <a:solidFill>
                  <a:srgbClr val="FF0000"/>
                </a:solidFill>
              </a:rPr>
              <a:t>กฎหมายมิได้กำหนด</a:t>
            </a:r>
            <a:r>
              <a:rPr lang="th-TH" dirty="0"/>
              <a:t>ว่า การที่ธนาคารจะงดจ่ายเงินนั้น ต้องเป็นผลจากการบอกกล่าวว่าเช็คหายของผู้ใด จะเป็นผู้ทรงบอกกล่าว ผู้สลักหลังหรือบุคคลอื่น เช่น พนักงานสอบสวนแจ้งมา เช่นนี้ธนาคารก็มีสิทธิงดการจ่ายเงินตามเช็คได้ การบอกล่าวจะทำด้วยวาจาต่อหน้า หรือทางโทรศัพท์ หรือเป็นลายลักษณ์อักษรก็ตาม ทางปฏิบัติธนาคารซึ่งรับแจ้งจะต้องสอบถามรายละเอียดเกี่ยวกับผู้สั่งจ่าย เลขที่เช็ค วันที่ออกเช็ค หรือสอบถามถึงสิทธิในเช็คของผู้แจ้งด้วย</a:t>
            </a:r>
            <a:endParaRPr lang="en-US" dirty="0"/>
          </a:p>
          <a:p>
            <a:r>
              <a:rPr lang="th-TH" dirty="0"/>
              <a:t>แต่อย่างไรก็ดีการจะจ่าย หรืองดจ่ายนั้น ธนาคารต้องทำด้วยความสุจริต หาไม่แล้วอาจต้องรับผิดต่อผู้สั่งจ่ายตามสัญญาฝากทรัพย์ หรือความรับผิดเผื่อละเมิด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182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solidFill>
                  <a:schemeClr val="bg1"/>
                </a:solidFill>
              </a:rPr>
              <a:t>หน้าที่งดเว้นการจ่ายเงิน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/>
              <a:t>มาตรา ๙๙๒  </a:t>
            </a:r>
            <a:r>
              <a:rPr lang="th-TH" dirty="0"/>
              <a:t>หน้าที่และอำนาจของธนาคารซึ่งจะใช้เงินตามเช็คอันเบิกแก่ตนนั้นท่านว่าเป็นอันสุดสิ้นไปเมื่อกรณีเป็นดั่งจะกล่าวต่อไปนี้ คือ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(๑) มีคำบอกห้ามการใช้เงิน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(๒) รู้ว่าผู้สั่งจ่ายตาย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(๓) รู้ว่าศาลได้มีคำสั่งรักษาทรัพย์ชั่วคราว หรือคำสั่งให้ผู้สั่งจ่ายเป็นคนล้มละลายหรือได้มีประกาศโฆษณาคำสั่งเช่นนั้น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229921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solidFill>
                  <a:srgbClr val="FF0000"/>
                </a:solidFill>
              </a:rPr>
              <a:t>อธิบาย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มาตรา ๙๙๒ นี้เป็นบทห้ามเด็ดขาดมิให้ใช้เงินหากจ่ายไปก็ต้องรับผิดต่อเจ้าของบัญชี ดังนั้น ธนาคารจึงไม่มีดุลพินิจในการใช้เงินหรืองดเว้นการใช้เงินใน ๓ กรณี ได้แก่</a:t>
            </a:r>
          </a:p>
          <a:p>
            <a:pPr>
              <a:buFontTx/>
              <a:buChar char="-"/>
            </a:pPr>
            <a:r>
              <a:rPr lang="th-TH" dirty="0"/>
              <a:t>มีคำบอกกล่าวห้ามใช้เงิน</a:t>
            </a:r>
          </a:p>
          <a:p>
            <a:pPr>
              <a:buFontTx/>
              <a:buChar char="-"/>
            </a:pPr>
            <a:r>
              <a:rPr lang="th-TH" dirty="0"/>
              <a:t>ธนาคารรู้ถึงการตายของผู้สั่งจ่าย</a:t>
            </a:r>
          </a:p>
          <a:p>
            <a:pPr>
              <a:buFontTx/>
              <a:buChar char="-"/>
            </a:pPr>
            <a:r>
              <a:rPr lang="th-TH" dirty="0">
                <a:ea typeface="Calibri"/>
              </a:rPr>
              <a:t>ธนาคารรู้ว่าศาลได้มีคำสั่งรักษาทรัพย์ชั่วคราว หรือคำสั่งให้ผู้สั่งจ่ายเป็นคนล้มละลาย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606163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th-TH" b="1" dirty="0"/>
              <a:t>มีคำบอกห้ามการใช้เงิน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กฎหมายมิได้กำหนดตัวผู้ที่บอกกล่าวห้ามใช้เงินเอาไว้ รวมถึงมิได้กำหนดแบบของการบอกกล่าวเอาไว้ แต่ในที่นี้คงหมายถึงเฉพาะการห้ามการใช้เงินที่ผู้สั่งจ่ายเป็นผู้แจ้งห้ามธนาคารใช้เงิน เพราะว่าเป็นคู่สัญญากับธนาคารนั้นเอง</a:t>
            </a:r>
          </a:p>
        </p:txBody>
      </p:sp>
    </p:spTree>
    <p:extLst>
      <p:ext uri="{BB962C8B-B14F-4D97-AF65-F5344CB8AC3E}">
        <p14:creationId xmlns:p14="http://schemas.microsoft.com/office/powerpoint/2010/main" val="23160764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th-TH" b="1" dirty="0"/>
              <a:t>๒. รู้ว่าผู้สั่งจ่ายตาย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ไม่ว่าธนาคารจะทราบถึงการตายได้อย่างไร ข้อสำคัญคือ การรู้หรือไม่รู้ หากไม่รู้แล้วจ่ายไปได้ แต่ถ้ารู้แล้วยังจ่ายเงินตามเช็คไป ธนาคารต้องรับผิดต่อทายาทผู้สั่งจ่าย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48201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lvl="0"/>
            <a:r>
              <a:rPr lang="th-TH" sz="3600" b="1" dirty="0"/>
              <a:t>ศาลได้มีคำสั่งรักษาทรัพย์ชั่วคราว หรือคำสั่งให้ผู้สั่งจ่ายเป็นคนล้มละลายหรือได้มีประกาศโฆษณาคำสั่งเช่นนั้น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คำสั่งรักษาทรัพย์ชั่วคราว ปัจจุบันหมายถึง คำสั่งพิทักษ์ทรัพย์ชั่วคราวในคดีล้มละลายนั่นเอง ดังนั้นนับตั้งแต่เวลาที่ศาลมีคำสั่งพิทักษ์ทรัพย์ชั่วคราว แม้ยังไม่มีการประกาศลงราชกิจจา</a:t>
            </a:r>
            <a:r>
              <a:rPr lang="th-TH" dirty="0" err="1"/>
              <a:t>นุเบกษา</a:t>
            </a:r>
            <a:r>
              <a:rPr lang="th-TH" dirty="0"/>
              <a:t> ธนาคารก็ต้องงดการจ่ายเงินแล้ว และมีหน้าที่ต้องส่งกันเงินนั้นเข้าสู่กองทรัพย์สินของลูกหนี้ในคดีล้มละลายต่อไป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0265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thaiDist">
              <a:lnSpc>
                <a:spcPct val="115000"/>
              </a:lnSpc>
              <a:buNone/>
            </a:pPr>
            <a:r>
              <a:rPr lang="en-US" dirty="0">
                <a:ea typeface="Calibri"/>
              </a:rPr>
              <a:t>8. </a:t>
            </a:r>
            <a:r>
              <a:rPr lang="th-TH" u="sng" dirty="0">
                <a:ea typeface="Calibri"/>
              </a:rPr>
              <a:t>เช็คไม่มีการคิดดอกเบี้ยก่อนผิดนัด </a:t>
            </a:r>
            <a:r>
              <a:rPr lang="th-TH" dirty="0">
                <a:ea typeface="Calibri"/>
              </a:rPr>
              <a:t>เพราะ มาตรา </a:t>
            </a:r>
            <a:r>
              <a:rPr lang="en-US" dirty="0">
                <a:ea typeface="Calibri"/>
              </a:rPr>
              <a:t>989</a:t>
            </a:r>
            <a:r>
              <a:rPr lang="th-TH" dirty="0">
                <a:ea typeface="Calibri"/>
              </a:rPr>
              <a:t> </a:t>
            </a:r>
            <a:r>
              <a:rPr lang="th-TH" b="1" u="sng" dirty="0">
                <a:ea typeface="Calibri"/>
              </a:rPr>
              <a:t>มิได้</a:t>
            </a:r>
            <a:r>
              <a:rPr lang="th-TH" dirty="0">
                <a:ea typeface="Calibri"/>
              </a:rPr>
              <a:t>ให้นำมาตรา </a:t>
            </a:r>
            <a:r>
              <a:rPr lang="en-US" dirty="0">
                <a:ea typeface="Calibri"/>
              </a:rPr>
              <a:t>911</a:t>
            </a:r>
            <a:r>
              <a:rPr lang="th-TH" dirty="0">
                <a:ea typeface="Calibri"/>
              </a:rPr>
              <a:t> มาใช้ ดังนั้นแม้ผู้สั่งจ่ายเขียนข้อกำหนดดอกเบี้ยไปก็ไม่มีผล ธนาคารไม่จำต้องจ่ายเงินพร้อมดอกเบี้ยในเวลาที่ขึ้นเช็ค นอกจากนี้ในกรณีที่ธนาคารผิดนัด ไม่จ่ายเงินตามเช็ค ผู้ทรงมีสิทธิเรียก</a:t>
            </a:r>
            <a:r>
              <a:rPr lang="th-TH" u="sng" dirty="0">
                <a:ea typeface="Calibri"/>
              </a:rPr>
              <a:t>ดอกเบี้ยระหว่างเวลาผิดนัดได้ร้อยละ </a:t>
            </a:r>
            <a:r>
              <a:rPr lang="en-US" u="sng" dirty="0">
                <a:ea typeface="Calibri"/>
              </a:rPr>
              <a:t>5</a:t>
            </a:r>
            <a:r>
              <a:rPr lang="th-TH" u="sng" dirty="0">
                <a:ea typeface="Calibri"/>
              </a:rPr>
              <a:t> ต่อปี </a:t>
            </a:r>
            <a:r>
              <a:rPr lang="th-TH" dirty="0">
                <a:ea typeface="Calibri"/>
              </a:rPr>
              <a:t>ตามมาตรา </a:t>
            </a:r>
            <a:r>
              <a:rPr lang="en-US" dirty="0">
                <a:ea typeface="Calibri"/>
              </a:rPr>
              <a:t>224 </a:t>
            </a:r>
            <a:endParaRPr lang="th-TH" dirty="0">
              <a:ea typeface="Calibri"/>
            </a:endParaRPr>
          </a:p>
          <a:p>
            <a:pPr marL="0" lvl="0" indent="0" algn="thaiDi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ea typeface="Calibri"/>
              </a:rPr>
              <a:t>9. </a:t>
            </a:r>
            <a:r>
              <a:rPr lang="th-TH" dirty="0">
                <a:ea typeface="Calibri"/>
              </a:rPr>
              <a:t>เช็คนั้น นอกจากจะมีความรับผิดทางแพ่งแล้ว ยังมีความรับผิดทางอาญาได้ตาม </a:t>
            </a:r>
            <a:r>
              <a:rPr lang="th-TH" dirty="0" err="1">
                <a:ea typeface="Calibri"/>
              </a:rPr>
              <a:t>พรบ</a:t>
            </a:r>
            <a:r>
              <a:rPr lang="th-TH" dirty="0">
                <a:ea typeface="Calibri"/>
              </a:rPr>
              <a:t>.ว่าด้วยความผิดอันเกิดจากการใช้เช็ค พ.ศ.๒๕๓๔</a:t>
            </a:r>
            <a:endParaRPr lang="en-US" sz="2000" dirty="0">
              <a:ea typeface="Calibri"/>
              <a:cs typeface="Cordia New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th-TH" b="1" dirty="0">
                <a:ea typeface="Calibri"/>
                <a:cs typeface="Cordia New"/>
              </a:rPr>
              <a:t>ลักษณะสำคัญของเช็ค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3878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en-US" dirty="0"/>
              <a:t>10. </a:t>
            </a:r>
            <a:r>
              <a:rPr lang="th-TH" dirty="0"/>
              <a:t>เช็คไม่ต้องยื่นเช็คให้รับรองก่อน เพราะ เช็คถึงกำหนดเมื่อทวงถาม ปกติการยื่นตั๋วให้รับรองจะต้องทำก่อนตั๋วถึงกำหนด แต่โดยลักษณะของเช็คไม่อาจทราบวันถึงกำหนดล่วงหน้าได้ เพราะเมื่อยื่นเช็คให้ธนาคาร เช็คนั้นก็ถึงกำหนดใช้เงินแล้ว ยกเว้น มาตรา ๙๙๓ เรื่องธนาคารจดข้อความรับรองเช็ค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11. </a:t>
            </a:r>
            <a:r>
              <a:rPr lang="th-TH" dirty="0"/>
              <a:t>เช็คไม่มีเรื่องตั๋วเงินเป็นสำรับ เว้นแต่เป็นเช็คออกมาแต่ต่างประเทศ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12. </a:t>
            </a:r>
            <a:r>
              <a:rPr lang="th-TH" dirty="0"/>
              <a:t>เช็คไม่มีเรื่องสอดเข้าแก้หน้า</a:t>
            </a:r>
            <a:endParaRPr lang="en-US" dirty="0"/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th-TH" b="1" dirty="0">
                <a:ea typeface="Calibri"/>
                <a:cs typeface="Cordia New"/>
              </a:rPr>
              <a:t>ลักษณะสำคัญของเช็ค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3119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en-US" dirty="0"/>
              <a:t>13. </a:t>
            </a:r>
            <a:r>
              <a:rPr lang="th-TH" dirty="0"/>
              <a:t>เช็คไม่มีเรื่องยื่นให้รับรอง หรือทำคำคัดค้านเมื่อเช็คขาดความน่าเชื่อถือ ดังนั้น แม้ไม่ยื่นให้รับรอง ไม่ทำคำคัดค้าน ก็ไม่ทำให้สิ้นสิทธิไล่เบี้ยเอากับผู้สั่งจ่าย ผู้สลักหลัง ตามมาตรา </a:t>
            </a:r>
            <a:r>
              <a:rPr lang="en-US" dirty="0"/>
              <a:t>973</a:t>
            </a:r>
            <a:r>
              <a:rPr lang="th-TH" dirty="0"/>
              <a:t> แต่อย่างใด เว้นแต่จะเป็นเช็คออกมาแต่ต่างประเทศ ซึ่ง มาตรา </a:t>
            </a:r>
            <a:r>
              <a:rPr lang="en-US" dirty="0"/>
              <a:t>989</a:t>
            </a:r>
            <a:r>
              <a:rPr lang="th-TH" dirty="0"/>
              <a:t> วรรคสอง ให้นำเรื่องการทำคำคัดค้านมาใช้ด้วย แต่หากเป็นเรื่องเช็คออกใช้ในประเทศไทย เมื่อธนาคารปฏิเสธการจ่ายเงิน ผู้ทรงก็ฟ้องได้ทันที ไม่ต้องทำคำคัดค้านก่อน</a:t>
            </a:r>
          </a:p>
          <a:p>
            <a:pPr marL="0" indent="0" algn="thaiDist">
              <a:buNone/>
            </a:pPr>
            <a:r>
              <a:rPr lang="th-TH" dirty="0"/>
              <a:t>ฎ.๑๕๕๘/๒๕๒๙ เช็คออกมาแต่ต่างประเทศหรือไม่ ต้องพิจารณาสถานที่สั่งจ่ายเช็คเป็นสำคัญ มิได้ดูว่าธนาคารเจ้าของเช็คอยู่ในประเทศไทยหรือไม่ </a:t>
            </a:r>
            <a:endParaRPr lang="en-US" dirty="0"/>
          </a:p>
          <a:p>
            <a:pPr marL="0" lvl="0" indent="0" algn="thaiDist">
              <a:buNone/>
            </a:pPr>
            <a:r>
              <a:rPr lang="en-US" dirty="0"/>
              <a:t>14. </a:t>
            </a:r>
            <a:r>
              <a:rPr lang="th-TH" dirty="0"/>
              <a:t>เช็คไม่นำบทบัญญัติเรื่องการสลักหลังตั๋วเมื่อสิ้นเวลาคัดค้าน ตามมาตรา ๙๒๔ มาใช้บังคับ</a:t>
            </a:r>
            <a:endParaRPr lang="en-US" dirty="0"/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th-TH" b="1" dirty="0">
                <a:ea typeface="Calibri"/>
                <a:cs typeface="Cordia New"/>
              </a:rPr>
              <a:t>ลักษณะสำคัญของเช็ค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61399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dirty="0"/>
              <a:t>15. </a:t>
            </a:r>
            <a:r>
              <a:rPr lang="th-TH" dirty="0"/>
              <a:t>ระบบการรับฝากเงินของธนาคาร จะมีบัญชี ๔ ประเภท ได้แก่</a:t>
            </a:r>
            <a:endParaRPr lang="en-US" dirty="0"/>
          </a:p>
          <a:p>
            <a:pPr lvl="0"/>
            <a:r>
              <a:rPr lang="th-TH" dirty="0"/>
              <a:t>บัญชีฝากแบบกระแสรายวัน</a:t>
            </a:r>
            <a:endParaRPr lang="en-US" dirty="0"/>
          </a:p>
          <a:p>
            <a:pPr lvl="0"/>
            <a:r>
              <a:rPr lang="th-TH" dirty="0"/>
              <a:t>บัญชีฝากสะสมแบบเผื่อเรียก</a:t>
            </a:r>
            <a:endParaRPr lang="en-US" dirty="0"/>
          </a:p>
          <a:p>
            <a:pPr lvl="0"/>
            <a:r>
              <a:rPr lang="th-TH" dirty="0"/>
              <a:t>บัญชีฝากสะสมแบบประจำ</a:t>
            </a:r>
            <a:endParaRPr lang="en-US" dirty="0"/>
          </a:p>
          <a:p>
            <a:pPr lvl="0"/>
            <a:r>
              <a:rPr lang="th-TH" dirty="0"/>
              <a:t>บัญชีฝากสะสมแบบ</a:t>
            </a:r>
            <a:r>
              <a:rPr lang="th-TH" dirty="0" err="1"/>
              <a:t>สินมัธยัถส์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เฉพาะบัญชีแบบกระแสรายวัน ที่ใช้เช็คเบิกจ่ายเงินจากธนาคาร ส่วนบัญชีอีก </a:t>
            </a:r>
            <a:r>
              <a:rPr lang="en-US" dirty="0"/>
              <a:t>3</a:t>
            </a:r>
            <a:r>
              <a:rPr lang="th-TH" dirty="0"/>
              <a:t> ประเภทที่เหลือธนาคารจะจัดสมุดบัญชีเงินฝากไว้ใช้ประกอบการฝากและถอนเงิน</a:t>
            </a:r>
          </a:p>
          <a:p>
            <a:pPr marL="0" indent="0" algn="thaiDist">
              <a:buNone/>
            </a:pPr>
            <a:r>
              <a:rPr lang="th-TH" dirty="0"/>
              <a:t>บัญชีกระแสรายวันนี้โดยทั่วไปธนาคารจะไม่ให้ดอกเบี้ย แต่เป็นบัญชีที่ธนาคารรับฝากเงินไว้และเป็นตัวกลางอำนวยความสะดวกในการจ่ายเงินให้แก่บุคคลที่ลูกค้าผู้เปิดบัญชีประสงค์จะจ่ายเงินให้เท่านั้น การสั่งจ่ายเช็คจึงเสมือนการเขียนใบถอนเงินในบัญชีประเภทอื่นนั่นเอง เพียงแต่เจ้าของบัญชีได้ตกลงให้ธนาคารจ่ายเงินออกจากบัญชีให้กับผู้ทรงเช็คนั่นเอง</a:t>
            </a:r>
            <a:endParaRPr lang="en-US" dirty="0"/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th-TH" b="1" dirty="0">
                <a:ea typeface="Calibri"/>
                <a:cs typeface="Cordia New"/>
              </a:rPr>
              <a:t>ลักษณะสำคัญของเช็ค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4887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b="1" dirty="0">
                <a:ea typeface="Calibri"/>
              </a:rPr>
              <a:t>มาตรา ๙๘๘</a:t>
            </a:r>
            <a:r>
              <a:rPr lang="th-TH" dirty="0">
                <a:ea typeface="Calibri"/>
              </a:rPr>
              <a:t>  อันเช็คนั้น ต้องมีรายการดังกล่าวต่อไปนี้ คือ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(๑) คำบอกชื่อว่าเป็นเช็ค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(๒) คำสั่งอันปราศจากเงื่อนไขให้ใช้เงินเป็นจำนวนแน่นอน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(๓) ชื่อ หรือยี่ห้อและสำนักงานของธนาคาร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(๔) ชื่อ หรือยี่ห้อของผู้รับเงิน หรือคำจดแจ้งว่าให้ใช้เงินแก่ผู้ถือ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(๕) สถานที่ใช้เงิน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(๖) วันและสถานที่ออกเช็ค</a:t>
            </a:r>
            <a:endParaRPr lang="en-US" sz="2000" dirty="0">
              <a:ea typeface="Calibri"/>
              <a:cs typeface="Cordia New"/>
            </a:endParaRPr>
          </a:p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>
                <a:ea typeface="Calibri"/>
              </a:rPr>
              <a:t>(๗) ลายมือชื่อผู้สั่งจ่าย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th-TH" b="1" dirty="0"/>
              <a:t>รายการในเช็ค</a:t>
            </a:r>
          </a:p>
        </p:txBody>
      </p:sp>
    </p:spTree>
    <p:extLst>
      <p:ext uri="{BB962C8B-B14F-4D97-AF65-F5344CB8AC3E}">
        <p14:creationId xmlns:p14="http://schemas.microsoft.com/office/powerpoint/2010/main" val="9357170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5581</Words>
  <Application>Microsoft Office PowerPoint</Application>
  <PresentationFormat>นำเสนอทางหน้าจอ (4:3)</PresentationFormat>
  <Paragraphs>162</Paragraphs>
  <Slides>46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46</vt:i4>
      </vt:variant>
    </vt:vector>
  </HeadingPairs>
  <TitlesOfParts>
    <vt:vector size="51" baseType="lpstr">
      <vt:lpstr>Arial</vt:lpstr>
      <vt:lpstr>Calibri</vt:lpstr>
      <vt:lpstr>Cordia New</vt:lpstr>
      <vt:lpstr>Symbol</vt:lpstr>
      <vt:lpstr>ชุดรูปแบบของ Office</vt:lpstr>
      <vt:lpstr>เช็ค (Cheques) </vt:lpstr>
      <vt:lpstr>เช็ค</vt:lpstr>
      <vt:lpstr>ลักษณะสำคัญของเช็ค</vt:lpstr>
      <vt:lpstr>ลักษณะสำคัญของเช็ค</vt:lpstr>
      <vt:lpstr>ลักษณะสำคัญของเช็ค</vt:lpstr>
      <vt:lpstr>ลักษณะสำคัญของเช็ค</vt:lpstr>
      <vt:lpstr>ลักษณะสำคัญของเช็ค</vt:lpstr>
      <vt:lpstr>ลักษณะสำคัญของเช็ค</vt:lpstr>
      <vt:lpstr>รายการในเช็ค</vt:lpstr>
      <vt:lpstr>อธิบาย</vt:lpstr>
      <vt:lpstr>คำพิพากษาศาลฎีกาที่ 1303/2514 (ป) </vt:lpstr>
      <vt:lpstr>คำพิพากษาศาลฎีกาที่ 1853/2511 </vt:lpstr>
      <vt:lpstr>บทบัญญัติของตั๋วแลกเงินที่นำมาใช้กับเช็ค</vt:lpstr>
      <vt:lpstr>บทบัญญัติของตั๋วแลกเงินที่นำมาใช้กับเช็ค</vt:lpstr>
      <vt:lpstr>บทบัญญัติของตั๋วแลกเงินที่นำมาใช้กับเช็ค</vt:lpstr>
      <vt:lpstr>บทบัญญัติของตั๋วแลกเงินที่นำมาใช้กับเช็ค</vt:lpstr>
      <vt:lpstr>บทบัญญัติของตั๋วแลกเงินที่นำมาใช้กับเช็ค</vt:lpstr>
      <vt:lpstr>การใช้เงินตามเช็ค</vt:lpstr>
      <vt:lpstr>อธิบาย มาตรา ๙๙๐ วรรคหนึ่ง</vt:lpstr>
      <vt:lpstr>ตั๋วออกใช้ในเมืองเดียวกัน </vt:lpstr>
      <vt:lpstr>ตั๋วออกใช้ในต่างเมืองกัน </vt:lpstr>
      <vt:lpstr>งานนำเสนอ PowerPoint</vt:lpstr>
      <vt:lpstr>คำพิพากษาศาลฎีกาที่ 6798/2544</vt:lpstr>
      <vt:lpstr>ข้อสังเกต</vt:lpstr>
      <vt:lpstr>คำพิพากษาศาลฎีกาที่ 14401/2557</vt:lpstr>
      <vt:lpstr>คำพิพากษาศาลฎีกาที่ 1007/2542</vt:lpstr>
      <vt:lpstr>อธิบายมาตรา ๙๙๐ วรรคหนึ่ง (ตอนท้าย)</vt:lpstr>
      <vt:lpstr>อธิบายมาตรา ๙๙๐ วรรคหนึ่ง (ตอนท้าย)</vt:lpstr>
      <vt:lpstr>ข้อสังเกต</vt:lpstr>
      <vt:lpstr>อธิบาย มาตรา ๙๙๐ วรรคสอง</vt:lpstr>
      <vt:lpstr>คำพิพากษาศาลฎีกาที่ 3242/2530 </vt:lpstr>
      <vt:lpstr>ข้อสังเกต</vt:lpstr>
      <vt:lpstr>ข้อสังเกต</vt:lpstr>
      <vt:lpstr>ข้อยกเว้นไม่จำต้องยื่นเช็คเพื่อให้ธนาคารใช้เงิน</vt:lpstr>
      <vt:lpstr>ดุลพินิจของธนาคารในการใช้เงิน</vt:lpstr>
      <vt:lpstr>อธิบาย</vt:lpstr>
      <vt:lpstr>งานนำเสนอ PowerPoint</vt:lpstr>
      <vt:lpstr>1. ไม่มีเงินในบัญชีของผู้เคยค้าพอจะจ่ายตามเช็คนั้น</vt:lpstr>
      <vt:lpstr>งานนำเสนอ PowerPoint</vt:lpstr>
      <vt:lpstr>๒) เช็คนั้นยื่นเพื่อให้ใช้เงินเมื่อพ้นเวลา ๖ เดือน นับแต่วันออกเช็ค</vt:lpstr>
      <vt:lpstr>๓) ได้มีคำบอกกล่าวว่าเช็คนั้นหายหรือถูกลักไป</vt:lpstr>
      <vt:lpstr>หน้าที่งดเว้นการจ่ายเงิน</vt:lpstr>
      <vt:lpstr>อธิบาย</vt:lpstr>
      <vt:lpstr>มีคำบอกห้ามการใช้เงิน</vt:lpstr>
      <vt:lpstr>๒. รู้ว่าผู้สั่งจ่ายตาย</vt:lpstr>
      <vt:lpstr>ศาลได้มีคำสั่งรักษาทรัพย์ชั่วคราว หรือคำสั่งให้ผู้สั่งจ่ายเป็นคนล้มละลายหรือได้มีประกาศโฆษณาคำสั่งเช่นนั้น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เช็ค (Cheques)</dc:title>
  <dc:creator>hp430</dc:creator>
  <cp:lastModifiedBy>พงษ์บวร ประสูตร์แสงจันทร์</cp:lastModifiedBy>
  <cp:revision>22</cp:revision>
  <dcterms:created xsi:type="dcterms:W3CDTF">2016-10-24T14:40:57Z</dcterms:created>
  <dcterms:modified xsi:type="dcterms:W3CDTF">2021-09-07T05:27:14Z</dcterms:modified>
</cp:coreProperties>
</file>