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321" r:id="rId13"/>
    <p:sldId id="304" r:id="rId14"/>
    <p:sldId id="286" r:id="rId15"/>
    <p:sldId id="322" r:id="rId16"/>
    <p:sldId id="323" r:id="rId17"/>
    <p:sldId id="287" r:id="rId18"/>
    <p:sldId id="288" r:id="rId19"/>
    <p:sldId id="290" r:id="rId20"/>
    <p:sldId id="320" r:id="rId21"/>
    <p:sldId id="319" r:id="rId22"/>
    <p:sldId id="291" r:id="rId23"/>
    <p:sldId id="305" r:id="rId24"/>
    <p:sldId id="292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24" r:id="rId33"/>
    <p:sldId id="301" r:id="rId34"/>
    <p:sldId id="302" r:id="rId35"/>
    <p:sldId id="303" r:id="rId36"/>
    <p:sldId id="306" r:id="rId37"/>
    <p:sldId id="307" r:id="rId38"/>
    <p:sldId id="308" r:id="rId39"/>
    <p:sldId id="309" r:id="rId40"/>
    <p:sldId id="310" r:id="rId41"/>
    <p:sldId id="311" r:id="rId42"/>
    <p:sldId id="313" r:id="rId43"/>
    <p:sldId id="314" r:id="rId44"/>
    <p:sldId id="315" r:id="rId45"/>
    <p:sldId id="316" r:id="rId46"/>
    <p:sldId id="317" r:id="rId47"/>
    <p:sldId id="318" r:id="rId48"/>
    <p:sldId id="312" r:id="rId4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088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455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411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85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577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46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393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179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527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48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456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1E764-328C-4F32-9D75-CA7356271CF2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686CD-0641-4E15-AF2C-6016F9B2B2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955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7200" b="1" dirty="0"/>
              <a:t>ตั๋วแลกเงินเป็นสำรับ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440160"/>
          </a:xfrm>
        </p:spPr>
        <p:txBody>
          <a:bodyPr>
            <a:normAutofit/>
          </a:bodyPr>
          <a:lstStyle/>
          <a:p>
            <a:endParaRPr lang="th-TH" dirty="0"/>
          </a:p>
          <a:p>
            <a:pPr algn="r"/>
            <a:r>
              <a:rPr lang="th-TH"/>
              <a:t>อ.</a:t>
            </a:r>
            <a:r>
              <a:rPr lang="th-TH" dirty="0" err="1"/>
              <a:t>พงษ์</a:t>
            </a:r>
            <a:r>
              <a:rPr lang="th-TH" dirty="0"/>
              <a:t>บวร </a:t>
            </a:r>
            <a:r>
              <a:rPr lang="th-TH" dirty="0" err="1"/>
              <a:t>ประสูตร์</a:t>
            </a:r>
            <a:r>
              <a:rPr lang="th-TH" dirty="0"/>
              <a:t>แสงจันทร์</a:t>
            </a:r>
          </a:p>
        </p:txBody>
      </p:sp>
    </p:spTree>
    <p:extLst>
      <p:ext uri="{BB962C8B-B14F-4D97-AF65-F5344CB8AC3E}">
        <p14:creationId xmlns:p14="http://schemas.microsoft.com/office/powerpoint/2010/main" val="205455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buSzPts val="1400"/>
            </a:pPr>
            <a:r>
              <a:rPr lang="th-TH" b="1" dirty="0">
                <a:ea typeface="Calibri"/>
                <a:cs typeface="Cordia New"/>
              </a:rPr>
              <a:t>การรับรองตั๋วเงินสำรับ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ea typeface="Calibri"/>
              </a:rPr>
              <a:t>มาตรา ๙๗๘ </a:t>
            </a:r>
            <a:r>
              <a:rPr lang="th-TH" dirty="0">
                <a:ea typeface="Calibri"/>
              </a:rPr>
              <a:t>คำรับรองนั้นจะเขียนลงในคู่ฉีกฉบับใดก็ได้ และจะต้องเขียนลงในคู่ฉีกเพียงฉบับเดียวเท่านั้น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ถ้าผู้จ่ายรับรองลงไปกว่าฉบับหนึ่ง และคู่ฉีกซึ่งรับรองเช่นนั้นตกไปถึงมือผู้ทรงโดยชอบด้วยกฎหมายต่างคนกันไซร้ ท่านว่าผู้จ่ายจะต้องรับผิดตามคู่ฉีกนั้น ๆ ทุกฉบับ เสมือนดังว่าแยกเป็นตั๋วเงินต่างฉบับกัน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ea typeface="Calibri"/>
              </a:rPr>
              <a:t>มาตรา ๙๗๙ </a:t>
            </a:r>
            <a:r>
              <a:rPr lang="th-TH" dirty="0">
                <a:ea typeface="Calibri"/>
              </a:rPr>
              <a:t>ถ้าผู้รับรองตั๋วเงินซึ่งออกเป็นสำรับใช้เงินไปโดยมิได้เรียกให้ส่งมอบคู่ฉีกฉบับซึ่งมีคำรับรองของตนนั้นให้แก่ตนและในเวลาตั๋วเงินถึงกำหนด คู่ฉีกฉบับนั้นไปตกอยู่ในมือผู้ทรงโดยชอบด้วยกฎหมายคนใดคนหนึ่งไซร้ ท่านว่าผู้รับรองจะต้องรับผิดต่อผู้ทรงคู่ฉีกฉบับนั้น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0270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อธิบาย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</a:rPr>
              <a:t>การรับรองนั้น โดยหลักผู้จ่ายจะต้องทำการรับรองเพียงครั้งเดียว บนตั๋วเงินคู่ฉีกฉบับเดียวเท่านั้น ถ้าผู้จ่ายทำการรับรองลงคู่ฉีกมากกว่าหนึ่งฉบับ ผู้จ่ายต้องรับผิดต่อตั๋วเงินทุกฉบับ กล่าวคือ ผู้จ่ายอาจต้องใช้เงินตามตั๋วมากกว่าหนึ่งฉบับ และในการจ่ายเงิน ผู้รับรองจะต้องจ่ายเงินให้ตั๋วเงินคู่ฉีกที่มีลายมือชื่อตนรับรอง หากเป็นการจ่ายเงินให้ผู้ทรงที่นำตั๋วคู่ฉีกที่ไม่มีลายมือชื่อตน ผู้รับรองจะต้องเรียกเอาคู่ฉีก ซึ่งมีคำรับรองของตนด้วย หากไม่เรียกเอาคู่ฉีกที่มีลายมือชื่อตนรับรองไว้ และคู่ฉีกฉบับดังกล่าวนั้นไปตกอยู่ในมือผู้ทรงโดยชอบด้วยกฎหมายคนอื่น และภายหลังมีผู้ทรงนำคู่ฉีกที่มีลายมือชื่อผู้รับรองมายื่น ผู้รับรองต้องใช้เงินแก่ผู้นั้นด้วย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929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888432"/>
          </a:xfrm>
        </p:spPr>
        <p:txBody>
          <a:bodyPr>
            <a:normAutofit/>
          </a:bodyPr>
          <a:lstStyle/>
          <a:p>
            <a:pPr lvl="0" algn="thaiDist">
              <a:lnSpc>
                <a:spcPct val="115000"/>
              </a:lnSpc>
              <a:buFont typeface="Wingdings"/>
              <a:buChar char=""/>
            </a:pPr>
            <a:r>
              <a:rPr lang="th-TH" dirty="0">
                <a:ea typeface="Calibri"/>
              </a:rPr>
              <a:t>๓ ต้องรับผิดต่อ ก,ข,ค และ 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A,B,C </a:t>
            </a:r>
            <a:r>
              <a:rPr lang="th-TH" sz="2000" dirty="0">
                <a:effectLst/>
                <a:latin typeface="Cordia New"/>
                <a:ea typeface="Calibri"/>
                <a:cs typeface="Cordia New"/>
              </a:rPr>
              <a:t>ตาม </a:t>
            </a:r>
            <a:r>
              <a:rPr lang="th-TH" sz="2000" dirty="0">
                <a:latin typeface="Cordia New"/>
                <a:ea typeface="Calibri"/>
                <a:cs typeface="Cordia New"/>
              </a:rPr>
              <a:t>๙๗๖</a:t>
            </a:r>
          </a:p>
          <a:p>
            <a:pPr lvl="0" algn="thaiDist">
              <a:lnSpc>
                <a:spcPct val="115000"/>
              </a:lnSpc>
              <a:buFont typeface="Wingdings"/>
              <a:buChar char=""/>
            </a:pPr>
            <a:r>
              <a:rPr lang="th-TH" sz="2800" dirty="0">
                <a:latin typeface="Cordia New"/>
                <a:ea typeface="Calibri"/>
                <a:cs typeface="Cordia New"/>
              </a:rPr>
              <a:t>ค ได้ตั๋วมาก่อน </a:t>
            </a:r>
            <a:r>
              <a:rPr lang="en-US" sz="2800" dirty="0">
                <a:latin typeface="Cordia New"/>
                <a:ea typeface="Calibri"/>
                <a:cs typeface="Cordia New"/>
              </a:rPr>
              <a:t>C </a:t>
            </a:r>
            <a:r>
              <a:rPr lang="th-TH" sz="2800" dirty="0">
                <a:latin typeface="Cordia New"/>
                <a:ea typeface="Calibri"/>
                <a:cs typeface="Cordia New"/>
              </a:rPr>
              <a:t>และได้นำตั๋วไปยื่นให้ จ รับรอง </a:t>
            </a:r>
          </a:p>
          <a:p>
            <a:pPr lvl="0" algn="thaiDist">
              <a:lnSpc>
                <a:spcPct val="115000"/>
              </a:lnSpc>
              <a:buFont typeface="Wingdings"/>
              <a:buChar char=""/>
            </a:pPr>
            <a:r>
              <a:rPr lang="th-TH" sz="2800" dirty="0">
                <a:latin typeface="Cordia New"/>
                <a:ea typeface="Calibri"/>
                <a:cs typeface="Cordia New"/>
              </a:rPr>
              <a:t>สมมุติ </a:t>
            </a:r>
            <a:r>
              <a:rPr lang="en-US" sz="2800" dirty="0">
                <a:latin typeface="Cordia New"/>
                <a:ea typeface="Calibri"/>
                <a:cs typeface="Cordia New"/>
              </a:rPr>
              <a:t>C </a:t>
            </a:r>
            <a:r>
              <a:rPr lang="th-TH" sz="2800" dirty="0">
                <a:latin typeface="Cordia New"/>
                <a:ea typeface="Calibri"/>
                <a:cs typeface="Cordia New"/>
              </a:rPr>
              <a:t>นำตั๋วมายื่นให้ จ ใช้เงินก่อน แล้ว จ ยอมใช้เงินไป ผลคือ ส ร ๑ และ ๒ หลุดพ้นความรับผิด เพราะ มูลหนี้ตามตั๋วเงินนั้น ได้มีการใช้เงินแล้ว</a:t>
            </a:r>
          </a:p>
          <a:p>
            <a:pPr lvl="0" algn="thaiDist">
              <a:lnSpc>
                <a:spcPct val="115000"/>
              </a:lnSpc>
              <a:buFont typeface="Wingdings"/>
              <a:buChar char=""/>
            </a:pPr>
            <a:r>
              <a:rPr lang="th-TH" sz="2800" dirty="0">
                <a:latin typeface="Cordia New"/>
                <a:ea typeface="Calibri"/>
                <a:cs typeface="Cordia New"/>
              </a:rPr>
              <a:t>ต่อมา ค นำตั๋วเงินที่มีการรับรองมายื่นให้ จ ใช้เงิน เช่นนี้ จ ต้องใช้เงินแก่ ค ตามที่ มาตรา ๙๗๙ (กรณีนี้ จ ไม่ได้รับความคุ้มครองตามมาตรา ๙๗๗ เพราะเป็นเรื่องที่ จ ใช้เงินไปโดยไม่เรียกให้ส่งมอบตั๋วที่ตนรับรอง) </a:t>
            </a:r>
            <a:endParaRPr lang="en-US" sz="2800" dirty="0">
              <a:ea typeface="Calibri"/>
              <a:cs typeface="Cordia New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th-TH" sz="3200" dirty="0"/>
              <a:t>            จ                                                 ก            ข            ค (รับรอง)</a:t>
            </a:r>
            <a:br>
              <a:rPr lang="th-TH" sz="3200" dirty="0"/>
            </a:br>
            <a:r>
              <a:rPr lang="th-TH" sz="3200" dirty="0"/>
              <a:t>ส                    ร       ๑        ๒       ๓     </a:t>
            </a:r>
            <a:br>
              <a:rPr lang="th-TH" sz="3200" dirty="0"/>
            </a:br>
            <a:r>
              <a:rPr lang="th-TH" sz="3200" dirty="0"/>
              <a:t>                                                                 </a:t>
            </a:r>
            <a:r>
              <a:rPr lang="en-US" sz="3200" dirty="0"/>
              <a:t>A        B          C</a:t>
            </a:r>
            <a:br>
              <a:rPr lang="th-TH" sz="3200" dirty="0"/>
            </a:br>
            <a:endParaRPr lang="th-TH" sz="3200" dirty="0"/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V="1">
            <a:off x="4314250" y="670776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4355976" y="1154564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4932040" y="57399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5868144" y="57399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>
            <a:off x="5089480" y="16248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>
            <a:off x="6228184" y="162489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/>
          <p:nvPr/>
        </p:nvCxnSpPr>
        <p:spPr>
          <a:xfrm flipV="1">
            <a:off x="827584" y="620688"/>
            <a:ext cx="64807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>
            <a:off x="1469934" y="656692"/>
            <a:ext cx="504056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2195736" y="11247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ลูกศรเชื่อมต่อแบบตรง 2048"/>
          <p:cNvCxnSpPr/>
          <p:nvPr/>
        </p:nvCxnSpPr>
        <p:spPr>
          <a:xfrm>
            <a:off x="2843808" y="11247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ลูกศรเชื่อมต่อแบบตรง 2051"/>
          <p:cNvCxnSpPr/>
          <p:nvPr/>
        </p:nvCxnSpPr>
        <p:spPr>
          <a:xfrm>
            <a:off x="3635896" y="114655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318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75252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th-TH" sz="7200" b="1" dirty="0">
                <a:ea typeface="Calibri"/>
                <a:cs typeface="+mn-cs"/>
              </a:rPr>
              <a:t>ตั๋วสัญญาใช้เงิน</a:t>
            </a:r>
            <a:br>
              <a:rPr lang="en-US" sz="7200" b="1" dirty="0">
                <a:ea typeface="Calibri"/>
                <a:cs typeface="+mn-cs"/>
              </a:rPr>
            </a:br>
            <a:endParaRPr lang="th-TH" sz="7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596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๙๘๒  อันว่าตั๋วสัญญาใช้เงินนั้น คือหนังสือตราสารซึ่งบุคคลคนหนึ่งเรียกว่าผู้ออกตั๋ว ให้คำมั่นสัญญาว่าจะใช้เงินจำนวนหนึ่งให้แก่บุคคลอีกคนหนึ่ง หรือใช้ให้ตามคำสั่งของบุคคลอีกคนหนึ่ง เรียกว่าผู้รับเงิน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6684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D:\My Documents\My Pictures\ตั๋วสัญญาใช้เงิน.gif">
            <a:extLst>
              <a:ext uri="{FF2B5EF4-FFF2-40B4-BE49-F238E27FC236}">
                <a16:creationId xmlns:a16="http://schemas.microsoft.com/office/drawing/2014/main" id="{22F39C9A-91F5-473D-9EA3-D115700C3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248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D:\My Documents\My Pictures\ตั๋วแลกเงิน.gif">
            <a:extLst>
              <a:ext uri="{FF2B5EF4-FFF2-40B4-BE49-F238E27FC236}">
                <a16:creationId xmlns:a16="http://schemas.microsoft.com/office/drawing/2014/main" id="{A18F79D7-D43E-4BBB-881E-0C215D9C4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391525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รายการในตั๋วสัญญาใช้เงิน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๙๘๓  ตั๋วสัญญาใช้เงินนั้น ต้องมีรายการดั่งจะกล่าวต่อไปนี้ คือ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(๑) คำบอกชื่อว่าเป็นตั๋วสัญญาใช้เงิน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(๒) คำมั่นสัญญาอันปราศจากเงื่อนไขว่าจะใช้เงินเป็นจำนวนแน่นอน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(๓) วันถึงกำหนดใช้เงิน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(๔) สถานที่ใช้เงิน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(๕) ชื่อ หรือยี่ห้อของผู้รับเงิน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(๖) วันและสถานที่ออกตั๋วสัญญาใช้เงิน</a:t>
            </a:r>
            <a:endParaRPr lang="en-US" sz="2000" dirty="0">
              <a:ea typeface="Calibri"/>
              <a:cs typeface="Cordia New"/>
            </a:endParaRPr>
          </a:p>
          <a:p>
            <a:pPr marL="374015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(๗) ลายมือชื่อผู้ออกตั๋ว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703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อธิบาย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th-TH" sz="3600" dirty="0">
                <a:ea typeface="Calibri"/>
              </a:rPr>
              <a:t>ตั๋วเงินนั้นจะต้องมีรายการครบถ้วนตามมาตรา ๙๘๓ มิฉะนั้นจะไม่สมบูรณ์เป็นตั๋วสัญญาใช้เงิน โดยเฉพาะตั๋วสัญญาใช้เงินนั้น</a:t>
            </a:r>
            <a:r>
              <a:rPr lang="th-TH" sz="3600" u="sng" dirty="0">
                <a:ea typeface="Calibri"/>
              </a:rPr>
              <a:t>จะต้องมีคำมั่นว่าจะใช้เงินให้แก่บุคคลหนึ่ง</a:t>
            </a:r>
            <a:r>
              <a:rPr lang="th-TH" sz="3600" dirty="0">
                <a:ea typeface="Calibri"/>
              </a:rPr>
              <a:t>บุคคลใดโดยเฉพาะ ดังนั้น</a:t>
            </a:r>
            <a:r>
              <a:rPr lang="th-TH" sz="3600" u="sng" dirty="0">
                <a:ea typeface="Calibri"/>
              </a:rPr>
              <a:t>โดยสภาพจึงไม่อาจมีตั๋วผู้ถือได้ </a:t>
            </a:r>
          </a:p>
          <a:p>
            <a:pPr marL="0" indent="0" algn="thaiDist">
              <a:spcAft>
                <a:spcPts val="0"/>
              </a:spcAft>
              <a:buNone/>
            </a:pPr>
            <a:r>
              <a:rPr lang="th-TH" sz="3600" dirty="0">
                <a:ea typeface="Calibri"/>
              </a:rPr>
              <a:t>การที่ตั๋วเงินมีข้อความว่า </a:t>
            </a:r>
            <a:r>
              <a:rPr lang="en-US" sz="3900" dirty="0">
                <a:effectLst/>
                <a:latin typeface="Cordia New"/>
                <a:ea typeface="Calibri"/>
              </a:rPr>
              <a:t>I owe you </a:t>
            </a:r>
            <a:r>
              <a:rPr lang="th-TH" sz="3600" dirty="0">
                <a:ea typeface="Calibri"/>
              </a:rPr>
              <a:t>หรือ </a:t>
            </a:r>
            <a:r>
              <a:rPr lang="en-US" sz="3500" dirty="0">
                <a:effectLst/>
                <a:latin typeface="Cordia New"/>
                <a:ea typeface="Calibri"/>
              </a:rPr>
              <a:t>I.O.U</a:t>
            </a:r>
            <a:r>
              <a:rPr lang="en-US" sz="2400" dirty="0">
                <a:effectLst/>
                <a:latin typeface="Cordia New"/>
                <a:ea typeface="Calibri"/>
              </a:rPr>
              <a:t> </a:t>
            </a:r>
            <a:r>
              <a:rPr lang="th-TH" sz="3600" dirty="0">
                <a:ea typeface="Calibri"/>
              </a:rPr>
              <a:t>แปลว่า “ฉันเป็นหนี้ท่าน” เป็นเพียงการรับสภาพหนี้ มิใช่คำมั่นตามมาตรา ๙๘๓(๒) นี้</a:t>
            </a:r>
            <a:endParaRPr lang="th-TH" sz="3600" u="sng" dirty="0">
              <a:ea typeface="Calibri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sz="3600" dirty="0">
                <a:ea typeface="Calibri"/>
              </a:rPr>
              <a:t>หากผู้สั่งจ่ายระบุสัญญาจะใช้เงินแก่ผู้ถือ ตั๋วนั้นย่อมไม่สมบูรณ์เป็นตั๋วสัญญาใช้เงิน แต่หากสั่งจ่ายระบุใช้เงินแก่ นายหนึ่ง หรือผู้ถือ เช่นนี้อาจพออนุโลมให้ตั๋วไม่ถึงกับเสียไปเพราะขาดรายการชื่อยี่ห้อของผู้รับเงิน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8264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439/2493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b="0" i="0" dirty="0">
                <a:effectLst/>
                <a:latin typeface="Arial"/>
              </a:rPr>
              <a:t>ฟ้องเรียกเงินกู้โดยอ้างตั๋วสัญญาใช้เงิน ซึ่งมีข้อความแสดงแต่เพียงรับรองว่า จำเลยมีหนี้อันจะพึงต้องชำระให้แก่โจทก์ โดยไม่มีถ้อยคำชัดว่า หนี้นั้นเป็นหนี้เงินกู้หรือหนี้อย่างอื่น โจทก์ย่อมนำพยานหลักฐานสืบประกอบว่าหนี้นั้นเป็นหนี้เงินกู้ได้</a:t>
            </a:r>
          </a:p>
          <a:p>
            <a:pPr algn="thaiDist"/>
            <a:r>
              <a:rPr lang="th-TH" b="0" i="0" dirty="0">
                <a:effectLst/>
                <a:latin typeface="Arial"/>
              </a:rPr>
              <a:t>ประมวลกฎหมายแพ่งและพาณิชย์มาตรา 653 หาได้มีความหมายเคร่งครัดถึงกับว่า จะต้องมีถ้อยคำว่า กู้ยืมเป็นหลักฐานในเอกสารนั้นไม่ เมื่อโจทก์มีหลักฐานเป็นหนังสืออย่างใดอย่างหนึ่ง แสดงความเป็นหนี้สินลงลายมือชื่อลูกหนี้แล้วและสืบพยานหลักฐานประกอบอธิบายได้ว่าหนี้สินนั้นเป็นหนี้สินแห่งการกู้ยืม เอกสารนั้นก็เป็นหนังสืออันเป็นหลักฐานแห่งการกู้ยืมแล้ว(ประชุมใหญ่ ครั้งที่ 8-9/2493)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004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dirty="0"/>
              <a:t>๑. ความหมาย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4000" dirty="0">
                <a:ea typeface="Calibri"/>
              </a:rPr>
              <a:t>ตั๋วแลกเงินที่มีคู่ฉบับตั้งแต่สองขึ้นไป ซึ่งต้นฉบับเหล่านี้เรียกว่า “คู่ฉีก” โดยคู่ฉีกแต่ละฉบับมีข้อความอย่างเดียวกันและใช้แทนกันได้ ทั้งนี้กฎหมายถือว่าตั๋วทั้งสำรับซึ่งประกอบด้วยคู่ฉีกหลายฉบับนั้นเป็นตั๋วฉบับเดียวกัน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67315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278/2553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184576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โจทก์บรรยายฟ้องว่า จำเลยที่ 1 กู้ยืมเงินจากบริษัท ง. โดยวิธีออกตั๋วสัญญาใช้เงินจำนวน 1,000,000 บาท จำเลยที่ 1 ได้รับเงินที่กู้ยืมไปครบถ้วนแล้ว มีจำเลยที่ 2 และที่ 3 เป็นผู้ค้ำประกันยอมรับผิดอย่างลูกหนี้ร่วม และจำเลยที่ 2 ได้จำนองที่ดินพร้อมสิ่งปลูกสร้างเป็นการประกันการชำระหนี้ ข้ออ้างที่อาศัยเป็นหลักแห่งข้อหาตามคำฟ้องของโจทก์จึงเป็นเรื่องที่โจทก์ใช้สิทธิเรียกร้องโดยอาศัยมูลหนี้ตามสัญญากู้ยืมเงิน ค้ำประกันและจำนอง การที่โจทก์อ้างถึงตั๋วสัญญาใช้เงินก็เพื่อแสดงให้เห็นว่าจำเลยที่ 1 ได้ออกตั๋วสัญญาใช้เงินเพื่อเป็นหลักฐานในการกู้ยืมเงินและชำระหนี้เงินกู้ยืม กรณีจึงหาใช่ฟ้องบังคับตามตั๋วสัญญาใช้เงินไม่ ซึ่งการกู้ยืมเงินไม่มีกฎหมายกำหนดอายุความไว้โดยเฉพาะ จึงมีอายุความ 10 ปี ตาม ป.</a:t>
            </a:r>
            <a:r>
              <a:rPr lang="th-TH" dirty="0" err="1"/>
              <a:t>พ.พ</a:t>
            </a:r>
            <a:r>
              <a:rPr lang="th-TH" dirty="0"/>
              <a:t>. มาตรา 193/30 เมื่อจำเลยที่ 1 ทำคำขอกู้เงินโดยออกตั๋วสัญญาใช้เงินเมื่อวันที่ 1 เมษายน 2540 โจทก์นำคดีมาฟ้องเมื่อวันที่ 20 ธันวาคม 2543 ยังไม่เกิน 10 ปี คดีโจทก์จึงไม่ขาดอายุความ</a:t>
            </a:r>
          </a:p>
        </p:txBody>
      </p:sp>
    </p:spTree>
    <p:extLst>
      <p:ext uri="{BB962C8B-B14F-4D97-AF65-F5344CB8AC3E}">
        <p14:creationId xmlns:p14="http://schemas.microsoft.com/office/powerpoint/2010/main" val="3450329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2016/2554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b="0" i="0" dirty="0">
                <a:effectLst/>
                <a:latin typeface="Arial"/>
              </a:rPr>
              <a:t>โจทก์บรรยายฟ้องให้เห็นว่า จำเลยออกตั๋วสัญญาใช้เงินให้แก่บริษัท อ. จากมูลหนี้สัญญากู้เงินระยะสั้น หาใช่ฟ้องว่าจำเลยผิดสัญญาเงินกู้แต่อย่างใดไม่โดยโจทก์มีเพียงภาพถ่ายตั๋วสัญญาใช้เงินแนบมาท้ายฟ้องเท่านั้น ไม่มีสัญญากู้เงินมาแนบด้วย และไม่อาจถือได้ว่าตั๋วสัญญาใช้เงินเป็นหลักฐานการกู้เงิน เนื่องจากตั๋วสัญญาใช้เงินเป็นตั๋วเงิน เป็นเอกสารคนละประเภทกับสัญญากู้เงิน ทั้งเมื่อโจทก์นำสืบก็ไม่มีสัญญากู้เงินระยะสั้นมาอ้างเป็นพยานด้วย มีเพียงตั๋วสัญญาใช้เงินมาอ้างเป็นพยานเท่านั้น กรณีไม่อาจถือได้ว่าโจทก์ฟ้องให้จำเลยชำระหนี้ตามสัญญากู้เงินแต่ถือว่าโจทก์ฟ้องเรียกให้จำเลยชำระหนี้ตามตั๋วสัญญาใช้เงิน จึงต้องนำอายุความตั๋วสัญญาใช้เงินมาบังคับใช้ ไม่ใช่อายุความตามสัญญากู้เงิน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8561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ข้อยกเว้น กรณีตั๋วมีรายการไม่ครบถ้วน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๙๘๔  ตราสารอันมีรายการขาดตกบกพร่องไปจากที่ท่านระบุบังคับไว้ในมาตราก่อนนี้ ย่อมไม่สมบูรณ์เป็นตั๋วสัญญาใช้เงิน เว้นแต่ในกรณีดังจะกล่าวต่อไปนี้ คือ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ตั๋วสัญญาใช้เงินซึ่งไม่ระบุเวลาใช้เงิน ท่านให้ถือว่า พึงใช้เงินเมื่อได้เห็น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ถ้าสถานที่ใช้เงินมิได้แถลงไว้ในตั๋วสัญญาใช้เงิน  ท่านให้ถือเอาภูมิลำเนาของผู้ออกตราสารนั้นเป็นสถานที่ใช้เงิน 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ถ้าตั๋วสัญญาใช้เงินไม่ระบุสถานที่ออกตั๋ว ท่านให้ถือว่า ตั๋วนั้นได้ออก ณ ภูมิลำเนาของผู้ออกตั๋ว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ถ้ามิได้ลงวันออกตั๋ว ท่านว่าผู้ทรงโดยชอบด้วยกฎหมายคนหนึ่งคนใดทำการโดยสุจริตจะจดวันตามที่ถูกต้องแท้จริงลงก็ได้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7310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986/2507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0" i="0" dirty="0">
                <a:effectLst/>
                <a:latin typeface="Arial"/>
              </a:rPr>
              <a:t>ตั๋วสัญญาใช้เงินระบุว่าจำเลยจะจ่ายเงินตามคำสั่งของบริษัทโจทก์ไม่ได้ระบุโดยตรงว่าบริษัทโจทก์เป็นผู้รับเงิน ก็เป็นตั๋วสัญญาใช้เงินสมบูรณ์ตาม มาตรา 982,983แห่งประมวลกฎหมายแพ่งและพาณิชย์</a:t>
            </a:r>
          </a:p>
          <a:p>
            <a:pPr marL="0" indent="0">
              <a:buNone/>
            </a:pPr>
            <a:r>
              <a:rPr lang="th-TH" b="0" i="0" dirty="0">
                <a:effectLst/>
                <a:latin typeface="Arial"/>
              </a:rPr>
              <a:t>	วันกำหนดใช้เงินตามตั๋วเงินนั้น แม้จะมิได้ระบุไว้ก็ไม่สำคัญถึงกับทำให้ตั๋วสัญญาใช้เงินนั้นเสื่อมเสียไป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9350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b="1" dirty="0">
                <a:ea typeface="Calibri"/>
              </a:rPr>
              <a:t>ฎ.๔๒๐๑/๒๕๓๐</a:t>
            </a:r>
            <a:r>
              <a:rPr lang="th-TH" dirty="0">
                <a:ea typeface="Calibri"/>
              </a:rPr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ข้อความตามตราประทับด้านหลังตั๋วสัญญาใช้เงิน ที่มีใจความว่าตั๋วสัญญาใช้เงินจะสมบูรณ์ต่อเมื่อเช็คเรียกเก็บเงินได้เรียบร้อยแล้วนั้น เป็นข้อความที่ขัดต่อประมวลกฎหมายแพ่งและพาณิชย์ มาตรา </a:t>
            </a:r>
            <a:r>
              <a:rPr lang="en-US" sz="2800" dirty="0">
                <a:effectLst/>
                <a:latin typeface="Cordia New"/>
                <a:ea typeface="Calibri"/>
                <a:cs typeface="Cordia New"/>
              </a:rPr>
              <a:t>983(2)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 </a:t>
            </a:r>
            <a:r>
              <a:rPr lang="th-TH" dirty="0">
                <a:ea typeface="Calibri"/>
              </a:rPr>
              <a:t>(เพราะเป็นการสร้างเงื่อนไขในการใช้เงิน)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จึงไม่มีผลบังคับตามประมวลกฎหมายแพ่งและพาณิชย์ </a:t>
            </a:r>
            <a:r>
              <a:rPr lang="th-TH" sz="2800" dirty="0">
                <a:ea typeface="Calibri"/>
              </a:rPr>
              <a:t>มาตรา </a:t>
            </a:r>
            <a:r>
              <a:rPr lang="en-US" sz="2800" dirty="0">
                <a:effectLst/>
                <a:latin typeface="Cordia New"/>
                <a:ea typeface="Calibri"/>
                <a:cs typeface="Cordia New"/>
              </a:rPr>
              <a:t>899 </a:t>
            </a:r>
            <a:r>
              <a:rPr lang="th-TH" dirty="0">
                <a:ea typeface="Calibri"/>
              </a:rPr>
              <a:t>ที่ว่า ข้อความอันใดซึ่งมิได้บัญญัติไว้ในกฎหมายลักษณะตั๋วเงิน ถ้าเขียนลงในตั๋วเงินข้อความนั้นหาเป็นผลอย่างหนึ่งอย่างใดแก่ตั๋วเงินนั้นไม่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0590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sz="4000" b="1" dirty="0">
                <a:ea typeface="Calibri"/>
              </a:rPr>
              <a:t>การนำบทบัญญัติว่าด้วยตั๋วแลกเงินมาบังคับใช้กับตั๋วสัญญาใช้เงิน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pPr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dirty="0">
                <a:ea typeface="Calibri"/>
              </a:rPr>
              <a:t>ประมวลกฎหมายแพ่งและพาณิชย์ ได้บัญญัติมาตราว่าด้วย ตั๋วสัญญาใช้เงิน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ไว้เพียง ๕ มาตรา ด้วยความที่ตั๋วสัญญาใช้เงินเป็นตั๋วเงินประเภทหนึ่ง จึงต้องนำบทบัญญัติในหมวด ๑ บทเบ็ดเสร็จทั่วไป(มาตรา ๘๙๘ – ๙๐๗) มาใช้ด้วย นอกจากนี้ มาตรา ๙๘๕  ยังให้นำบทบัญญัติว่าด้วยตั๋วแลกเงินมาใช้ด้วยเพียงเท่าที่ไม่ขัดกับสภาพแห่งตราสารชนิดนี้ คือ มาตรา ๙๑๑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๙๑๓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๙๑๖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๙๑๗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๙๑๙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๙๒๐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๙๒๒ ถึง ๙๒๖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๙๓๘ ถึง ๙๔๗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๙๔๙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๙๕๐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๙๕๔ ถึง ๙๕๙</a:t>
            </a:r>
            <a:r>
              <a:rPr lang="th-TH" sz="2000" dirty="0">
                <a:ea typeface="Calibri"/>
              </a:rPr>
              <a:t>, </a:t>
            </a:r>
            <a:r>
              <a:rPr lang="th-TH" dirty="0">
                <a:ea typeface="Calibri"/>
              </a:rPr>
              <a:t>๙๖๗ ถึง ๙๗๑ 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8995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สรุปเรื่องที่นำมาใช้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/>
          <a:lstStyle/>
          <a:p>
            <a:pPr lvl="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/>
            </a:pPr>
            <a:r>
              <a:rPr lang="th-TH" dirty="0">
                <a:ea typeface="Calibri"/>
              </a:rPr>
              <a:t>การกำหนดดอกเบี้ย ม.๙๑๑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/>
            </a:pPr>
            <a:r>
              <a:rPr lang="th-TH" dirty="0">
                <a:ea typeface="Calibri"/>
              </a:rPr>
              <a:t>การกำหนดวันถึงกำหนดของตั๋ว ม. ๙๑๓  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/>
            </a:pPr>
            <a:r>
              <a:rPr lang="th-TH" dirty="0">
                <a:ea typeface="Calibri"/>
              </a:rPr>
              <a:t>ข้อห้ามยกข้อต่อสู้โดยอาศัยความสัมพันธ์ระหว่างผู้ถูกฟ้องกับผู้สั่งจ่าย หรือผู้ทรงคนก่อน ม.๙๑๖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/>
            </a:pPr>
            <a:r>
              <a:rPr lang="th-TH" dirty="0">
                <a:ea typeface="Calibri"/>
              </a:rPr>
              <a:t>ผู้สั่งจ่ายเขียนข้อห้ามโอน ม.๙๑๗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/>
            </a:pPr>
            <a:r>
              <a:rPr lang="th-TH" dirty="0">
                <a:ea typeface="Calibri"/>
              </a:rPr>
              <a:t>การสลักหลังต้องเขียนลงบนตั๋วหรือใบประจำต่อ ม.๙๑๙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3755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6"/>
            </a:pPr>
            <a:r>
              <a:rPr lang="th-TH" dirty="0">
                <a:ea typeface="Calibri"/>
              </a:rPr>
              <a:t>การสลักหลังลอย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 ม.๙๒๐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6"/>
            </a:pPr>
            <a:r>
              <a:rPr lang="th-TH" dirty="0">
                <a:ea typeface="Calibri"/>
              </a:rPr>
              <a:t>การสลักหลังต้องปราศจากเงื่อนไข ม.๙๒๒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6"/>
            </a:pPr>
            <a:r>
              <a:rPr lang="th-TH" dirty="0">
                <a:ea typeface="Calibri"/>
              </a:rPr>
              <a:t>ผู้สลักหลังห้ามโอน ม.๙๒๓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6"/>
            </a:pPr>
            <a:r>
              <a:rPr lang="th-TH" dirty="0">
                <a:ea typeface="Calibri"/>
              </a:rPr>
              <a:t>การสลักหลังเมื่อสิ้นเวลาเพื่อคัดค้านการไม่รับรองหรือการไม่ใช้เงิน ม.๙๒๔ 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6"/>
            </a:pPr>
            <a:r>
              <a:rPr lang="th-TH" dirty="0">
                <a:ea typeface="Calibri"/>
              </a:rPr>
              <a:t>การสลักหลังให้ตัวแทน ม.๙๒๕</a:t>
            </a:r>
            <a:endParaRPr lang="en-US" sz="20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สรุปเรื่องที่นำมาใช้</a:t>
            </a:r>
          </a:p>
        </p:txBody>
      </p:sp>
    </p:spTree>
    <p:extLst>
      <p:ext uri="{BB962C8B-B14F-4D97-AF65-F5344CB8AC3E}">
        <p14:creationId xmlns:p14="http://schemas.microsoft.com/office/powerpoint/2010/main" val="3974858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11"/>
            </a:pPr>
            <a:r>
              <a:rPr lang="th-TH" dirty="0">
                <a:ea typeface="Calibri"/>
              </a:rPr>
              <a:t>การสลักหลังจำนำตั๋ว ม.๙๒๖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11"/>
              <a:tabLst>
                <a:tab pos="450215" algn="l"/>
              </a:tabLst>
            </a:pPr>
            <a:r>
              <a:rPr lang="th-TH" dirty="0">
                <a:ea typeface="Calibri"/>
              </a:rPr>
              <a:t>การ</a:t>
            </a:r>
            <a:r>
              <a:rPr lang="th-TH" dirty="0" err="1">
                <a:ea typeface="Calibri"/>
              </a:rPr>
              <a:t>อาวัล</a:t>
            </a:r>
            <a:r>
              <a:rPr lang="th-TH" dirty="0">
                <a:ea typeface="Calibri"/>
              </a:rPr>
              <a:t> ม.๙๓๘ – ๙๔๐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11"/>
              <a:tabLst>
                <a:tab pos="450215" algn="l"/>
              </a:tabLst>
            </a:pPr>
            <a:r>
              <a:rPr lang="th-TH" dirty="0">
                <a:ea typeface="Calibri"/>
              </a:rPr>
              <a:t>การใช้เงิน ม.๙๔๑ – ๙๔๗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11"/>
              <a:tabLst>
                <a:tab pos="450215" algn="l"/>
              </a:tabLst>
            </a:pPr>
            <a:r>
              <a:rPr lang="th-TH" dirty="0">
                <a:ea typeface="Calibri"/>
              </a:rPr>
              <a:t>ผู้ใช้เงินโดยสุจริตและไม่ประมาทร้ายแรงย่อมหลุดพ้นความรับผิด ม. ๙๔๙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11"/>
              <a:tabLst>
                <a:tab pos="450215" algn="l"/>
              </a:tabLst>
            </a:pPr>
            <a:r>
              <a:rPr lang="th-TH" dirty="0">
                <a:ea typeface="Calibri"/>
              </a:rPr>
              <a:t>การสอดเข้าแก้หน้า (ไม่รวมการรับรองเพื่อแก้หน้า) ม.๙๕๐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สรุปเรื่องที่นำมาใช้</a:t>
            </a:r>
          </a:p>
        </p:txBody>
      </p:sp>
    </p:spTree>
    <p:extLst>
      <p:ext uri="{BB962C8B-B14F-4D97-AF65-F5344CB8AC3E}">
        <p14:creationId xmlns:p14="http://schemas.microsoft.com/office/powerpoint/2010/main" val="1295716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16"/>
              <a:tabLst>
                <a:tab pos="450215" algn="l"/>
              </a:tabLst>
            </a:pPr>
            <a:r>
              <a:rPr lang="th-TH" dirty="0">
                <a:ea typeface="Calibri"/>
              </a:rPr>
              <a:t>การใช้เงินเพื่อแก้หน้า ม.๙๕๔ 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–</a:t>
            </a:r>
            <a:r>
              <a:rPr lang="th-TH" dirty="0">
                <a:ea typeface="Calibri"/>
              </a:rPr>
              <a:t> ๙๕๙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16"/>
              <a:tabLst>
                <a:tab pos="450215" algn="l"/>
              </a:tabLst>
            </a:pPr>
            <a:r>
              <a:rPr lang="th-TH" dirty="0">
                <a:ea typeface="Calibri"/>
              </a:rPr>
              <a:t>คู่สัญญาในตั๋วต้องรับผิดร่วมกันต่อผู้ทรง ม.๙๖๗</a:t>
            </a:r>
            <a:endParaRPr lang="en-US" sz="20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Font typeface="+mj-cs"/>
              <a:buAutoNum type="thaiNumPeriod" startAt="16"/>
              <a:tabLst>
                <a:tab pos="450215" algn="l"/>
              </a:tabLst>
            </a:pPr>
            <a:r>
              <a:rPr lang="th-TH" dirty="0">
                <a:ea typeface="Calibri"/>
              </a:rPr>
              <a:t>การฟ้องไล่เบี้ย ขั้นตอนและจำนวนเงิน ม.๙๖๘ 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-</a:t>
            </a:r>
            <a:r>
              <a:rPr lang="th-TH" dirty="0">
                <a:ea typeface="Calibri"/>
              </a:rPr>
              <a:t> ๙๗๑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สรุปเรื่องที่นำมาใช้</a:t>
            </a:r>
          </a:p>
        </p:txBody>
      </p:sp>
    </p:spTree>
    <p:extLst>
      <p:ext uri="{BB962C8B-B14F-4D97-AF65-F5344CB8AC3E}">
        <p14:creationId xmlns:p14="http://schemas.microsoft.com/office/powerpoint/2010/main" val="123486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b="1" dirty="0">
                <a:ea typeface="Calibri"/>
              </a:rPr>
              <a:t>ตัวอย่าง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sz="3500" dirty="0">
                <a:ea typeface="Calibri"/>
              </a:rPr>
              <a:t>อ ออกตั๋วแลกเงินสั่ง จ จ่ายเงินแก่ ร จำนวน ๑๐๐,๐๐๐ บาท โดย อ จะส่งมอบตั๋วแก่ ร ทางไปรษณีย์ แต่ ร เกรงว่าหากตั๋วสูญหายกลางทางจะเสียหายแก่ตน ร จึงขอให้ อ ออกตั๋วเป็นสามชุดมีข้อความตรงกัน</a:t>
            </a:r>
            <a:endParaRPr lang="en-US" sz="3500" dirty="0"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buNone/>
            </a:pPr>
            <a:r>
              <a:rPr lang="th-TH" sz="3500" dirty="0">
                <a:ea typeface="Calibri"/>
              </a:rPr>
              <a:t>ดังนี้</a:t>
            </a:r>
          </a:p>
          <a:p>
            <a:pPr lvl="0" algn="thaiDist">
              <a:lnSpc>
                <a:spcPct val="115000"/>
              </a:lnSpc>
              <a:buFont typeface="Calibri"/>
              <a:buChar char="-"/>
            </a:pPr>
            <a:r>
              <a:rPr lang="th-TH" sz="3500" dirty="0">
                <a:ea typeface="Calibri"/>
              </a:rPr>
              <a:t>ตั๋วทั้งสามชุด คือ ตั๋วเป็นสำรับนั้นเอง</a:t>
            </a:r>
            <a:endParaRPr lang="en-US" sz="35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Calibri"/>
              <a:buChar char="-"/>
            </a:pPr>
            <a:r>
              <a:rPr lang="th-TH" sz="3500" dirty="0">
                <a:ea typeface="Calibri"/>
              </a:rPr>
              <a:t>หากมีการนำตั๋วแลกเงินชุดที่ ๑ ไปขึ้นเงิน กับ จ  และ จ จ่ายเงินแล้ว ตั๋วชุดอื่นที่เราเรียกว่า คู่ฉีก เป็นอันระงับลง ร จะนำเอาคู่ฉีกชุดอื่นมาขึ้นเงินอีกไม่ได้</a:t>
            </a:r>
            <a:endParaRPr lang="en-US" sz="35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th-TH" sz="3500" dirty="0">
                <a:ea typeface="Calibri"/>
              </a:rPr>
              <a:t>เราถือว่า คู่ฉีกทุกชุดนั้นเป็นตัวจริง มิใช่สำเนา</a:t>
            </a:r>
            <a:endParaRPr lang="en-US" sz="35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6563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i="1" u="sng" dirty="0"/>
              <a:t>ข้อสังเกต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>
                <a:ea typeface="Calibri"/>
              </a:rPr>
              <a:t>ตั๋วสัญญาใช้เงิน </a:t>
            </a:r>
            <a:r>
              <a:rPr lang="th-TH" b="1" dirty="0">
                <a:ea typeface="Calibri"/>
              </a:rPr>
              <a:t>ไม่มีเรื่องการรับรอง</a:t>
            </a:r>
            <a:r>
              <a:rPr lang="th-TH" dirty="0">
                <a:ea typeface="Calibri"/>
              </a:rPr>
              <a:t> ดังนั้นบทบัญญัติว่าด้วยการรับรองในตั๋วแลกเงินจึงไม่นำมาใช้บังคับ เพราะ ผู้ออกตั๋วสัญญาใช้เงินย่อมต้องผูกพันเป็นอย่างเดียวกันกับผู้รับรองตั๋วแลกเงิน ตามมาตรา ๙๘๖ ทั้งนี้เพราะผู้ออกตั๋วสัญญาใช้เงินเป็นผู้จ่ายเอง จึงไม่มีการยื่นให้รับรอง </a:t>
            </a:r>
          </a:p>
          <a:p>
            <a:r>
              <a:rPr lang="th-TH" dirty="0">
                <a:ea typeface="Calibri"/>
              </a:rPr>
              <a:t>หากตั๋วถึงกำหนด ผู้ทรงนำตั๋วไปยื่นแล้ว ผู้ออกตั๋วปฏิเสธการจ่าย ผู้ทรงก็ใช้สิทธิฟ้องได้เลยโดยไม่ต้องทำคำคัดค้านก่อน เพราะ กฎหมายมิได้บัญญัติให้เอา ม.๙๖๐ - ๙๖๖ มาใช้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36423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>
                <a:ea typeface="Calibri"/>
              </a:rPr>
              <a:t>แม้จะไม่เอาเรื่องการรับรองมาใช้ แต่หากเป็นตั๋วสัญญาใช้เงินในเวลาใดเวลาหนึ่งภายหลังได้เห็น มาตรา ๙๘๖ วรรคสอง กำหนดให้ต้องยื่นตั๋วให้ผู้ออกตั๋วจดรับรู้ ภายในกำหนดเวลาตามมาตรา ๙๒๘ โดย มาตรา ๙๘๖ วรรคสอง กำหนดให้ยื่นให้ผู้ออกตั๋วจดรับรู้ และหากเขาบอกปัดไม่จดรับรู้ ผู้ทรงต้องทำคำคัดค้านด้วย แต่อย่างไรก็ดี มาตรา ๙๘๕ มิได้ให้นำ ม.๙๗๓ มาบังคับใช้กับตั๋วสัญญาใช้เงินในประเทศด้วย ดังนั้น หากผู้ทรงไม่ยื่นให้จดรับรู้ หรือไม่ทำคำคัดค้านเมื่อผู้ออกตั๋วสัญญาใช้</a:t>
            </a:r>
            <a:r>
              <a:rPr lang="th-TH" dirty="0" err="1">
                <a:ea typeface="Calibri"/>
              </a:rPr>
              <a:t>เงินปฎิเสธ</a:t>
            </a:r>
            <a:r>
              <a:rPr lang="th-TH" dirty="0">
                <a:ea typeface="Calibri"/>
              </a:rPr>
              <a:t>จดรับรู้ ก็ไม่ทำให้ผู้ทรงเสียสิทธิไล่เบี้ยใดๆ</a:t>
            </a:r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i="1" u="sng" dirty="0"/>
              <a:t>ข้อสังเกต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2376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86B05B-8B7F-438D-AE67-C3A9BA67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3200" dirty="0"/>
              <a:t>อ ออกตั๋วสัญญาใช้เงินแก่ ร ใน </a:t>
            </a:r>
            <a:r>
              <a:rPr lang="en-US" sz="3200" dirty="0"/>
              <a:t>7 </a:t>
            </a:r>
            <a:r>
              <a:rPr lang="th-TH" sz="3200" dirty="0"/>
              <a:t>วันนับแต่ได้เห็น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F70D3E4-B3AF-4BF1-9A95-F42C19CF0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กรณีนี้ ผู้ทรงต้องนำตั๋วไปยื่นให้จดรับรู้ ภายใน </a:t>
            </a:r>
            <a:r>
              <a:rPr lang="en-US" dirty="0"/>
              <a:t>6 </a:t>
            </a:r>
            <a:r>
              <a:rPr lang="th-TH" dirty="0"/>
              <a:t>เดือนนับแต่วันออกตั๋ว ตามที่ มาตรา </a:t>
            </a:r>
            <a:r>
              <a:rPr lang="en-US" dirty="0"/>
              <a:t>928 </a:t>
            </a:r>
            <a:r>
              <a:rPr lang="th-TH" dirty="0"/>
              <a:t>บัญญัติ เมื่อ อ จดรับรู้แล้ว จากนั้น อีก </a:t>
            </a:r>
            <a:r>
              <a:rPr lang="en-US" dirty="0"/>
              <a:t>7 </a:t>
            </a:r>
            <a:r>
              <a:rPr lang="th-TH" dirty="0"/>
              <a:t>วันตั๋วก็จะถึงกำหนดใช้เงิน ผู้ทรงต้องนำตั๋วมายื่นให้ใช้เงิน</a:t>
            </a:r>
          </a:p>
        </p:txBody>
      </p:sp>
    </p:spTree>
    <p:extLst>
      <p:ext uri="{BB962C8B-B14F-4D97-AF65-F5344CB8AC3E}">
        <p14:creationId xmlns:p14="http://schemas.microsoft.com/office/powerpoint/2010/main" val="1783864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thaiDist">
              <a:lnSpc>
                <a:spcPct val="115000"/>
              </a:lnSpc>
              <a:buFont typeface="Calibri"/>
              <a:buChar char="-"/>
            </a:pPr>
            <a:r>
              <a:rPr lang="th-TH" dirty="0">
                <a:ea typeface="Calibri"/>
              </a:rPr>
              <a:t>ตั๋วสัญญาใช้เงิน </a:t>
            </a:r>
            <a:r>
              <a:rPr lang="th-TH" b="1" dirty="0">
                <a:ea typeface="Calibri"/>
              </a:rPr>
              <a:t>ไม่นำเรื่องการเขียนข้อจำกัดความ</a:t>
            </a:r>
            <a:r>
              <a:rPr lang="th-TH" b="1">
                <a:ea typeface="Calibri"/>
              </a:rPr>
              <a:t>รับผิด ม.๙๑๕(๑)</a:t>
            </a:r>
            <a:r>
              <a:rPr lang="th-TH">
                <a:ea typeface="Calibri"/>
              </a:rPr>
              <a:t> </a:t>
            </a:r>
            <a:r>
              <a:rPr lang="th-TH" dirty="0">
                <a:ea typeface="Calibri"/>
              </a:rPr>
              <a:t>เช่น เขียนว่า “ห้ามไล่เบี้ยข้าพเจ้า” หรือ “ข้าพเจ้าไม่รับผิด” เช่นนี้ผู้ออกตั๋วจะเขียนลงตั๋วสัญญาใช้เงินมิได้ เพราะโดยสภาพของตั๋วสัญญาใช้เงินมีคู่สัญญาเริ่มต้นสองคน คือ ผู้ออกตั๋วและผู้รับเงินตามตั๋ว หากยอมให้ผู้ออกตั๋วเขียนข้อความจำกัดความรับผิดของตนเองได้ การออกตั๋วสัญญาใช้เงินย่อมไม่เกิดประโยชน์ เพราะเท่ากับว่า กฎหมายนั้นยอมให้ผู้ออกตั๋ว เขียนข้อความบอกปัดไม่ชำระหนี้ที่ตนสัญญาจะชำระได้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i="1" u="sng" dirty="0"/>
              <a:t>ข้อสังเกต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86213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thaiDist">
              <a:lnSpc>
                <a:spcPct val="115000"/>
              </a:lnSpc>
              <a:buFont typeface="Calibri"/>
              <a:buChar char="-"/>
            </a:pPr>
            <a:r>
              <a:rPr lang="th-TH" dirty="0">
                <a:ea typeface="Calibri"/>
              </a:rPr>
              <a:t>ตั๋วสัญญาใช้เงิน </a:t>
            </a:r>
            <a:r>
              <a:rPr lang="th-TH" b="1" dirty="0">
                <a:ea typeface="Calibri"/>
              </a:rPr>
              <a:t>ไม่มีเรื่องตั๋วเป็นสำรับ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Calibri"/>
              <a:buChar char="-"/>
            </a:pPr>
            <a:r>
              <a:rPr lang="th-TH" dirty="0">
                <a:ea typeface="Calibri"/>
              </a:rPr>
              <a:t>ตั๋วสัญญาใช้เงิน </a:t>
            </a:r>
            <a:r>
              <a:rPr lang="th-TH" b="1" dirty="0">
                <a:ea typeface="Calibri"/>
              </a:rPr>
              <a:t>มีเฉพาะตั๋วระบุชื่อ</a:t>
            </a:r>
            <a:r>
              <a:rPr lang="th-TH" dirty="0">
                <a:ea typeface="Calibri"/>
              </a:rPr>
              <a:t> ดังนั้นบทบัญญัติในเรื่องการสลักหลังตั๋วผู้ถือเป็น</a:t>
            </a:r>
            <a:r>
              <a:rPr lang="th-TH" dirty="0" err="1">
                <a:ea typeface="Calibri"/>
              </a:rPr>
              <a:t>อาวัล</a:t>
            </a:r>
            <a:r>
              <a:rPr lang="th-TH" dirty="0">
                <a:ea typeface="Calibri"/>
              </a:rPr>
              <a:t> ตามมาตรา ๙๒๑ จึงไม่นำมาใช้กับตั๋วสัญญาใช้เงิน 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Calibri"/>
              <a:buChar char="-"/>
            </a:pPr>
            <a:r>
              <a:rPr lang="th-TH" b="1" dirty="0">
                <a:ea typeface="Calibri"/>
              </a:rPr>
              <a:t>ไม่มีเรื่องการโอนตั๋วสัญญาใช้เงินโดยการส่งมอบ</a:t>
            </a:r>
            <a:r>
              <a:rPr lang="th-TH" dirty="0">
                <a:ea typeface="Calibri"/>
              </a:rPr>
              <a:t> เพราะ ตั๋วสัญญาใช้เงินมีเฉพาะตั๋วระบุชื่อ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i="1" u="sng" dirty="0"/>
              <a:t>ข้อสังเกต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1386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thaiDist">
              <a:buFont typeface="Calibri"/>
              <a:buChar char="-"/>
            </a:pPr>
            <a:r>
              <a:rPr lang="th-TH" dirty="0">
                <a:ea typeface="Calibri"/>
              </a:rPr>
              <a:t>ตั๋วสัญญาใช้เงิน </a:t>
            </a:r>
            <a:r>
              <a:rPr lang="th-TH" b="1" dirty="0">
                <a:ea typeface="Calibri"/>
              </a:rPr>
              <a:t>ไม่เอาเรื่องข้อห้ามผ่อนเวลาให้ผู้จ่ายเป็นเหตุให้คู่สัญญาอื่นหลุดพ้น</a:t>
            </a:r>
            <a:r>
              <a:rPr lang="th-TH" dirty="0">
                <a:ea typeface="Calibri"/>
              </a:rPr>
              <a:t> ตามมาตรา ๙๔๘ มาใช้ ดังนั้น ตั๋วสัญญาใช้เงินแม้ผู้ทรงยอมผ่อนเวลาให้ผู้จ่าย คู่สัญญาอื่นก็ไม่หลุดพ้น</a:t>
            </a:r>
          </a:p>
          <a:p>
            <a:pPr lvl="0" algn="thaiDist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th-TH" sz="3600" dirty="0">
                <a:ea typeface="Calibri"/>
              </a:rPr>
              <a:t>ไม่มีรับรองเพื่อแก้หน้า เพราะไม่ต้องมีการรับรอง</a:t>
            </a:r>
            <a:endParaRPr lang="en-US" sz="1600" dirty="0">
              <a:ea typeface="Calibri"/>
              <a:cs typeface="Cordia New"/>
            </a:endParaRPr>
          </a:p>
          <a:p>
            <a:r>
              <a:rPr lang="th-TH" dirty="0">
                <a:ea typeface="Calibri"/>
              </a:rPr>
              <a:t>ความรับผิดของคู่สัญญาในตั๋วสัญญาใช้เงินนั้น ยังคงนำมาตรา ๙๐๐ มาใช้บังคับ กล่าวคือ บุคคลที่ลงลายมือชื่อในตั๋ว ย่อมรับผิดตามเนื้อความแห่งตั๋ว </a:t>
            </a: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i="1" u="sng" dirty="0"/>
              <a:t>ข้อสังเกต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41370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การจดรับรู้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๙๘๖  ผู้ออกตั๋วสัญญาใช้เงินย่อมต้องผูกพันเป็นอย่างเดียวกันกับผู้รับรองตั๋วแลกเงิน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ตั๋วสัญญาใช้เงินซึ่งให้ใช้เงินในเวลาใดเวลาหนึ่งภายหลังได้เห็นนั้นต้องนำยื่นให้ผู้ออกตั๋วจดรับรู้ภายในจำกัดเวลาดั่งกำหนดไว้ในมาตรา ๙๒๘ กำหนดเวลานี้ให้นับแต่วันจดรับรู้ซึ่งลงลายมือชื่อผู้ออกตั๋ว ถ้าผู้ออกตั๋วบอกปัดไม่ยอมจดรับรู้และลงวันไซร้ การที่เขาบอกปัดเช่นนี้ท่านว่าต้องทำให้เป็นหลักฐานขึ้นด้วยคำคัดค้าน และวันคัดค้านนั้นให้ถือเป็นวันเริ่มต้นในการนับกำหนดเวลาแต่ได้เห็น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32072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h-TH" b="1" dirty="0">
                <a:ea typeface="Calibri"/>
                <a:cs typeface="Cordia New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>
                <a:ea typeface="Calibri"/>
              </a:rPr>
              <a:t>ตั๋วสัญญาใช้เงินนั้น ไม่มีเรื่องของการยื่นตั๋วให้รับรอง เหตุว่าตั๋วเงินประเภทนี้ไม่มีผู้จ่ายแยกต่างหากจากผู้ออกตั๋ว เพราะตั๋วสัญญาใช้เงิน ผู้จ่ายเงินก็คือผู้ออกตั๋วเงินนั่นเอง อย่างไรก็ตาม มาตรา ๙๘๖ วรรคสอง ได้บัญญัติเรื่องของการยื่นตั๋วให้ผู้ออกตั๋วจดรับรู้ แต่พึงใช้บังคับเฉพาะกับตั๋วสัญญาใช้เงินที่ถึงกำหนดชำระหนี้ “ในเวลาใดเวลาหนึ่งนับแต่ได้เห็น” ซึ่งมีลักษณะคล้ายๆกับการที่กฎหมายตั๋วแลกเงินกำหนดให้ผู้ทรงต้องยื่นตั๋วให้ผู้จ่ายรับรองก่อน ด้วยก็เพื่อจะได้เริ่มนับเวลาที่ตั๋วเงินนั้นๆจะถึงกำหนดใช้เงิน หากไม่มีการยื่นตั๋วสัญญาใช้เงินให้ผู้ออกตั๋วจดรับรู้ ตั๋วเงินนั้นก็ไม่อาจถึงกำหนดใช้เงินสักที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4299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328592"/>
          </a:xfrm>
        </p:spPr>
        <p:txBody>
          <a:bodyPr>
            <a:normAutofit fontScale="92500"/>
          </a:bodyPr>
          <a:lstStyle/>
          <a:p>
            <a:r>
              <a:rPr lang="th-TH" dirty="0">
                <a:ea typeface="Calibri"/>
              </a:rPr>
              <a:t>ผู้ออกตั๋วต้องลงลายมือชื่อและลงวันที่จดรับรู้เอาไว้บนตั๋วเงิน การนับวันก็เริ่มนับตั้งแต่วันที่ลงในตั๋ว ถ้ายื่นตั๋วให้จดรับรู้แล้วผู้ออกตั๋วปฏิเสธที่จะจดรับรู้ หรือจดรับรู้แต่ไม่ลงลายมือชื่อ ไม่ลงวันที่ ผู้ทรงต้องทำคำคัดค้าน แล้ววันถึงกำหนดใช้เงินก็ให้เริ่มนับตั้งแต่วันทำคัดค้าน</a:t>
            </a: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</a:rPr>
              <a:t>ระยะเวลาที่ผู้ทรงต้องยื่นตั๋วให้ผู้ออกตั๋วจดรับรู้นั้น ก็ให้นำมาตรา ๙๒๘ ในตั๋วแลกเงินมาบังคับใช้ กล่าวคือ ๑) ภายใน ๖ เดือนนับแต่วันที่ลงในตั๋วเงิน หรือ ๒) ภายในเวลาที่ผู้ออกตั๋วระบุไว้ ตามมาตรา ๙๒๗ แต่เมื่อพิจารณามาตรา ๙๘๕ กลับพบว่า มิได้บัญญัติให้นำมาตรา ๙๒๗ มาบังคับใช้กับตั๋วสัญญาใช้เงินด้วย ดังนั้นจึงต้องถือว่าระยะเวลาที่จะยื่นตั๋วสัญญาใช้เงินให้ผู้ออกตั๋วจดรับรู้จึงมีระยะเวลาเดียว คือ ๖ เดือนนับแต่วันที่ลงในตั๋ว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h-TH" b="1" dirty="0">
                <a:ea typeface="Calibri"/>
                <a:cs typeface="Cordia New"/>
              </a:rPr>
              <a:t>อธิบาย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6518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กฎหมายมิได้บัญญัติผลเอาไว้ว่า ถ้าไม่ยื่นในกำหนด ๖ เดือนผลจะเป็นเช่นไร ดังนั้นหากพ้น ๖ เดือนแล้วไม่ยื่นตั๋วใช้เงินประเภทใช้เงินในเวลาใดเวลาหนึ่งหลังจากได้เห็น ผลก็เพียงยังไม่มีกำหนดวันใช้เงินตามตั๋ว และไม่ทำให้ผู้ออกตั๋ว หรือผู้สลักหลังหลุดพ้น </a:t>
            </a:r>
            <a:endParaRPr lang="en-US" dirty="0"/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แต่กรณีเป็นตั๋วสัญญาใช้เงินต่างประเทศนั้น มาตรา ๙๘๕ วรรคสอง ยังคงให้นำเรื่องการรับรองและคัดค้านมาใช้ ดังนั้นหากไม่ยื่นให้จดรับรู้ในกำหนด ก็ต้องนำมาตรา ๙๗๓ มาบังคับ คือ ผู้สลักหลังคนก่อนๆ และคู่สัญญาคนอื่นๆย่อมหลุดพ้นความรับผิด เว้นแต่ ผู้ออกตั๋วสัญญาใช้เงิน 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i="1" u="sng" dirty="0"/>
              <a:t>ข้อสังเกตเกี่ยวกับการจดรับรู้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109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400"/>
            </a:pPr>
            <a:r>
              <a:rPr lang="th-TH" b="1" dirty="0">
                <a:ea typeface="Calibri"/>
                <a:cs typeface="Cordia New"/>
              </a:rPr>
              <a:t>หลักเกณฑ์ในการออกตั๋วแลกเงินเป็นสำรับ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ea typeface="Calibri"/>
              </a:rPr>
              <a:t>มาตรา ๙๗๕  </a:t>
            </a:r>
            <a:r>
              <a:rPr lang="th-TH" dirty="0">
                <a:ea typeface="Calibri"/>
              </a:rPr>
              <a:t>อันตั๋วแลกเงินนั้น นอกจากชนิดที่สั่งจ่ายแก่ผู้ถือแล้ว จะออกไปเป็นคู่ฉีกความต้องกันสองฉบับหรือกว่านั้นก็อาจจะออกได้ 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คู่ฉีกเหล่านี้ต้องมีหมายลำดับลงไว้ในตัวตราสารนั้นเอง มิฉะนั้นคู่ฉีกแต่ละฉบับย่อมใช้ได้เป็นตั๋วแลกเงินฉบับหนึ่ง ๆ แยกเป็นตั๋วเงินต่างฉบับกัน 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บุคคลทุกคนซึ่งเป็นผู้ทรงตั๋วเงินอันมิได้ระบุว่าได้ออกเป็นตั๋วเดี่ยวนั้นจะเรียกให้ส่งมอบคู่ฉีกสองฉบับหรือกว่านั้นแก่ตนก็ได้ โดยยอมให้คิดค่าใช้จ่ายเอาแก่ตน ในการนี้ผู้ทรงต้องว่ากล่าวไปยังผู้สลักหลังคนถัดตนขึ้นไป และผู้สลักหลังคนนั้นก็จำต้องช่วยผู้ทรงว่ากล่าวไปยังผู้ที่สลักหลังให้แก่ตนต่อไปอีกสืบเนื่องกันไปเช่นนี้ตลอดสายจนกระทั่งถึงผู้สั่งจ่าย อนึ่งผู้สลักหลังทั้งหลายจำต้องเขียนคำสลักหลังของตนเป็นความเดียวกันลงในฉบับคู่ฉีกใหม่แห่งตั๋วสำรับนั้นอีกด้วย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13590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ฎ.๕๓๒๘/๒๕๓๗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600" dirty="0" err="1"/>
              <a:t>ปพพ</a:t>
            </a:r>
            <a:r>
              <a:rPr lang="th-TH" sz="3600" dirty="0"/>
              <a:t>. มาตรา ๙๘๕ วรรคแรก มิได้บัญญัติให้นำมาตรา ๙๒๘ ซึ่งอยู่ในเรื่องการรับรองตั๋วแลกเงินมาใช้บังคับกับตั๋วสัญญาใช้เงินด้วย เว้นแต่เป็นเรื่อง ตั๋วสัญญาใช้เงินในเวลาใดเวลาหนึ่งนับแต่ได้เห็น ตามมาตรา ๙๑๒(๔) ผู้ทรงจึงจะมีหน้าที่ยื่นตั๋วให้ผู้ออกตั๋วสัญญาใช้เงินจดรับรู้ แต่ในคดีนี้ตั๋วพิพาทเป็นตั๋วสัญญาใช้เงินที่ถึงกำหนดเมื่อทวงถาม ตามมาตรา ๙๑๓(๓) ฉะนั้นผู้ทรงตั๋วจึงไม่อยู่ในบังคับต้องยื่นตั๋วให้ผู้ออกตั๋วจดรับรู้ใน ๖ เดือน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8336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th-TH" dirty="0">
                <a:ea typeface="Calibri"/>
              </a:rPr>
              <a:t>ฎ.๔๐๕/๒๕๕๐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หนี้ตามตั๋วสัญญาใช้เงินได้กำหนดวันไว้ตาม</a:t>
            </a:r>
            <a:r>
              <a:rPr lang="th-TH" dirty="0" err="1">
                <a:ea typeface="Calibri"/>
              </a:rPr>
              <a:t>วันปฎิ</a:t>
            </a:r>
            <a:r>
              <a:rPr lang="th-TH" dirty="0">
                <a:ea typeface="Calibri"/>
              </a:rPr>
              <a:t>ทิน เมื่อผู้ออก</a:t>
            </a:r>
            <a:r>
              <a:rPr lang="th-TH" dirty="0" err="1">
                <a:ea typeface="Calibri"/>
              </a:rPr>
              <a:t>ตั๋วปฎิเสธ</a:t>
            </a:r>
            <a:r>
              <a:rPr lang="th-TH" dirty="0">
                <a:ea typeface="Calibri"/>
              </a:rPr>
              <a:t>ใช้เงิน จึงตกเป็นผู้ผิดนัดทันทีโดยไม่ต้องบอกกล่าว ตามมาตรา ๒๐๔ วรรคสอง แม้มาตรา ๙๘๕ จะบัญญัติให้นำมาตรา ๙๔๑ ในเรื่องตั๋วแลกเงินมาใช้บังคับในเรื่องตั๋วสัญญาใช้เงินด้วยก็ตาม แต่ก็ต้องใช้เท่าที่ไม่ขัดต่อสภาพแห่งตั๋วสัญญาใช้เงิน ดังนั้นเมื่อตั๋วสัญญาใช้เงินที่จะต้องจดรับรู้ คือ ตั๋วที่ใช้เงินในเวลาใดเวลาหนึ่งนับแต่ได้เห็นเท่านั้น แต่ตั๋วเงินพิพาทเป็นตั๋วที่ระบุวันถึงกำหนดชำระไว้แน่นอนตามปฏิทิน จึงไม่ต้องนำตั๋วสัญญาใช้เงินพิพาทไปยื่นให้จดรับรู้ ตามมาตรา ๙๔๑ อีก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43691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405/2550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12568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หนี้ตามตั๋วสัญญาใช้เงินพิพาท ได้ระบุวันที่จำเลยที่ 1 ซึ่งเป็นผู้ออกตั๋วสัญญาใช้เงินสัญญาจะใช้เงินให้แก่โจทก์ไว้ จึงเป็นหนี้ที่มีกำหนดเวลาแน่นอนตามวันแห่งปฏิทิน คือในวันที่กำหนดไว้ในตั๋วสัญญาใช้เงิน เมื่อถึงกำหนดเมื่อใด และจำเลยที่ 1 ไม่ชำระเงินตามตั๋วสัญญาใช้เงินดังกล่าว จำเลยที่ 1 จึงตกเป็นผู้ผิดนัดทันที โดยไม่ต้องบอกกล่าวตาม ป.</a:t>
            </a:r>
            <a:r>
              <a:rPr lang="th-TH" dirty="0" err="1"/>
              <a:t>พ.พ</a:t>
            </a:r>
            <a:r>
              <a:rPr lang="th-TH" dirty="0"/>
              <a:t>. มาตรา 204 วรรคสอง แม้มาตรา 985 จะบัญญัติให้นำมาตรา 941 ในเรื่องตั๋วแลกเงินมาใช้บังคับในเรื่องตั๋วสัญญาใช้เงินด้วยก็ตาม แต่ก็ต้องใช้เท่าที่ไม่ขัดต่อสภาพแห่งตั๋วสัญญาใช้เงิน ซึ่งตามบทบัญญัติในเรื่องตั๋วสัญญาใช้เงินนั้น ตั๋วสัญญาใช้เงินที่จะต้องนำไปให้ผู้ออกตั๋วจดรับรู้ หรือตั๋วสัญญาใช้เงินซึ่งให้ใช้เงินในเวลาใดเวลาหนึ่งภายหลังที่ได้เห็นเท่านั้น ตามมาตรา 986 วรรคสอง เมื่อตั๋วสัญญาใช้เงินพิพาทเป็นตั๋วที่กำหนดวันใช้เงินชัดแจ้งแล้ว จึงไม่อยู่ในบังคับมาตรา 986 วรรคสอง โจทก์จึงไม่ต้องนำตั๋วสัญญาใช้เงินพิพาทไปยื่นตามมาตรา 941 อีก</a:t>
            </a:r>
          </a:p>
        </p:txBody>
      </p:sp>
    </p:spTree>
    <p:extLst>
      <p:ext uri="{BB962C8B-B14F-4D97-AF65-F5344CB8AC3E}">
        <p14:creationId xmlns:p14="http://schemas.microsoft.com/office/powerpoint/2010/main" val="17918355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199/2532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การที่โจทก์ซึ่ง เป็นผู้ทรงตั๋วสัญญาใช้เงินชนิดให้ใช้เงินเมื่อทวงถาม มีหนังสือทวงถามให้จำเลยที่ 1 ผู้ออกตั๋วและจำเลยที่ 2 ผู้รับ</a:t>
            </a:r>
            <a:r>
              <a:rPr lang="th-TH" dirty="0" err="1"/>
              <a:t>อาวัล</a:t>
            </a:r>
            <a:r>
              <a:rPr lang="th-TH" dirty="0"/>
              <a:t> ใช้เงินตาม ตั๋วสัญญาใช้เงินแล้ว แต่จำเลยทั้งสองไม่ชำระ โจทก์มีอำนาจฟ้องจำเลยทั้งสองให้รับผิดชดใช้เงินได้ เพราะตั๋วสัญญาใช้เงินที่ให้ใช้เงินเมื่อทวงถาม ไม่ตกอยู่ภายใต้บังคับของประมวลกฎหมายแพ่งและพาณิชย์ มาตรา 944 และมาตรา 985 วรรคแรก ที่ผู้ทรงจะต้อง นำตั๋ว ยื่นเพื่อให้ใช้เงินภายใน 6 เดือน นับแต่วันที่ลงในตั๋ว.</a:t>
            </a:r>
          </a:p>
        </p:txBody>
      </p:sp>
    </p:spTree>
    <p:extLst>
      <p:ext uri="{BB962C8B-B14F-4D97-AF65-F5344CB8AC3E}">
        <p14:creationId xmlns:p14="http://schemas.microsoft.com/office/powerpoint/2010/main" val="27525390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622/2498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0" i="0" dirty="0">
                <a:solidFill>
                  <a:srgbClr val="666666"/>
                </a:solidFill>
                <a:effectLst/>
                <a:latin typeface="Arial"/>
              </a:rPr>
              <a:t>ตั๋วสัญญาใช้เงินซึ่งไม่ได้ระบุเวลาใช้เงินไว้ผู้ออกตั๋วจะต้องรับผิดตามตั๋วนั้นไม่จำต้องมีการรับรองหรือทำคำคัดค้านเสียก่อน ก็มีสิทธิฟ้องบังคับตามตั๋วนั้นได้</a:t>
            </a:r>
          </a:p>
          <a:p>
            <a:r>
              <a:rPr lang="th-TH" b="0" i="0" dirty="0">
                <a:solidFill>
                  <a:srgbClr val="666666"/>
                </a:solidFill>
                <a:effectLst/>
                <a:latin typeface="Arial"/>
              </a:rPr>
              <a:t>กู้เงินกัน ผู้กู้ทำตั๋วสัญญาใช้เงินให้ไว้ผู้ให้กู้จะฟ้องเรียกเงินกู้โดยอาศัยตั๋วสัญญาใช้เงินเป็นพยานหลักฐานเป็นหนังสือก็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973523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b="1" dirty="0"/>
              <a:t>คำพิพากษาศาลฎีกาที่ 9904/2557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b="0" i="0" dirty="0">
                <a:effectLst/>
                <a:latin typeface="Arial"/>
              </a:rPr>
              <a:t>เมื่อตั๋วสัญญาใช้เงินระบุว่าให้ใช้เงินเมื่อทวงถาม เช่นนี้ วันถึงกำหนดใช้เงินตามตั๋วสัญญาใช้เงินดังกล่าวคือ วันที่ทวงถามให้ใช้เงิน ตามความใน ป.</a:t>
            </a:r>
            <a:r>
              <a:rPr lang="th-TH" b="0" i="0" dirty="0" err="1">
                <a:effectLst/>
                <a:latin typeface="Arial"/>
              </a:rPr>
              <a:t>พ.พ</a:t>
            </a:r>
            <a:r>
              <a:rPr lang="th-TH" b="0" i="0" dirty="0">
                <a:effectLst/>
                <a:latin typeface="Arial"/>
              </a:rPr>
              <a:t>. มาตรา 913 (3) หาใช่วันออกตั๋วสัญญาใช้เงินไม่ เพราะวันดังกล่าวเป็นเพียงวันที่อาจใช้สิทธิทวงถามได้เท่านั้น เมื่อยังไม่ใช้สิทธิทวงถามก็ยังไม่ถึงวันกำหนดใช้เงิน อายุความจึงยังไม่เริ่มนับ เพราะอายุความเริ่มนับแต่ขณะที่อาจบังคับสิทธิเรียกร้องได้เป็นต้นไป ซึ่งก็คือวันถึงกำหนดใช้เงิน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27784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5258/2554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00600"/>
          </a:xfrm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dirty="0"/>
              <a:t>การที่ตั๋วสัญญาใช้เงินกำหนดให้คิดดอกเบี้ยก่อนถึงกำหนดใช้เงินตามความในมาตรา 911 จำนวนดอกเบี้ยดังกล่าวจึงเป็นจำนวนที่ต้องรวมเป็นยอดเงินที่ผู้ออกตั๋วสัญญาใช้เงินและผู้รับ</a:t>
            </a:r>
            <a:r>
              <a:rPr lang="th-TH" dirty="0" err="1"/>
              <a:t>อาวัล</a:t>
            </a:r>
            <a:r>
              <a:rPr lang="th-TH" dirty="0"/>
              <a:t>ต้องผูกพันรับผิดเมื่อมีการไล่เบี้ย การสลักหลังโอนตั๋วสัญญาใช้เงินจึงต้องเป็นการโอนไปทั้งจำนวนเต็มของยอดเงินที่กำหนดไว้ในตั๋วเงินและดอกเบี้ยที่เกิดขึ้นตามผลของมาตรา 911 กรณีจึงไม่อาจกำหนดให้มีการให้มีการจ่ายดอกเบี้ยออกไปจากตั๋วสัญญาใช้เงินก่อนได้ เพราะจะทำให้ความรับผิดในตั๋วสัญญาใช้เงินลดลง การระบุในตั๋วสัญญาใช้เงินให้จ่ายดอกเบี้ยเป็นรายเดือนจึงเป็นการกำหนดข้อความอื่นใด ซึ่งมิได้บัญญัติไว้ใน ป.</a:t>
            </a:r>
            <a:r>
              <a:rPr lang="th-TH" dirty="0" err="1"/>
              <a:t>พ.พ</a:t>
            </a:r>
            <a:r>
              <a:rPr lang="th-TH" dirty="0"/>
              <a:t>. ลักษณะ 21 เรื่องตั๋วเงิน ถ้าเขียนลงในตั๋วเงิน ท่านว่าข้อความนั้นหาเป็นผลอย่างหนึ่งอย่างใดแก่ตั๋วเงินนั้นไม่ตามมาตรา 899 ดังนั้น ข้อความที่เขียนให้มีการจ่ายดอกเบี้ยเป็น "รายเดือน" จึงถือเสมือนว่าไม่มีการเขียนลงไว้ในตั๋วเงินโจทก์จึงไม่อาจฟ้องบังคับให้จำเลยที่ 2 ผู้รับ</a:t>
            </a:r>
            <a:r>
              <a:rPr lang="th-TH" dirty="0" err="1"/>
              <a:t>อาวัล</a:t>
            </a:r>
            <a:r>
              <a:rPr lang="th-TH" dirty="0"/>
              <a:t>ตั๋วสัญญาใช้เงินรับผิดชำระค่าเสียหายจากการที่จำเลยที่ 2 ไม่จ่ายดอกเบี้ยตามตั๋วสัญญาใช้เงินเป็นรายเดือนให้แก่โจทก์ได้</a:t>
            </a:r>
          </a:p>
        </p:txBody>
      </p:sp>
    </p:spTree>
    <p:extLst>
      <p:ext uri="{BB962C8B-B14F-4D97-AF65-F5344CB8AC3E}">
        <p14:creationId xmlns:p14="http://schemas.microsoft.com/office/powerpoint/2010/main" val="4078449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b="1" i="0" dirty="0">
                <a:solidFill>
                  <a:srgbClr val="990000"/>
                </a:solidFill>
                <a:effectLst/>
                <a:latin typeface="Arial"/>
              </a:rPr>
              <a:t>คำพิพากษาศาลฎีกาที่ 3782/2556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4713387"/>
          </a:xfrm>
        </p:spPr>
        <p:txBody>
          <a:bodyPr>
            <a:noAutofit/>
          </a:bodyPr>
          <a:lstStyle/>
          <a:p>
            <a:pPr algn="thaiDist"/>
            <a:r>
              <a:rPr lang="th-TH" sz="2800" b="0" i="0" dirty="0">
                <a:effectLst/>
                <a:latin typeface="Arial"/>
              </a:rPr>
              <a:t>ถ. ทำสัญญาค้ำประกันหนี้ของจำเลยที่ 1 และเป็นผู้รับ</a:t>
            </a:r>
            <a:r>
              <a:rPr lang="th-TH" sz="2800" b="0" i="0" dirty="0" err="1">
                <a:effectLst/>
                <a:latin typeface="Arial"/>
              </a:rPr>
              <a:t>อาวัล</a:t>
            </a:r>
            <a:r>
              <a:rPr lang="th-TH" sz="2800" b="0" i="0" dirty="0">
                <a:effectLst/>
                <a:latin typeface="Arial"/>
              </a:rPr>
              <a:t>ตั๋วสัญญาใช้เงินที่จำเลยที่ 1 ออกให้แก่โจทก์ไว้ต่อโจทก์ด้วย แม้หนี้งวดแรกตามบันทึกข้อตกลงที่จำเลยที่ 1 จะต้องชำระให้แก่โจทก์ในวันที่ 16 พฤษภาคม 2544 ยังไม่ถึงกำหนดชำระก็ตาม ถ. ก็มีความความผูกพันในฐานะผู้รับ</a:t>
            </a:r>
            <a:r>
              <a:rPr lang="th-TH" sz="2800" b="0" i="0" dirty="0" err="1">
                <a:effectLst/>
                <a:latin typeface="Arial"/>
              </a:rPr>
              <a:t>อาวัล</a:t>
            </a:r>
            <a:r>
              <a:rPr lang="th-TH" sz="2800" b="0" i="0" dirty="0">
                <a:effectLst/>
                <a:latin typeface="Arial"/>
              </a:rPr>
              <a:t>ตั๋วสัญญาใช้เงินที่จะต้องชำระหนี้ให้แก่โจทก์ หากจำเลยที่ 1 ผิดนัด และถึงแม้จำเลยที่ 1 จะผิดนัดหลังจาก ถ. ถึงแก่กรรมแล้ว การรับ</a:t>
            </a:r>
            <a:r>
              <a:rPr lang="th-TH" sz="2800" b="0" i="0" dirty="0" err="1">
                <a:effectLst/>
                <a:latin typeface="Arial"/>
              </a:rPr>
              <a:t>อาวัล</a:t>
            </a:r>
            <a:r>
              <a:rPr lang="th-TH" sz="2800" b="0" i="0" dirty="0">
                <a:effectLst/>
                <a:latin typeface="Arial"/>
              </a:rPr>
              <a:t>ตั๋วสัญญาใช้เงินก็ยังไม่ระงับสิ้นไปเพราะเหตุผู้รับ</a:t>
            </a:r>
            <a:r>
              <a:rPr lang="th-TH" sz="2800" b="0" i="0" dirty="0" err="1">
                <a:effectLst/>
                <a:latin typeface="Arial"/>
              </a:rPr>
              <a:t>อาวัล</a:t>
            </a:r>
            <a:r>
              <a:rPr lang="th-TH" sz="2800" b="0" i="0" dirty="0">
                <a:effectLst/>
                <a:latin typeface="Arial"/>
              </a:rPr>
              <a:t>ตั๋วสัญญาใช้เงินถึงแก่กรรม ความรับผิดในฐานะผู้รับ</a:t>
            </a:r>
            <a:r>
              <a:rPr lang="th-TH" sz="2800" b="0" i="0" dirty="0" err="1">
                <a:effectLst/>
                <a:latin typeface="Arial"/>
              </a:rPr>
              <a:t>อาวัล</a:t>
            </a:r>
            <a:r>
              <a:rPr lang="th-TH" sz="2800" b="0" i="0" dirty="0">
                <a:effectLst/>
                <a:latin typeface="Arial"/>
              </a:rPr>
              <a:t>ตั๋วสัญญาใช้เงินย่อมเป็นมรดกตกทอดแก่ทายาทโดยธรรมของ ถ. ดังนั้น จำเลยที่ 3 ที่ 5 และที่ 6 ในฐานะทายาทโดยธรรมของ ถ. จึงต้องร่วมกันรับผิดกับจำเลยที่ 1 ชำระหนี้ให้แก่โจทก์ แต่ทั้งนี้จำเลยที่ 3 ที่ 5 และที่ 6 ต้องร่วมรับผิดกับจำเลยที่ 1 ไม่เกินกว่าทรัพย์มรดกที่จำเลยที่ 3 ที่ 5 และที่ 6 ได้รับจากกองมรดกของ ถ. ตาม ป.</a:t>
            </a:r>
            <a:r>
              <a:rPr lang="th-TH" sz="2800" b="0" i="0" dirty="0" err="1">
                <a:effectLst/>
                <a:latin typeface="Arial"/>
              </a:rPr>
              <a:t>พ.พ</a:t>
            </a:r>
            <a:r>
              <a:rPr lang="th-TH" sz="2800" b="0" i="0" dirty="0">
                <a:effectLst/>
                <a:latin typeface="Arial"/>
              </a:rPr>
              <a:t>. มาตรา 1601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732243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882483"/>
              </p:ext>
            </p:extLst>
          </p:nvPr>
        </p:nvGraphicFramePr>
        <p:xfrm>
          <a:off x="467545" y="548680"/>
          <a:ext cx="8136902" cy="5398008"/>
        </p:xfrm>
        <a:graphic>
          <a:graphicData uri="http://schemas.openxmlformats.org/drawingml/2006/table">
            <a:tbl>
              <a:tblPr firstRow="1" firstCol="1" bandRow="1"/>
              <a:tblGrid>
                <a:gridCol w="406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ตั๋วสัญญาใช้เงิน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ตั๋วแลกเงิน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68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3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ผู้ออกตั๋วมีความรับผิดเช่นเดียวกับผู้รับรอง</a:t>
                      </a:r>
                      <a:endParaRPr lang="en-US" sz="23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3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ผู้สั่งจ่าย แม้จะสั่งตัวเองให้จ่ายเงินก็ตาม แต่ตราบใดยังไม่ได้ลงลายมือชื่อรับรองก็ยังไม่มีความรับผิด</a:t>
                      </a:r>
                      <a:endParaRPr lang="en-US" sz="23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290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3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หากผู้ทรงไม่ยื่นตั๋วเมื่อถึงกำหนด ผลคือ ผู้ทรงตกเป็นเจ้าหนี้ผิดนัด ไม่มีสิทธิเรียกดอกเบี้ยในระหว่างเวลาที่ตนผิดนัดได้ และการไม่ยื่นตั๋วให้ใช้เงินไม่ทำให้ใครหลุดพ้นความรับผิด</a:t>
                      </a:r>
                      <a:endParaRPr lang="en-US" sz="23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3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หากผู้ทรงไม่ยื่นตั๋วให้ใช้เงินเมื่อถึงกำหนด ผู้สลักหลัง และคู่สัญญาผู้ต้องรับผิดตามตั๋วย่อมหลุดพ้นความรับผิด เว้นแต่ ผู้รับรอง ตามมาตรา </a:t>
                      </a:r>
                      <a:r>
                        <a:rPr lang="en-US" sz="2300">
                          <a:effectLst/>
                          <a:latin typeface="Calibri"/>
                          <a:ea typeface="Calibri"/>
                          <a:cs typeface="Cordia New"/>
                        </a:rPr>
                        <a:t>973</a:t>
                      </a:r>
                      <a:endParaRPr lang="en-US" sz="23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300">
                          <a:effectLst/>
                          <a:latin typeface="Calibri"/>
                          <a:ea typeface="Calibri"/>
                          <a:cs typeface="Cordia New"/>
                        </a:rPr>
                        <a:t>ไม่มีเรื่องการทำคำคัดค้าน</a:t>
                      </a:r>
                      <a:endParaRPr lang="en-US" sz="23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3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ผู้ทรงต้องทำคำคัดค้านการไม่รับรอง หรือไม่ใช้เงิน มิฉะนั้นสิ้นสิทธิไล่เบี้ยเอากับผู้สั่งจ่าย ผู้สลักหลัง เว้นแต่ผู้รับรองเท่านั้น</a:t>
                      </a:r>
                      <a:endParaRPr lang="en-US" sz="23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/>
                          <a:ea typeface="Calibri"/>
                          <a:cs typeface="Cordia New"/>
                        </a:rPr>
                        <a:t>อายุความฟ้อง</a:t>
                      </a:r>
                      <a:endParaRPr lang="en-US" sz="23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06070" indent="-30607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/>
                          <a:ea typeface="Calibri"/>
                          <a:cs typeface="Cordia New"/>
                        </a:rPr>
                        <a:t>๓ ปี กรณีฟ้องผู้ออกตั๋วสัญญาใช้เงิน(ม. ๑๐๐๑)</a:t>
                      </a:r>
                      <a:endParaRPr lang="en-US" sz="23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/>
                          <a:ea typeface="Calibri"/>
                          <a:cs typeface="Cordia New"/>
                        </a:rPr>
                        <a:t>๑ ปี กรณีฟ้องผู้สลักหลัง(ม.๑๐๐๒)</a:t>
                      </a:r>
                      <a:endParaRPr lang="en-US" sz="23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อายุความฟ้อง</a:t>
                      </a:r>
                      <a:endParaRPr lang="en-US" sz="23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06070" indent="-30607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๓ ปี กรณีฟ้องผู้รับรอง ตามมาตรา ๑๐๐๑</a:t>
                      </a:r>
                      <a:endParaRPr lang="en-US" sz="23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306070" indent="-30607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๑ ปี กรณีฟ้องผู้สั่งจ่ายและผู้สลักหลัง (ม.๑๐๐๒)</a:t>
                      </a:r>
                      <a:endParaRPr lang="en-US" sz="23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2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b="1" dirty="0">
                <a:ea typeface="Calibri"/>
                <a:cs typeface="Cordia New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algn="thaiDist">
              <a:lnSpc>
                <a:spcPct val="115000"/>
              </a:lnSpc>
              <a:buSzPts val="1400"/>
              <a:buFont typeface="+mj-lt"/>
              <a:buAutoNum type="arabicPeriod"/>
            </a:pPr>
            <a:r>
              <a:rPr lang="th-TH" sz="3600" dirty="0">
                <a:ea typeface="Calibri"/>
              </a:rPr>
              <a:t>ตั๋วแลกเงินเป็นสำรับ </a:t>
            </a:r>
            <a:r>
              <a:rPr lang="th-TH" sz="3600" u="sng" dirty="0">
                <a:ea typeface="Calibri"/>
              </a:rPr>
              <a:t>มีแต่เฉพาะตั๋วระบุชื่อ</a:t>
            </a:r>
            <a:r>
              <a:rPr lang="th-TH" sz="3600" dirty="0">
                <a:ea typeface="Calibri"/>
              </a:rPr>
              <a:t>เท่านั้น เพราะ หากเป็นตั๋วผู้ถือซึ่งโอนโดยการส่งมอบเท่านั้นจะเกิดปัญหาเวลาที่ตั๋วแต่ละคู่ฉีกตกอยู่ในมือบุคคลหลายคนพร้อมกัน ย่อมเป็นการยากที่ผู้จ่ายจะพิสูจน์ความเป็นผู้ทรงที่แท้จริง</a:t>
            </a:r>
            <a:endParaRPr lang="en-US" sz="36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buSzPts val="1400"/>
              <a:buFont typeface="+mj-lt"/>
              <a:buAutoNum type="arabicPeriod"/>
            </a:pPr>
            <a:r>
              <a:rPr lang="th-TH" sz="3600" dirty="0">
                <a:ea typeface="Calibri"/>
              </a:rPr>
              <a:t>ต้องมีคู่ฉีกตั้งแต่ ๒ ชุดขึ้นไป และคู่ฉีกเหล่านี้ต้องมีหมายลำดับลงไว้ในตัวตราสารนั้นเอง</a:t>
            </a:r>
            <a:endParaRPr lang="en-US" sz="3600" dirty="0">
              <a:ea typeface="Calibri"/>
              <a:cs typeface="Cordia New"/>
            </a:endParaRPr>
          </a:p>
          <a:p>
            <a:pPr marL="514350" lvl="0" indent="-514350" algn="thaiDist">
              <a:lnSpc>
                <a:spcPct val="115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th-TH" sz="3600" dirty="0">
                <a:ea typeface="Calibri"/>
              </a:rPr>
              <a:t>ตั๋วนั้นต้องไม่มีข้อ ความระบุว่าเป็นตั๋วเดี่ยว</a:t>
            </a:r>
            <a:endParaRPr lang="en-US" sz="36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26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b="1" dirty="0">
                <a:ea typeface="Calibri"/>
              </a:rPr>
              <a:t>ข้อสังเกต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sz="3900" dirty="0">
                <a:ea typeface="Calibri"/>
              </a:rPr>
              <a:t>กฎหมายมิได้กำหนดระยะเวลาที่ผู้ทรงจะเรียกให้ผู้สั่งจ่ายออกตั๋วเป็นสำรับไว้ แต่โดยปกติการออกตั๋วเป็นสำรับมักจะเป็นการออกให้เป็นหลายชุดมาแต่แรก แต่ในกรณีที่ผู้ทรงประสงค์จะให้ผู้สั่งจ่ายออกตั๋วเป็นสำรับในเวลาภายหลัง ก็สามารถกระทำได้โดยการแจ้งความประสงค์จะให้ผู้จ่ายออกตั๋วเป็นสำรับไปยังผู้ที่สลักหลังโอนตั๋วแก่ผู้ทรง และผู้สลักหลังนั้นก็แจ้งต่อไปยังผู้ที่โอนแก่ตนย้อนขึ้นไปเรื่อยๆจนถึงผู้สั่งจ่าย เมื่อผู้สั่งจ่ายได้รับแจ้งแล้วให้ทำการออกคู่ฉีกเพิ่มแล้วส่งมอบย้อนกลับให้ผู้รับตั๋วทำหารสลักหลังคู่ฉีกทุกฉบับแล้ว ส่งคืนต่อๆไปเพื่อให้ผู้สลักหลังทุกคนได้ทำการสลักคู่ฉีกทุกชุดจนถึงผู้ทรง</a:t>
            </a:r>
            <a:endParaRPr lang="en-US" sz="39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969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SzPts val="1400"/>
            </a:pPr>
            <a:r>
              <a:rPr lang="th-TH" b="1" dirty="0">
                <a:ea typeface="Calibri"/>
                <a:cs typeface="Cordia New"/>
              </a:rPr>
              <a:t>ผลของการสลักหลังคู่ฉีกแตกต่างกัน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dirty="0">
                <a:ea typeface="Calibri"/>
              </a:rPr>
              <a:t>มาตรา ๙๗๖ ถ้าผู้ทรงตั๋วแลกเงินสำรับหนึ่งสลักหลังคู่ฉีกสองฉบับหรือกว่านั้นให้แก่บุคคลต่างคนกัน ท่านว่าผู้ทรงย่อมต้องรับผิดตามคู่ฉีกเช่นว่านั้นทุก ๆ ฉบับ และผู้สลักหลังภายหลังผู้ทรงทุก ๆ คนก็ต้องรับผิดตามคู่ฉีกอันตนเองได้สลักลงไปนั้น เสมือนดั่งว่าคู่ฉีกที่ว่านั้นแยกเป็นตั๋วเงินต่างฉบับกัน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dirty="0">
                <a:ea typeface="Calibri"/>
              </a:rPr>
              <a:t>มาตรา ๙๗๗ ถ้าคู่ฉีกสองฉบับหรือกว่านั้นในสำรับหนึ่งได้เปลี่ยนมือไปยังผู้ทรงโดยชอบด้วยกฎหมายต่างคนกันไซร้ ในระหว่างผู้ทรงเหล่านั้นด้วยกัน คนใดได้เป็นสิทธิก่อน ท่านให้ถือว่าคนนั้นเป็นเจ้าของอันแท้จริงแห่งตั๋วเงินนั้น แต่ความใด ๆ ในบทมาตรานี้ไม่กระทบกระทั่งถึงสิทธิของบุคคลผู้ทำการโดยชอบด้วยกฎหมายรับรองหรือใช้เงินไปตามคู่ฉีกฉบับซึ่งเขายื่นแก่ตนก่อน</a:t>
            </a:r>
            <a:endParaRPr lang="en-US" sz="20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52901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>
                <a:ea typeface="Calibri"/>
              </a:rPr>
              <a:t>หากผู้ทรงได้ตั๋วเป็นสำรับมาแล้วทำการสลักหลังให้บุคคลมากกว่าหนึ่ง ผลก็คือ ผู้ทรงที่ทำการสลักหลังไปให้มากกว่าหนึ่งนั้น ต้องรับผิดต่อตั๋วทั้งสองสาย เสมือนหนึ่งว่าเป็นตั๋วคนละฉบับ</a:t>
            </a:r>
            <a:endParaRPr lang="en-US" sz="3600" dirty="0"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>
                <a:ea typeface="Calibri"/>
              </a:rPr>
              <a:t>ในระหว่างผู้ทรงโดยชอบด้วยกัน ใครได้รับตั๋วไปอยู่ในครอบครองก่อนมีสิทธิดียิ่งกว่า</a:t>
            </a:r>
            <a:endParaRPr lang="en-US" sz="36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39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888432"/>
          </a:xfrm>
        </p:spPr>
        <p:txBody>
          <a:bodyPr>
            <a:normAutofit fontScale="77500" lnSpcReduction="20000"/>
          </a:bodyPr>
          <a:lstStyle/>
          <a:p>
            <a:pPr lvl="0" algn="thaiDist">
              <a:lnSpc>
                <a:spcPct val="115000"/>
              </a:lnSpc>
              <a:buFont typeface="Wingdings"/>
              <a:buChar char=""/>
            </a:pPr>
            <a:r>
              <a:rPr lang="th-TH" dirty="0">
                <a:ea typeface="Calibri"/>
              </a:rPr>
              <a:t>๓ ต้องรับผิดต่อ ก,ข,ค และ 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A,B,C </a:t>
            </a:r>
            <a:r>
              <a:rPr lang="th-TH" sz="2000" dirty="0">
                <a:effectLst/>
                <a:latin typeface="Cordia New"/>
                <a:ea typeface="Calibri"/>
                <a:cs typeface="Cordia New"/>
              </a:rPr>
              <a:t>ตาม </a:t>
            </a:r>
            <a:r>
              <a:rPr lang="th-TH" sz="2000" dirty="0">
                <a:latin typeface="Cordia New"/>
                <a:ea typeface="Calibri"/>
                <a:cs typeface="Cordia New"/>
              </a:rPr>
              <a:t>๙๗๖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Wingdings"/>
              <a:buChar char=""/>
            </a:pPr>
            <a:r>
              <a:rPr lang="th-TH" dirty="0">
                <a:ea typeface="Calibri"/>
              </a:rPr>
              <a:t>ในระหว่างสายรับผิดต่อกันเท่านั้น จะข้ามสายมิได้ กล่าวคือ ค สามารถฟ้องให้ ก และ ข รับผิดต่อตนได้ แต่จะฟ้อง</a:t>
            </a:r>
            <a:r>
              <a:rPr lang="th-TH" sz="3100" dirty="0">
                <a:ea typeface="Calibri"/>
              </a:rPr>
              <a:t> </a:t>
            </a:r>
            <a:r>
              <a:rPr lang="en-US" sz="3100" dirty="0">
                <a:effectLst/>
                <a:latin typeface="Cordia New"/>
                <a:ea typeface="Calibri"/>
              </a:rPr>
              <a:t>A</a:t>
            </a:r>
            <a:r>
              <a:rPr lang="th-TH" sz="3100" dirty="0">
                <a:ea typeface="Calibri"/>
              </a:rPr>
              <a:t> </a:t>
            </a:r>
            <a:r>
              <a:rPr lang="th-TH" dirty="0">
                <a:ea typeface="Calibri"/>
              </a:rPr>
              <a:t>และ</a:t>
            </a:r>
            <a:r>
              <a:rPr lang="en-US" sz="3100" dirty="0">
                <a:effectLst/>
                <a:latin typeface="Cordia New"/>
                <a:ea typeface="Calibri"/>
                <a:cs typeface="Cordia New"/>
              </a:rPr>
              <a:t>B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 </a:t>
            </a:r>
            <a:r>
              <a:rPr lang="th-TH" dirty="0">
                <a:ea typeface="Calibri"/>
              </a:rPr>
              <a:t>มิได้ เพราะ ในตั๋วเงินนั้น ไม่มีลายมือชื่อของอีกสาย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Wingdings"/>
              <a:buChar char=""/>
            </a:pPr>
            <a:r>
              <a:rPr lang="th-TH" dirty="0">
                <a:ea typeface="Calibri"/>
              </a:rPr>
              <a:t>ในระหว่าง ค กับ </a:t>
            </a:r>
            <a:r>
              <a:rPr lang="en-US" sz="3100" dirty="0">
                <a:effectLst/>
                <a:latin typeface="Cordia New"/>
                <a:ea typeface="Calibri"/>
                <a:cs typeface="Cordia New"/>
              </a:rPr>
              <a:t>C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 </a:t>
            </a:r>
            <a:r>
              <a:rPr lang="th-TH" dirty="0">
                <a:ea typeface="Calibri"/>
              </a:rPr>
              <a:t>ให้พิจารณาว่าใครได้รับโอนตั๋วมาก่อนกัน เช่น ค ได้รับโอนตั๋วมาวันที่ ๑ เมษายน ส่วน </a:t>
            </a:r>
            <a:r>
              <a:rPr lang="en-US" sz="3100" dirty="0">
                <a:effectLst/>
                <a:latin typeface="Cordia New"/>
                <a:ea typeface="Calibri"/>
                <a:cs typeface="Cordia New"/>
              </a:rPr>
              <a:t>C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 </a:t>
            </a:r>
            <a:r>
              <a:rPr lang="th-TH" dirty="0">
                <a:ea typeface="Calibri"/>
              </a:rPr>
              <a:t>ได้รับโอนตั๋วมาวันที่ ๒ เมษายน เช่นนี้ สิทธิของ ค ย่อมดีกว่า</a:t>
            </a:r>
            <a:r>
              <a:rPr lang="th-TH" sz="3100" dirty="0">
                <a:ea typeface="Calibri"/>
              </a:rPr>
              <a:t> </a:t>
            </a:r>
            <a:r>
              <a:rPr lang="en-US" sz="3100" dirty="0">
                <a:effectLst/>
                <a:latin typeface="Cordia New"/>
                <a:ea typeface="Calibri"/>
                <a:cs typeface="Cordia New"/>
              </a:rPr>
              <a:t>C </a:t>
            </a:r>
            <a:r>
              <a:rPr lang="th-TH" dirty="0">
                <a:ea typeface="Calibri"/>
              </a:rPr>
              <a:t>โดย ค สามารถฟ้องให้ ส จ ร ๑ ๒ ๓ ก ข รับผิดต่อตนได้ แต่ </a:t>
            </a:r>
            <a:r>
              <a:rPr lang="en-US" sz="3100" dirty="0">
                <a:effectLst/>
                <a:latin typeface="Cordia New"/>
                <a:ea typeface="Calibri"/>
                <a:cs typeface="Cordia New"/>
              </a:rPr>
              <a:t>C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 </a:t>
            </a:r>
            <a:r>
              <a:rPr lang="th-TH" dirty="0">
                <a:ea typeface="Calibri"/>
              </a:rPr>
              <a:t>คงใช้สิทธิได้เฉพาะในสายของตน คือฟ้อง </a:t>
            </a:r>
            <a:r>
              <a:rPr lang="en-US" sz="3100" dirty="0">
                <a:effectLst/>
                <a:latin typeface="Cordia New"/>
                <a:ea typeface="Calibri"/>
                <a:cs typeface="Cordia New"/>
              </a:rPr>
              <a:t>A B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 </a:t>
            </a:r>
            <a:r>
              <a:rPr lang="th-TH" dirty="0">
                <a:ea typeface="Calibri"/>
              </a:rPr>
              <a:t>เท่านั้น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อย่างไรก็ตาม ถ้า </a:t>
            </a:r>
            <a:r>
              <a:rPr lang="en-US" sz="2600" dirty="0">
                <a:effectLst/>
                <a:latin typeface="Cordia New"/>
                <a:ea typeface="Calibri"/>
                <a:cs typeface="Cordia New"/>
              </a:rPr>
              <a:t>C</a:t>
            </a:r>
            <a:r>
              <a:rPr lang="en-US" sz="2000" dirty="0">
                <a:effectLst/>
                <a:latin typeface="Cordia New"/>
                <a:ea typeface="Calibri"/>
                <a:cs typeface="Cordia New"/>
              </a:rPr>
              <a:t> </a:t>
            </a:r>
            <a:r>
              <a:rPr lang="th-TH" dirty="0">
                <a:ea typeface="Calibri"/>
              </a:rPr>
              <a:t>นำตั๋วไปขึ้นเงินกับ จ ก่อน ค และ  จ ชำระหนี้ไปโดยสุจริต ค จะอ้างว่า จ ใช้เงินไปโดยมิชอบด้วยกฎหมายไม่ได้ เพราะ จ ได้รับความคุ้มครอง เนื่องจากเป็นบุคคลผู้ทำการโดยชอบด้วยกฎหมายรับรองหรือใช้เงินไปตามคู่ฉีกฉบับซึ่งเขายื่นแก่ตนก่อน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ตามเนื้อความตอนท้าย มาตรา ๙๗๗ (ส่วนความรับผิดของ ส ร ๑ ๒ เป็นอันระงับลงเพราะ จ ใช้เงิน)</a:t>
            </a:r>
            <a:endParaRPr lang="en-US" sz="2000" dirty="0">
              <a:ea typeface="Calibri"/>
              <a:cs typeface="Cordia New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th-TH" dirty="0"/>
              <a:t>            จ                                                 ก            ข          ค</a:t>
            </a:r>
            <a:br>
              <a:rPr lang="th-TH" dirty="0"/>
            </a:br>
            <a:r>
              <a:rPr lang="th-TH" dirty="0"/>
              <a:t>ส                    ร       ๑        ๒       ๓     </a:t>
            </a:r>
            <a:br>
              <a:rPr lang="th-TH" dirty="0"/>
            </a:br>
            <a:r>
              <a:rPr lang="th-TH" sz="4000" dirty="0"/>
              <a:t>                                                                      </a:t>
            </a:r>
            <a:r>
              <a:rPr lang="en-US" sz="4000" dirty="0"/>
              <a:t>A         B        C</a:t>
            </a:r>
            <a:br>
              <a:rPr lang="th-TH" sz="4000" dirty="0"/>
            </a:br>
            <a:endParaRPr lang="th-TH" sz="4000" dirty="0"/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V="1">
            <a:off x="5364088" y="692696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5364088" y="134076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6156176" y="4766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7380312" y="4766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>
            <a:off x="6228184" y="17728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>
            <a:off x="7380312" y="177281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/>
          <p:nvPr/>
        </p:nvCxnSpPr>
        <p:spPr>
          <a:xfrm flipV="1">
            <a:off x="827584" y="620688"/>
            <a:ext cx="64807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>
            <a:off x="1835696" y="609484"/>
            <a:ext cx="504056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/>
          <p:nvPr/>
        </p:nvCxnSpPr>
        <p:spPr>
          <a:xfrm>
            <a:off x="2699792" y="11967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ลูกศรเชื่อมต่อแบบตรง 2048"/>
          <p:cNvCxnSpPr/>
          <p:nvPr/>
        </p:nvCxnSpPr>
        <p:spPr>
          <a:xfrm>
            <a:off x="3491880" y="11967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ลูกศรเชื่อมต่อแบบตรง 2051"/>
          <p:cNvCxnSpPr/>
          <p:nvPr/>
        </p:nvCxnSpPr>
        <p:spPr>
          <a:xfrm>
            <a:off x="4499992" y="112474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12449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5686</Words>
  <Application>Microsoft Office PowerPoint</Application>
  <PresentationFormat>นำเสนอทางหน้าจอ (4:3)</PresentationFormat>
  <Paragraphs>158</Paragraphs>
  <Slides>48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48</vt:i4>
      </vt:variant>
    </vt:vector>
  </HeadingPairs>
  <TitlesOfParts>
    <vt:vector size="53" baseType="lpstr">
      <vt:lpstr>Arial</vt:lpstr>
      <vt:lpstr>Calibri</vt:lpstr>
      <vt:lpstr>Cordia New</vt:lpstr>
      <vt:lpstr>Wingdings</vt:lpstr>
      <vt:lpstr>ชุดรูปแบบของ Office</vt:lpstr>
      <vt:lpstr>ตั๋วแลกเงินเป็นสำรับ</vt:lpstr>
      <vt:lpstr>๑. ความหมาย</vt:lpstr>
      <vt:lpstr>ตัวอย่าง</vt:lpstr>
      <vt:lpstr>หลักเกณฑ์ในการออกตั๋วแลกเงินเป็นสำรับ</vt:lpstr>
      <vt:lpstr>อธิบาย</vt:lpstr>
      <vt:lpstr>ข้อสังเกต</vt:lpstr>
      <vt:lpstr>ผลของการสลักหลังคู่ฉีกแตกต่างกัน</vt:lpstr>
      <vt:lpstr>อธิบาย</vt:lpstr>
      <vt:lpstr>            จ                                                 ก            ข          ค ส                    ร       ๑        ๒       ๓                                                                            A         B        C </vt:lpstr>
      <vt:lpstr>การรับรองตั๋วเงินสำรับ</vt:lpstr>
      <vt:lpstr>อธิบาย</vt:lpstr>
      <vt:lpstr>            จ                                                 ก            ข            ค (รับรอง) ส                    ร       ๑        ๒       ๓                                                                       A        B          C </vt:lpstr>
      <vt:lpstr>ตั๋วสัญญาใช้เงิน </vt:lpstr>
      <vt:lpstr>งานนำเสนอ PowerPoint</vt:lpstr>
      <vt:lpstr>งานนำเสนอ PowerPoint</vt:lpstr>
      <vt:lpstr>งานนำเสนอ PowerPoint</vt:lpstr>
      <vt:lpstr>รายการในตั๋วสัญญาใช้เงิน</vt:lpstr>
      <vt:lpstr>อธิบาย</vt:lpstr>
      <vt:lpstr>คำพิพากษาศาลฎีกาที่ 439/2493</vt:lpstr>
      <vt:lpstr>คำพิพากษาศาลฎีกาที่ 278/2553</vt:lpstr>
      <vt:lpstr>คำพิพากษาศาลฎีกาที่ 2016/2554</vt:lpstr>
      <vt:lpstr>ข้อยกเว้น กรณีตั๋วมีรายการไม่ครบถ้วน </vt:lpstr>
      <vt:lpstr>คำพิพากษาศาลฎีกาที่ 986/2507</vt:lpstr>
      <vt:lpstr>ฎ.๔๒๐๑/๒๕๓๐ </vt:lpstr>
      <vt:lpstr>การนำบทบัญญัติว่าด้วยตั๋วแลกเงินมาบังคับใช้กับตั๋วสัญญาใช้เงิน</vt:lpstr>
      <vt:lpstr>สรุปเรื่องที่นำมาใช้</vt:lpstr>
      <vt:lpstr>สรุปเรื่องที่นำมาใช้</vt:lpstr>
      <vt:lpstr>สรุปเรื่องที่นำมาใช้</vt:lpstr>
      <vt:lpstr>สรุปเรื่องที่นำมาใช้</vt:lpstr>
      <vt:lpstr>ข้อสังเกต</vt:lpstr>
      <vt:lpstr>ข้อสังเกต</vt:lpstr>
      <vt:lpstr>อ ออกตั๋วสัญญาใช้เงินแก่ ร ใน 7 วันนับแต่ได้เห็น</vt:lpstr>
      <vt:lpstr>ข้อสังเกต</vt:lpstr>
      <vt:lpstr>ข้อสังเกต</vt:lpstr>
      <vt:lpstr>ข้อสังเกต</vt:lpstr>
      <vt:lpstr>การจดรับรู้</vt:lpstr>
      <vt:lpstr>อธิบาย</vt:lpstr>
      <vt:lpstr>อธิบาย</vt:lpstr>
      <vt:lpstr>ข้อสังเกตเกี่ยวกับการจดรับรู้</vt:lpstr>
      <vt:lpstr>ฎ.๕๓๒๘/๒๕๓๗ </vt:lpstr>
      <vt:lpstr>ฎ.๔๐๕/๒๕๕๐ </vt:lpstr>
      <vt:lpstr>คำพิพากษาศาลฎีกาที่ 405/2550</vt:lpstr>
      <vt:lpstr>คำพิพากษาศาลฎีกาที่ 199/2532</vt:lpstr>
      <vt:lpstr>คำพิพากษาศาลฎีกาที่ 622/2498</vt:lpstr>
      <vt:lpstr>คำพิพากษาศาลฎีกาที่ 9904/2557</vt:lpstr>
      <vt:lpstr>คำพิพากษาศาลฎีกาที่ 5258/2554</vt:lpstr>
      <vt:lpstr>คำพิพากษาศาลฎีกาที่ 3782/2556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ตั๋วแลกเงินเป็นสำรับ</dc:title>
  <dc:creator>hp430</dc:creator>
  <cp:lastModifiedBy>พงษ์บวร ประสูตร์แสงจันทร์</cp:lastModifiedBy>
  <cp:revision>18</cp:revision>
  <dcterms:created xsi:type="dcterms:W3CDTF">2016-10-17T13:50:08Z</dcterms:created>
  <dcterms:modified xsi:type="dcterms:W3CDTF">2021-08-24T03:56:52Z</dcterms:modified>
</cp:coreProperties>
</file>