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2/24/2020</a:t>
            </a:fld>
            <a:endParaRPr lang="en-US" sz="1600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2/24/2020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2/24/2020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2/24/2020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38200" y="1371600"/>
            <a:ext cx="7772400" cy="1470025"/>
          </a:xfrm>
        </p:spPr>
        <p:txBody>
          <a:bodyPr>
            <a:normAutofit/>
          </a:bodyPr>
          <a:lstStyle/>
          <a:p>
            <a:r>
              <a:rPr lang="th-TH" sz="7200" b="1" dirty="0">
                <a:solidFill>
                  <a:schemeClr val="tx1"/>
                </a:solidFill>
              </a:rPr>
              <a:t>จำนอง</a:t>
            </a:r>
            <a:endParaRPr lang="en-US" sz="72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/>
          </a:bodyPr>
          <a:lstStyle/>
          <a:p>
            <a:pPr marL="609600" indent="-609600" algn="thaiDist" fontAlgn="auto">
              <a:lnSpc>
                <a:spcPct val="90000"/>
              </a:lnSpc>
              <a:spcAft>
                <a:spcPts val="0"/>
              </a:spcAft>
              <a:buFontTx/>
              <a:buAutoNum type="arabicPeriod" startAt="12"/>
              <a:defRPr/>
            </a:pPr>
            <a:r>
              <a:rPr lang="th-TH" sz="3300" dirty="0">
                <a:latin typeface="Cordia New" pitchFamily="34" charset="-34"/>
                <a:cs typeface="Cordia New" pitchFamily="34" charset="-34"/>
              </a:rPr>
              <a:t>การที่ผู้จำนองโอนทรัพย์ที่จำนองไปยังผู้อื่น ไม่กระทบสิทธิของผู้รับจำนอง ในอันที่จะบังคับตามสัญญาจำนอง แม้กระทั่งเป็นการบังคับคดีขายทอดตลาดโดยศาล ถ้าศาลมิได้มีคำสั่งให้ขายทอดทรัพย์โดยปลอดจำนอง การจำนองย่อมตกติดไปกับตัวทรัพย์  และผูกพันเจ้าของคนใหม่ ให้จำต้องยอมให้ผู้รับจำนองบังคับตามสัญญาจำนองเมื่อถึงกำหนดเวลา</a:t>
            </a:r>
          </a:p>
          <a:p>
            <a:pPr marL="609600" indent="-609600" algn="thaiDi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คำพิพากษาศาลฎีกาที่ </a:t>
            </a:r>
            <a:r>
              <a:rPr lang="en-US" sz="3600" dirty="0">
                <a:latin typeface="Cordia New" pitchFamily="34" charset="-34"/>
                <a:cs typeface="Cordia New" pitchFamily="34" charset="-34"/>
              </a:rPr>
              <a:t>1536/2500</a:t>
            </a:r>
            <a:r>
              <a:rPr lang="th-TH" sz="3600" dirty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marL="609600" indent="-609600" algn="thaiDi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h-TH" sz="3600" dirty="0">
                <a:latin typeface="Cordia New" pitchFamily="34" charset="-34"/>
                <a:cs typeface="Cordia New" pitchFamily="34" charset="-34"/>
              </a:rPr>
              <a:t>	       รับซื้อที่ดินติดภาระจำนองในการขายทอดตลาดตามคำสั่งของศาล ถึงแม้จะซื้อโดยสุจริตและเสียสินจ้างก็ไม่ทำให้ภาระจำนองหลุดพ้น เพราะเป็นการขายเฉพาะสิทธิเท่าที่มีอยู่ของเจ้าของที่ดิน</a:t>
            </a:r>
            <a:r>
              <a:rPr lang="th-TH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960438"/>
          </a:xfrm>
        </p:spPr>
        <p:txBody>
          <a:bodyPr/>
          <a:lstStyle/>
          <a:p>
            <a:r>
              <a:rPr lang="th-TH" sz="3600" b="1">
                <a:solidFill>
                  <a:schemeClr val="tx1"/>
                </a:solidFill>
              </a:rPr>
              <a:t>คำพิพากษาศาลฎีกาที่ </a:t>
            </a:r>
            <a:r>
              <a:rPr lang="en-US" sz="3200" b="1">
                <a:solidFill>
                  <a:schemeClr val="tx1"/>
                </a:solidFill>
                <a:cs typeface="Cordia New" pitchFamily="34" charset="-34"/>
              </a:rPr>
              <a:t>775/2508</a:t>
            </a:r>
            <a:r>
              <a:rPr lang="th-TH" sz="36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pPr algn="thaiDist"/>
            <a:r>
              <a:rPr lang="th-TH" sz="3600" dirty="0">
                <a:latin typeface="Cordia New" pitchFamily="34" charset="-34"/>
                <a:cs typeface="Cordia New" pitchFamily="34" charset="-34"/>
              </a:rPr>
              <a:t>การที่จำเลยโอนกรรมสิทธิ์ที่พิพาทซึ่งติดจำนองให้แก่ผู้ร้องสิทธิจำนองย่อมติดไปกับที่พิพาทด้วย ตามประมวลกฎหมายแพ่งและพาณิชย์ มาตรา </a:t>
            </a:r>
            <a:r>
              <a:rPr lang="en-US" sz="3600" dirty="0">
                <a:latin typeface="Cordia New" pitchFamily="34" charset="-34"/>
                <a:cs typeface="Cordia New" pitchFamily="34" charset="-34"/>
              </a:rPr>
              <a:t>702</a:t>
            </a:r>
            <a:r>
              <a:rPr lang="th-TH" sz="3600" dirty="0">
                <a:latin typeface="Cordia New" pitchFamily="34" charset="-34"/>
                <a:cs typeface="Cordia New" pitchFamily="34" charset="-34"/>
              </a:rPr>
              <a:t> จึงเป็นสิทธิของผู้ร้องจะไถ่จำนองในฐานะผู้รับโอนที่พิพาทมาก็ได้ ถ้าหากผู้ร้องประสงค์จะไถ่ถอนแล้วก็จำต้องใช้เงินค่าไถ่ถอนเองจะถือเอาการที่ต้องไถ่จำนองเองเป็นค่าตอบแทนการโอนหาได้ไม่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marL="609600" indent="-609600" algn="thaiDist">
              <a:buFontTx/>
              <a:buAutoNum type="arabicPeriod" startAt="13"/>
            </a:pPr>
            <a:r>
              <a:rPr lang="th-TH" sz="3000" dirty="0">
                <a:latin typeface="Cordia New" pitchFamily="34" charset="-34"/>
                <a:cs typeface="Cordia New" pitchFamily="34" charset="-34"/>
              </a:rPr>
              <a:t>หนี้จำนอง ย่อมเป็นใหญ่เหนือกว่าหนี้สามัญ เพราะเหตุว่าหนี้จำนองเป็นหนี้บุริมทรัพย์</a:t>
            </a:r>
          </a:p>
          <a:p>
            <a:pPr marL="609600" indent="-609600" algn="thaiDist"/>
            <a:r>
              <a:rPr lang="th-TH" sz="3000" dirty="0">
                <a:latin typeface="Cordia New" pitchFamily="34" charset="-34"/>
                <a:cs typeface="Cordia New" pitchFamily="34" charset="-34"/>
              </a:rPr>
              <a:t>มาตรา </a:t>
            </a:r>
            <a:r>
              <a:rPr lang="en-US" sz="3000" dirty="0">
                <a:latin typeface="Cordia New" pitchFamily="34" charset="-34"/>
                <a:cs typeface="Cordia New" pitchFamily="34" charset="-34"/>
              </a:rPr>
              <a:t>273  </a:t>
            </a:r>
            <a:r>
              <a:rPr lang="th-TH" sz="3000" dirty="0">
                <a:latin typeface="Cordia New" pitchFamily="34" charset="-34"/>
                <a:cs typeface="Cordia New" pitchFamily="34" charset="-34"/>
              </a:rPr>
              <a:t>ถ้าหนี้มีอยู่เป็นคุณแก่บุคคลผู้ใดในมูลอย่างหนึ่งอย่างใดดังจะกล่าวต่อไปนี้ บุคคลผู้นั้นย่อมมีบุริมสิทธิเหนืออสังหาริมทรัพย์เฉพาะอย่างของลูกหนี้ คือ</a:t>
            </a:r>
            <a:endParaRPr lang="en-US" sz="3000" dirty="0">
              <a:latin typeface="Cordia New" pitchFamily="34" charset="-34"/>
              <a:cs typeface="Cordia New" pitchFamily="34" charset="-34"/>
            </a:endParaRPr>
          </a:p>
          <a:p>
            <a:pPr marL="609600" indent="-609600" algn="thaiDist">
              <a:buFontTx/>
              <a:buNone/>
            </a:pPr>
            <a:r>
              <a:rPr lang="en-US" sz="3000" dirty="0">
                <a:latin typeface="Cordia New" pitchFamily="34" charset="-34"/>
                <a:cs typeface="Cordia New" pitchFamily="34" charset="-34"/>
              </a:rPr>
              <a:t>          (1) </a:t>
            </a:r>
            <a:r>
              <a:rPr lang="th-TH" sz="3000" dirty="0">
                <a:latin typeface="Cordia New" pitchFamily="34" charset="-34"/>
                <a:cs typeface="Cordia New" pitchFamily="34" charset="-34"/>
              </a:rPr>
              <a:t>รักษาอสังหาริมทรัพย์</a:t>
            </a:r>
            <a:endParaRPr lang="en-US" sz="3000" dirty="0">
              <a:latin typeface="Cordia New" pitchFamily="34" charset="-34"/>
              <a:cs typeface="Cordia New" pitchFamily="34" charset="-34"/>
            </a:endParaRPr>
          </a:p>
          <a:p>
            <a:pPr marL="609600" indent="-609600" algn="thaiDist">
              <a:buFontTx/>
              <a:buNone/>
            </a:pPr>
            <a:r>
              <a:rPr lang="en-US" sz="3000" dirty="0">
                <a:latin typeface="Cordia New" pitchFamily="34" charset="-34"/>
                <a:cs typeface="Cordia New" pitchFamily="34" charset="-34"/>
              </a:rPr>
              <a:t>          (2) </a:t>
            </a:r>
            <a:r>
              <a:rPr lang="th-TH" sz="3000" dirty="0">
                <a:latin typeface="Cordia New" pitchFamily="34" charset="-34"/>
                <a:cs typeface="Cordia New" pitchFamily="34" charset="-34"/>
              </a:rPr>
              <a:t>จ้างทำของเป็นการงานทำขึ้นบนอสังหาริมทรัพย์</a:t>
            </a:r>
            <a:endParaRPr lang="en-US" sz="3000" dirty="0">
              <a:latin typeface="Cordia New" pitchFamily="34" charset="-34"/>
              <a:cs typeface="Cordia New" pitchFamily="34" charset="-34"/>
            </a:endParaRPr>
          </a:p>
          <a:p>
            <a:pPr marL="609600" indent="-609600" algn="thaiDist">
              <a:buFontTx/>
              <a:buNone/>
            </a:pPr>
            <a:r>
              <a:rPr lang="th-TH" sz="3000" dirty="0">
                <a:latin typeface="Cordia New" pitchFamily="34" charset="-34"/>
                <a:cs typeface="Cordia New" pitchFamily="34" charset="-34"/>
              </a:rPr>
              <a:t>	มาตรา </a:t>
            </a:r>
            <a:r>
              <a:rPr lang="en-US" sz="3000" dirty="0">
                <a:latin typeface="Cordia New" pitchFamily="34" charset="-34"/>
                <a:cs typeface="Cordia New" pitchFamily="34" charset="-34"/>
              </a:rPr>
              <a:t>287  </a:t>
            </a:r>
            <a:r>
              <a:rPr lang="th-TH" sz="3000" dirty="0">
                <a:latin typeface="Cordia New" pitchFamily="34" charset="-34"/>
                <a:cs typeface="Cordia New" pitchFamily="34" charset="-34"/>
              </a:rPr>
              <a:t>บุริมสิทธิใดได้ไปจดลงทะเบียนแล้วตามบทบัญญัติแห่งมาตราทั้งสองข้างบนนี้ บุริมสิทธินั้นท่านว่าอาจจะใช้ได้ก่อนสิทธิจำนอง</a:t>
            </a:r>
          </a:p>
          <a:p>
            <a:pPr marL="609600" indent="-609600" algn="thaiDist">
              <a:buFontTx/>
              <a:buNone/>
            </a:pPr>
            <a:r>
              <a:rPr lang="th-TH" sz="3000" dirty="0">
                <a:latin typeface="Cordia New" pitchFamily="34" charset="-34"/>
                <a:cs typeface="Cordia New" pitchFamily="34" charset="-34"/>
              </a:rPr>
              <a:t>		 ดังนั้นเจ้าหนี้จำนองจึงเป็นรองเพียงเจ้าหนี้ในมูลรักษาอสังหาริมทรัพย์และมูลจ้างทำของ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 marL="514350" indent="-514350" algn="thaiDist">
              <a:buFontTx/>
              <a:buAutoNum type="arabicPeriod" startAt="14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ข้อตกลงยกเว้นมาตรา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733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มีผลให้ผู้จำนองต้องรับผิดมากกว่าตัวทรัพย์จำนอง </a:t>
            </a:r>
            <a:r>
              <a:rPr lang="th-TH" sz="3200">
                <a:latin typeface="Cordia New" pitchFamily="34" charset="-34"/>
                <a:cs typeface="Cordia New" pitchFamily="34" charset="-34"/>
              </a:rPr>
              <a:t>ปัจจุบัน เป็นโมฆะ</a:t>
            </a:r>
            <a:endParaRPr lang="th-TH" sz="3200" dirty="0">
              <a:latin typeface="Cordia New" pitchFamily="34" charset="-34"/>
              <a:cs typeface="Cordia New" pitchFamily="34" charset="-34"/>
            </a:endParaRPr>
          </a:p>
          <a:p>
            <a:pPr marL="514350" indent="-514350" algn="thaiDist">
              <a:buFontTx/>
              <a:buAutoNum type="arabicPeriod" startAt="14"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สัญญาจะจำนอง ไม่มีอยู่ตามกฎหมาย หากมีข้อพิพาทเกิดขึ้นก่อนจะได้ไปจดจำนองย่อมจะฟ้องบังคับให้ไปจดจำนองมิได้</a:t>
            </a:r>
          </a:p>
          <a:p>
            <a:pPr marL="514350" indent="-514350" algn="thaiDist">
              <a:buFontTx/>
              <a:buNone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3200" b="1" dirty="0"/>
              <a:t>คำพิพากษาศาลฎีกาที่ </a:t>
            </a:r>
            <a:r>
              <a:rPr lang="th-TH" sz="3200" b="1" dirty="0">
                <a:latin typeface="Cordia New" pitchFamily="34" charset="-34"/>
                <a:cs typeface="Cordia New" pitchFamily="34" charset="-34"/>
              </a:rPr>
              <a:t>2286/2538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marL="514350" indent="-514350" algn="thaiDist">
              <a:buFontTx/>
              <a:buNone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		ไม่มีบทบัญญัติใดรับรองให้มีสัญญาจะจำนองได้ เมื่อสัญญาจำนองตกเป็นโมฆะและสัญญาจะจำนองมีขึ้นไม่ได้ตามกฎหมาย โจทก์จึงไม่อาจอ้างอิงสัญญาดังกล่าวและไม่มีอำนาจฟ้องบังคับให้จำเลยจดทะเบียนจำนองที่ดินไว้กับโจทก์เพื่อเป็นประกันหนี้ขาย      ลดเช็ค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020762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solidFill>
                  <a:schemeClr val="tx1"/>
                </a:solidFill>
              </a:rPr>
              <a:t>ทรัพย์ที่นำมาจำนอง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sz="4000" b="1" dirty="0">
                <a:latin typeface="Cordia New" pitchFamily="34" charset="-34"/>
                <a:cs typeface="Cordia New" pitchFamily="34" charset="-34"/>
              </a:rPr>
              <a:t>มาตรา</a:t>
            </a:r>
            <a:r>
              <a:rPr lang="th-TH" sz="40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4000" b="1" dirty="0">
                <a:latin typeface="Cordia New" pitchFamily="34" charset="-34"/>
                <a:cs typeface="Cordia New" pitchFamily="34" charset="-34"/>
              </a:rPr>
              <a:t>703</a:t>
            </a:r>
            <a:r>
              <a:rPr lang="en-US" sz="2800" dirty="0">
                <a:cs typeface="Angsana New" pitchFamily="18" charset="-34"/>
              </a:rPr>
              <a:t>  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en-US" sz="4000" dirty="0">
                <a:latin typeface="Cordia New" pitchFamily="34" charset="-34"/>
                <a:cs typeface="Cordia New" pitchFamily="34" charset="-34"/>
              </a:rPr>
              <a:t>	    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อัน</a:t>
            </a:r>
            <a:r>
              <a:rPr lang="th-TH" sz="3200" b="1" dirty="0">
                <a:latin typeface="Cordia New" pitchFamily="34" charset="-34"/>
                <a:cs typeface="Cordia New" pitchFamily="34" charset="-34"/>
              </a:rPr>
              <a:t>อสังหาริมทรัพย์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นั้นอาจจำนองได้ไม่ว่าประเภทใด ๆ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en-US" sz="3200" dirty="0">
                <a:latin typeface="Cordia New" pitchFamily="34" charset="-34"/>
                <a:cs typeface="Cordia New" pitchFamily="34" charset="-34"/>
              </a:rPr>
              <a:t>         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สังหาริมทรัพย์อันจะกล่าวต่อไปนี้ก็อาจจำนองได้ดุจกันหากว่าได้ จดทะเบียนไว้แล้วตามกฎหมาย คือ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en-US" sz="3200" dirty="0">
                <a:latin typeface="Cordia New" pitchFamily="34" charset="-34"/>
                <a:cs typeface="Cordia New" pitchFamily="34" charset="-34"/>
              </a:rPr>
              <a:t>          (1) </a:t>
            </a:r>
            <a:r>
              <a:rPr lang="th-TH" sz="3200">
                <a:latin typeface="Cordia New" pitchFamily="34" charset="-34"/>
                <a:cs typeface="Cordia New" pitchFamily="34" charset="-34"/>
              </a:rPr>
              <a:t>เรือมี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ระวางตั้งแต่ห้าตันขึ้นไป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en-US" sz="3200" dirty="0">
                <a:latin typeface="Cordia New" pitchFamily="34" charset="-34"/>
                <a:cs typeface="Cordia New" pitchFamily="34" charset="-34"/>
              </a:rPr>
              <a:t>          (2)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แพ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en-US" sz="3200" dirty="0">
                <a:latin typeface="Cordia New" pitchFamily="34" charset="-34"/>
                <a:cs typeface="Cordia New" pitchFamily="34" charset="-34"/>
              </a:rPr>
              <a:t>          (3)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สัตว์พาหนะ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en-US" sz="3200" dirty="0">
                <a:latin typeface="Cordia New" pitchFamily="34" charset="-34"/>
                <a:cs typeface="Cordia New" pitchFamily="34" charset="-34"/>
              </a:rPr>
              <a:t>          (4)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สังหาริมทรัพย์อื่น ๆ ซึ่งกฎหมายหากบัญญัติไว้ให้จดทะเบียนเฉพาะการ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66800"/>
          </a:xfr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2.</a:t>
            </a:r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สังหาริมทรัพย์ที่จดจำนองได้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2771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3200" dirty="0">
                <a:latin typeface="Cordia New" pitchFamily="34" charset="-34"/>
                <a:cs typeface="Cordia New" pitchFamily="34" charset="-34"/>
              </a:rPr>
              <a:t>โดยหลักแล้ว สังหาริมทรัพย์จำนอง มิได้ เพราะการจำนองต้อง จดทะเบียน แต่สังหาริมทรัพย์ส่วนใหญ่ไม่มีทะเบียน คงมีแต่สังหาริมทรัพย์บางประเภทเท่านั้นที่จดทะเบียนจำนองได้ เช่น</a:t>
            </a:r>
          </a:p>
          <a:p>
            <a:pPr algn="thaiDist"/>
            <a:r>
              <a:rPr lang="th-TH" sz="3200" dirty="0">
                <a:latin typeface="Cordia New" pitchFamily="34" charset="-34"/>
                <a:cs typeface="Cordia New" pitchFamily="34" charset="-34"/>
              </a:rPr>
              <a:t>เรือ ขนาดระวางตั้งแต่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5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 ตันขึ้นไป</a:t>
            </a:r>
          </a:p>
          <a:p>
            <a:pPr algn="thaiDist"/>
            <a:r>
              <a:rPr lang="th-TH" sz="3200" dirty="0">
                <a:latin typeface="Cordia New" pitchFamily="34" charset="-34"/>
                <a:cs typeface="Cordia New" pitchFamily="34" charset="-34"/>
              </a:rPr>
              <a:t>แพ หมายถึง แพที่คนใช้อยู่อาศัยอย่างโรงเรือน </a:t>
            </a:r>
          </a:p>
          <a:p>
            <a:pPr algn="thaiDist"/>
            <a:r>
              <a:rPr lang="th-TH" sz="3200" dirty="0">
                <a:latin typeface="Cordia New" pitchFamily="34" charset="-34"/>
                <a:cs typeface="Cordia New" pitchFamily="34" charset="-34"/>
              </a:rPr>
              <a:t>สัตว์พาหนะ มี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6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 ประเภท ช้าง ม้า วัว ควาย ลา ล่อ แต่ที่จำนองได้ต้องเป็นสัตว์พาหนะที่มีตั๋วรูปพรรณแล้ว (ช้างอายุ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9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 ปี สัตว์อื่นเมื่ออายุ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6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ปี)</a:t>
            </a:r>
          </a:p>
          <a:p>
            <a:r>
              <a:rPr lang="th-TH" sz="3200" dirty="0">
                <a:latin typeface="Cordia New" pitchFamily="34" charset="-34"/>
                <a:cs typeface="Cordia New" pitchFamily="34" charset="-34"/>
              </a:rPr>
              <a:t>สังหาริมทรัพย์อื่นที่มีกฎหมายบัญญัติให้จำนองได้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thaiDist"/>
            <a:r>
              <a:rPr lang="th-TH" sz="3600" dirty="0">
                <a:latin typeface="Cordia New" pitchFamily="34" charset="-34"/>
                <a:cs typeface="Cordia New" pitchFamily="34" charset="-34"/>
              </a:rPr>
              <a:t>เดิมสังหาริมทรัพย์ที่จะจดจำนองได้ คงมีแต่เฉพาะที่บัญญัติไว้ใน มาตรา </a:t>
            </a:r>
            <a:r>
              <a:rPr lang="en-US" sz="3600" dirty="0">
                <a:latin typeface="Cordia New" pitchFamily="34" charset="-34"/>
                <a:cs typeface="Cordia New" pitchFamily="34" charset="-34"/>
              </a:rPr>
              <a:t>703</a:t>
            </a:r>
            <a:r>
              <a:rPr lang="th-TH" sz="3600" dirty="0">
                <a:latin typeface="Cordia New" pitchFamily="34" charset="-34"/>
                <a:cs typeface="Cordia New" pitchFamily="34" charset="-34"/>
              </a:rPr>
              <a:t> เท่านั้น ปัจจุบันมีการเพิ่มเอาเครื่องจักร เครื่องบิน และรถยนต์บางประเภทให้สามารถนำไปจดจำนองได้ และถือว่าเป็นกรณีตาม ม.</a:t>
            </a:r>
            <a:r>
              <a:rPr lang="en-US" sz="3600" dirty="0">
                <a:latin typeface="Cordia New" pitchFamily="34" charset="-34"/>
                <a:cs typeface="Cordia New" pitchFamily="34" charset="-34"/>
              </a:rPr>
              <a:t>703</a:t>
            </a:r>
            <a:r>
              <a:rPr lang="th-TH" sz="3600" dirty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3600" dirty="0">
                <a:latin typeface="Cordia New" pitchFamily="34" charset="-34"/>
                <a:cs typeface="Cordia New" pitchFamily="34" charset="-34"/>
              </a:rPr>
              <a:t>3</a:t>
            </a:r>
            <a:r>
              <a:rPr lang="th-TH" sz="3600" dirty="0">
                <a:latin typeface="Cordia New" pitchFamily="34" charset="-34"/>
                <a:cs typeface="Cordia New" pitchFamily="34" charset="-34"/>
              </a:rPr>
              <a:t>) หากเป็นสังหาริมทรัพย์อื่นๆ แม้มีค่ามากเพียงใดก็นำมาจดจำนองมิได้</a:t>
            </a:r>
          </a:p>
          <a:p>
            <a:endParaRPr lang="en-US" dirty="0"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000" b="1" dirty="0"/>
              <a:t>พร</a:t>
            </a:r>
            <a:r>
              <a:rPr lang="th-TH" sz="4000" b="1" dirty="0">
                <a:solidFill>
                  <a:schemeClr val="tx1"/>
                </a:solidFill>
                <a:latin typeface="Cordia New" pitchFamily="34" charset="-34"/>
              </a:rPr>
              <a:t>ะราชบัญญัติจดทะเบียนเครื่องจักร พ.ศ. </a:t>
            </a:r>
            <a:r>
              <a:rPr lang="en-US" sz="4000" b="1" dirty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2514</a:t>
            </a:r>
            <a:r>
              <a:rPr lang="th-TH" sz="4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4495800"/>
          </a:xfrm>
        </p:spPr>
        <p:txBody>
          <a:bodyPr/>
          <a:lstStyle/>
          <a:p>
            <a:r>
              <a:rPr lang="th-TH" sz="2800" b="1" dirty="0"/>
              <a:t>มาตรา </a:t>
            </a:r>
            <a:r>
              <a:rPr lang="en-US" sz="2800" b="1" dirty="0">
                <a:cs typeface="Angsana New" pitchFamily="18" charset="-34"/>
              </a:rPr>
              <a:t>5</a:t>
            </a:r>
            <a:r>
              <a:rPr lang="th-TH" sz="2800" dirty="0"/>
              <a:t> </a:t>
            </a:r>
          </a:p>
          <a:p>
            <a:pPr algn="thaiDist">
              <a:buFontTx/>
              <a:buNone/>
            </a:pPr>
            <a:r>
              <a:rPr lang="th-TH" sz="2800" dirty="0"/>
              <a:t>        </a:t>
            </a:r>
            <a:r>
              <a:rPr lang="en-US" sz="2800" dirty="0">
                <a:cs typeface="Angsana New" pitchFamily="18" charset="-34"/>
              </a:rPr>
              <a:t>   </a:t>
            </a:r>
            <a:r>
              <a:rPr lang="th-TH" sz="2800" dirty="0"/>
              <a:t>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เครื่องจักรใดเมื่อได้จดทะเบียนกรรมสิทธิ์ตามพระราชบัญญัตินี้แล้ว ให้ถือว่าเป็นสังหาริมทรัพย์ที่อาจจำนองได้ตามมาตรา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703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 (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4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) แห่งประมวลกฎหมายแพ่งและพาณิชย์และให้นำ บทบัญญัติมาตรา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1299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 มาตรา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1300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 และมาตรา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1301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 แห่งประมวลกฎหมายแพ่งและพาณิชย์มาใช้บังคับโดยอนุโลม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  <a:p>
            <a:pPr algn="thaiDist">
              <a:buFontTx/>
              <a:buNone/>
            </a:pPr>
            <a:br>
              <a:rPr lang="en-US" dirty="0">
                <a:latin typeface="Cordia New" pitchFamily="34" charset="-34"/>
                <a:cs typeface="Cordia New" pitchFamily="34" charset="-34"/>
              </a:rPr>
            </a:b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r>
              <a:rPr lang="th-TH" sz="4000" b="1">
                <a:solidFill>
                  <a:schemeClr val="tx1"/>
                </a:solidFill>
              </a:rPr>
              <a:t>พระราชบัญญัติรถยนต์</a:t>
            </a:r>
            <a:r>
              <a:rPr lang="th-TH" b="1">
                <a:solidFill>
                  <a:schemeClr val="tx1"/>
                </a:solidFill>
              </a:rPr>
              <a:t> (ฉบับที่ </a:t>
            </a:r>
            <a:r>
              <a:rPr lang="en-US" b="1">
                <a:solidFill>
                  <a:schemeClr val="tx1"/>
                </a:solidFill>
                <a:cs typeface="Cordia New" pitchFamily="34" charset="-34"/>
              </a:rPr>
              <a:t>15</a:t>
            </a:r>
            <a:r>
              <a:rPr lang="th-TH" b="1">
                <a:solidFill>
                  <a:schemeClr val="tx1"/>
                </a:solidFill>
              </a:rPr>
              <a:t>) พ.ศ.</a:t>
            </a:r>
            <a:r>
              <a:rPr lang="en-US" b="1">
                <a:solidFill>
                  <a:schemeClr val="tx1"/>
                </a:solidFill>
                <a:cs typeface="Cordia New" pitchFamily="34" charset="-34"/>
              </a:rPr>
              <a:t>2551</a:t>
            </a:r>
            <a:endParaRPr lang="th-TH" b="1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algn="thaiDist">
              <a:lnSpc>
                <a:spcPct val="80000"/>
              </a:lnSpc>
            </a:pPr>
            <a:r>
              <a:rPr lang="th-TH" sz="3600">
                <a:latin typeface="Cordia New" pitchFamily="34" charset="-34"/>
                <a:cs typeface="Cordia New" pitchFamily="34" charset="-34"/>
              </a:rPr>
              <a:t>มาตรา </a:t>
            </a:r>
            <a:r>
              <a:rPr lang="en-US" sz="3600">
                <a:latin typeface="Cordia New" pitchFamily="34" charset="-34"/>
                <a:cs typeface="Cordia New" pitchFamily="34" charset="-34"/>
              </a:rPr>
              <a:t>3</a:t>
            </a:r>
            <a:r>
              <a:rPr lang="th-TH" sz="3600">
                <a:latin typeface="Cordia New" pitchFamily="34" charset="-34"/>
                <a:cs typeface="Cordia New" pitchFamily="34" charset="-34"/>
              </a:rPr>
              <a:t> มีสาระก็คือแก้ไข ให้เพิ่มมาตรา </a:t>
            </a:r>
            <a:r>
              <a:rPr lang="en-US" sz="3600">
                <a:latin typeface="Cordia New" pitchFamily="34" charset="-34"/>
                <a:cs typeface="Cordia New" pitchFamily="34" charset="-34"/>
              </a:rPr>
              <a:t>17/1</a:t>
            </a:r>
            <a:r>
              <a:rPr lang="th-TH" sz="3600">
                <a:latin typeface="Cordia New" pitchFamily="34" charset="-34"/>
                <a:cs typeface="Cordia New" pitchFamily="34" charset="-34"/>
              </a:rPr>
              <a:t> แห่งพ.ร.บ.จราจรทางบก พ.ศ.</a:t>
            </a:r>
            <a:r>
              <a:rPr lang="en-US" sz="3600">
                <a:latin typeface="Cordia New" pitchFamily="34" charset="-34"/>
                <a:cs typeface="Cordia New" pitchFamily="34" charset="-34"/>
              </a:rPr>
              <a:t>2522</a:t>
            </a:r>
            <a:r>
              <a:rPr lang="th-TH" sz="3600">
                <a:latin typeface="Cordia New" pitchFamily="34" charset="-34"/>
                <a:cs typeface="Cordia New" pitchFamily="34" charset="-34"/>
              </a:rPr>
              <a:t> มีสาระสำคัญคือ</a:t>
            </a:r>
          </a:p>
          <a:p>
            <a:pPr algn="thaiDist">
              <a:lnSpc>
                <a:spcPct val="80000"/>
              </a:lnSpc>
            </a:pPr>
            <a:r>
              <a:rPr lang="en-US" sz="3600">
                <a:latin typeface="Cordia New" pitchFamily="34" charset="-34"/>
                <a:cs typeface="Cordia New" pitchFamily="34" charset="-34"/>
              </a:rPr>
              <a:t>“</a:t>
            </a:r>
            <a:r>
              <a:rPr lang="th-TH" sz="3600">
                <a:latin typeface="Cordia New" pitchFamily="34" charset="-34"/>
                <a:cs typeface="Cordia New" pitchFamily="34" charset="-34"/>
              </a:rPr>
              <a:t>มาตรา </a:t>
            </a:r>
            <a:r>
              <a:rPr lang="en-US" sz="3600">
                <a:latin typeface="Cordia New" pitchFamily="34" charset="-34"/>
                <a:cs typeface="Cordia New" pitchFamily="34" charset="-34"/>
              </a:rPr>
              <a:t>17/1</a:t>
            </a:r>
            <a:r>
              <a:rPr lang="th-TH" sz="3600">
                <a:latin typeface="Cordia New" pitchFamily="34" charset="-34"/>
                <a:cs typeface="Cordia New" pitchFamily="34" charset="-34"/>
              </a:rPr>
              <a:t> รถยนต์ที่จดทะเบียนแล้ว รถพ่วง รถบดถนน และ         รถแทรกเตอร์ที่จดทะเบียนแล้วให้เป็นทรัพย์สินประเภทที่จำนองเป็นประกันหนี้ ได้ตามกฎหมาย ให้สันนิษฐานไว้ก่อนว่าผู้มีชื่อเป็นเจ้าของในทะเบียน รถยนต์เป็นเจ้าของกรรมสิทธิ์</a:t>
            </a:r>
            <a:r>
              <a:rPr lang="en-US" sz="3600">
                <a:latin typeface="Cordia New" pitchFamily="34" charset="-34"/>
                <a:cs typeface="Cordia New" pitchFamily="34" charset="-34"/>
              </a:rPr>
              <a:t>”</a:t>
            </a:r>
            <a:endParaRPr lang="th-TH" sz="3600">
              <a:latin typeface="Cordia New" pitchFamily="34" charset="-34"/>
              <a:cs typeface="Cordia New" pitchFamily="34" charset="-34"/>
            </a:endParaRPr>
          </a:p>
          <a:p>
            <a:pPr algn="thaiDist">
              <a:lnSpc>
                <a:spcPct val="80000"/>
              </a:lnSpc>
              <a:buFontTx/>
              <a:buNone/>
            </a:pPr>
            <a:br>
              <a:rPr lang="th-TH">
                <a:latin typeface="Cordia New" pitchFamily="34" charset="-34"/>
                <a:cs typeface="Cordia New" pitchFamily="34" charset="-34"/>
              </a:rPr>
            </a:br>
            <a:br>
              <a:rPr lang="en-US">
                <a:latin typeface="Cordia New" pitchFamily="34" charset="-34"/>
                <a:cs typeface="Cordia New" pitchFamily="34" charset="-34"/>
              </a:rPr>
            </a:br>
            <a:endParaRPr lang="th-TH" sz="280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>
                <a:solidFill>
                  <a:schemeClr val="tx1"/>
                </a:solidFill>
              </a:rPr>
              <a:t>เจ้าของทรัพย์สินเท่านั้นที่เป็นผู้จำนองได้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01625" y="1371600"/>
            <a:ext cx="8504238" cy="5029200"/>
          </a:xfrm>
        </p:spPr>
        <p:txBody>
          <a:bodyPr>
            <a:normAutofit lnSpcReduction="10000"/>
          </a:bodyPr>
          <a:lstStyle/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dirty="0"/>
              <a:t>มาตรา </a:t>
            </a:r>
            <a:r>
              <a:rPr lang="en-US" sz="2800" dirty="0"/>
              <a:t>705</a:t>
            </a:r>
            <a:r>
              <a:rPr lang="en-US" sz="3200" dirty="0"/>
              <a:t> </a:t>
            </a:r>
            <a:r>
              <a:rPr lang="th-TH" sz="3200" dirty="0"/>
              <a:t>ใช้คำว่าผู้เป็นเจ้าของในขณะนั้น หมายความว่า ผู้ที่เป็นเจ้าของกรรมสิทธิ์ทรัพย์จำนองในเวลาที่นำไปจำนองต่อเจ้าหนี้นั้นเอง</a:t>
            </a:r>
          </a:p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dirty="0"/>
              <a:t>กรณีเป็นที่ดินที่มีหนังสือรับรองการทำประโยชน์(</a:t>
            </a:r>
            <a:r>
              <a:rPr lang="th-TH" sz="3200" dirty="0" err="1"/>
              <a:t>นส.</a:t>
            </a:r>
            <a:r>
              <a:rPr lang="en-US" sz="2800" dirty="0"/>
              <a:t>3</a:t>
            </a:r>
            <a:r>
              <a:rPr lang="th-TH" sz="3200" dirty="0"/>
              <a:t>) นั้น ผู้เป็นเจ้าของหมายถึง ผู้มีสิทธิครอบครอง เพราะ </a:t>
            </a:r>
            <a:r>
              <a:rPr lang="th-TH" sz="3200" dirty="0" err="1"/>
              <a:t>นส</a:t>
            </a:r>
            <a:r>
              <a:rPr lang="en-US" sz="3200" dirty="0"/>
              <a:t>.</a:t>
            </a:r>
            <a:r>
              <a:rPr lang="en-US" sz="2800" dirty="0"/>
              <a:t>3</a:t>
            </a:r>
            <a:r>
              <a:rPr lang="th-TH" sz="3200" dirty="0"/>
              <a:t> นั้น มีได้แต่เพียงสิทธิครอบครองเท่านั้น</a:t>
            </a:r>
          </a:p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dirty="0"/>
              <a:t>กรณีจำนองทรัพยสิทธิ ก็ได้แก่ ผู้ทรงสิทธิเก็บกิน  ผู้ทรงสิทธิเหนือพื้นดิน เป็นต้น</a:t>
            </a:r>
          </a:p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dirty="0"/>
              <a:t>กรณีเป็นตัวแทนผู้รับมอบอำนาจต้องระบุด้วยว่าทำแทนใคร ทำในนามของใคร เพราะตัวแทนเพียงรับหน้าที่ทำการแทน ตัวแทนมิใช่เจ้าของจะจำนองในชื่อของตนเองมิได้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990600"/>
          </a:xfrm>
          <a:solidFill>
            <a:srgbClr val="00B050"/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th-TH" sz="4800" dirty="0">
                <a:solidFill>
                  <a:schemeClr val="tx1"/>
                </a:solidFill>
              </a:rPr>
              <a:t>จำนองคืออะไร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thaiDist">
              <a:lnSpc>
                <a:spcPct val="90000"/>
              </a:lnSpc>
            </a:pPr>
            <a:r>
              <a:rPr lang="th-TH" sz="3600" b="1" dirty="0">
                <a:latin typeface="Cordia New" pitchFamily="34" charset="-34"/>
                <a:cs typeface="Cordia New" pitchFamily="34" charset="-34"/>
              </a:rPr>
              <a:t>มาตรา</a:t>
            </a:r>
            <a:r>
              <a:rPr lang="th-TH" sz="36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600" b="1" dirty="0">
                <a:latin typeface="Cordia New" pitchFamily="34" charset="-34"/>
                <a:cs typeface="Cordia New" pitchFamily="34" charset="-34"/>
              </a:rPr>
              <a:t>702</a:t>
            </a:r>
            <a:r>
              <a:rPr lang="en-US" sz="3600" b="1" dirty="0">
                <a:cs typeface="Angsana New" pitchFamily="18" charset="-34"/>
              </a:rPr>
              <a:t> </a:t>
            </a:r>
            <a:r>
              <a:rPr lang="en-US" sz="3600" dirty="0">
                <a:cs typeface="Angsana New" pitchFamily="18" charset="-34"/>
              </a:rPr>
              <a:t> </a:t>
            </a:r>
            <a:endParaRPr lang="th-TH" sz="3600" dirty="0"/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3600" dirty="0"/>
              <a:t>             อันว่าจำนองนั้น คือสัญญาซึ่งบุคคลคนหนึ่ง เรียกว่า      ผู้จำนอง เอาทรัพย์สินตราไว้แก่บุคคลอีกคนหนึ่ง เรียกว่าผู้รับจำนอง เป็นประกันการชำระหนี้ โดยไม่ส่งมอบทรัพย์สินนั้นให้แก่ผู้รับจำนอง</a:t>
            </a:r>
            <a:endParaRPr lang="en-US" sz="3600" dirty="0">
              <a:cs typeface="Angsana New" pitchFamily="18" charset="-34"/>
            </a:endParaRP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en-US" sz="3600" dirty="0">
                <a:cs typeface="Angsana New" pitchFamily="18" charset="-34"/>
              </a:rPr>
              <a:t>            </a:t>
            </a:r>
            <a:r>
              <a:rPr lang="th-TH" sz="3600" dirty="0"/>
              <a:t>ผู้รับจำนองชอบที่จะได้รับชำระหนี้จากทรัพย์สินที่จำนองก่อนเจ้าหนี้สามัญมิพักต้องพิเคราะห์ว่ากรรมสิทธิ์ในทรัพย์สินจะได้โอนไปยังบุคคลภายนอกแล้วหรือหาไม่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ชื่อเรื่อง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38200"/>
          </a:xfrm>
        </p:spPr>
        <p:txBody>
          <a:bodyPr/>
          <a:lstStyle/>
          <a:p>
            <a:r>
              <a:rPr lang="th-TH" sz="4400" b="1">
                <a:solidFill>
                  <a:schemeClr val="tx1"/>
                </a:solidFill>
              </a:rPr>
              <a:t>ผลของการที่ผู้จำนองมิใช่เจ้ากรรมสิทธิ์</a:t>
            </a:r>
            <a:endParaRPr lang="en-US" sz="4400" b="1">
              <a:solidFill>
                <a:schemeClr val="tx1"/>
              </a:solidFill>
              <a:cs typeface="Cord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28600" y="1066800"/>
            <a:ext cx="8689975" cy="5562600"/>
          </a:xfrm>
        </p:spPr>
        <p:txBody>
          <a:bodyPr>
            <a:normAutofit fontScale="85000" lnSpcReduction="20000"/>
          </a:bodyPr>
          <a:lstStyle/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800" dirty="0">
                <a:cs typeface="+mj-cs"/>
              </a:rPr>
              <a:t>การจำนองย่อมไม่ผูกพันเจ้าของที่แท้จริง แม้ผู้รับจำนองจะได้รับจำนองไว้โดยสุจริต เสียค่าตอบแทนและจดทะเบียนสุจริต ก็ตาม</a:t>
            </a:r>
          </a:p>
          <a:p>
            <a:pPr marL="274320" indent="-274320" algn="thaiDist" fontAlgn="auto">
              <a:spcAft>
                <a:spcPts val="0"/>
              </a:spcAft>
              <a:buNone/>
              <a:defRPr/>
            </a:pPr>
            <a:endParaRPr lang="th-TH" sz="900" dirty="0">
              <a:cs typeface="+mj-cs"/>
            </a:endParaRPr>
          </a:p>
          <a:p>
            <a:pPr marL="274320" indent="-274320" algn="thaiDist" fontAlgn="auto">
              <a:spcAft>
                <a:spcPts val="0"/>
              </a:spcAft>
              <a:buNone/>
              <a:defRPr/>
            </a:pPr>
            <a:r>
              <a:rPr lang="th-TH" sz="3200" b="1" dirty="0"/>
              <a:t>คำพิพากษาศาลฎีกาที่ 3430/2536</a:t>
            </a:r>
          </a:p>
          <a:p>
            <a:pPr marL="274320" indent="-274320" algn="thaiDist" fontAlgn="auto">
              <a:spcAft>
                <a:spcPts val="0"/>
              </a:spcAft>
              <a:buFont typeface="Wingdings 2"/>
              <a:buNone/>
              <a:defRPr/>
            </a:pPr>
            <a:r>
              <a:rPr lang="th-TH" sz="3300" dirty="0">
                <a:cs typeface="+mj-cs"/>
              </a:rPr>
              <a:t>              </a:t>
            </a:r>
            <a:r>
              <a:rPr lang="th-TH" sz="3500" dirty="0">
                <a:cs typeface="+mj-cs"/>
              </a:rPr>
              <a:t>มีคนร้ายลักโฉนดที่ดินพิพาทไปจาก ส. ผู้มีชื่อถือกรรมสิทธิ์แล้วปลอมลายพิมพ์นิ้วมือของ ส. ในหนังสือมอบอำนาจ และใช้หนังสือมอบอำนาจปลอมนั้นไปจดทะเบียนโอนขายที่ดินต่อกันมาเป็นทอด ๆ เมื่อ ส. ฟ้องขอให้เพิกถอนการจดทะเบียนโอนที่ดินพิพาททุกทอดจนในที่สุดศาลฎีกาพิพากษาเพิกถอนการโอนที่ดินพิพาท จึงต้องถือว่าที่ดินพิพาทเป็นกรรมสิทธิ์ของ ส. เจ้าของเดิมมาโดยตลอด แม้จำเลยรับจำนองที่ดินพิพาทจาก น. ซึ่งมิใช่เจ้าของโดยสุจริตและเสียค่าตอบแทน ทั้งได้จดทะเบียนโดยสุจริต ก็ไม่ใช่เหตุที่จะพึงยกขึ้นกล่าวอ้างยัน</a:t>
            </a:r>
            <a:r>
              <a:rPr lang="en-US" sz="3500" dirty="0">
                <a:cs typeface="+mj-cs"/>
              </a:rPr>
              <a:t>     </a:t>
            </a:r>
            <a:r>
              <a:rPr lang="th-TH" sz="3500" dirty="0">
                <a:cs typeface="+mj-cs"/>
              </a:rPr>
              <a:t>ผู้เป็นเจ้าของที่แท้จริงได้ เมื่อจำเลยรับจำนองที่ดินพิพาทไว้จากผู้ที่มิใช่เป็นเจ้าของที่แท้จริงการจำนองก็ไม่ผูกพันผู้เป็นเจ้าของที่แท้จริงเพราะเป็นฝ่าฝืนประมวลกฎหมายแพ่งและพาณิชย์ มาตรา 705</a:t>
            </a:r>
          </a:p>
          <a:p>
            <a:pPr marL="274320" indent="-274320" algn="thaiDist" fontAlgn="auto">
              <a:spcAft>
                <a:spcPts val="0"/>
              </a:spcAft>
              <a:buFont typeface="Wingdings 2"/>
              <a:buNone/>
              <a:defRPr/>
            </a:pPr>
            <a:endParaRPr lang="en-US" sz="3200" dirty="0"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  <a:solidFill>
            <a:schemeClr val="accent1"/>
          </a:solidFill>
        </p:spPr>
        <p:txBody>
          <a:bodyPr/>
          <a:lstStyle/>
          <a:p>
            <a:r>
              <a:rPr lang="th-TH" sz="4400">
                <a:solidFill>
                  <a:schemeClr val="tx1"/>
                </a:solidFill>
              </a:rPr>
              <a:t>เจ้าของรวม</a:t>
            </a:r>
            <a:endParaRPr lang="en-US" sz="4400">
              <a:solidFill>
                <a:schemeClr val="tx1"/>
              </a:solidFill>
              <a:cs typeface="Cord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02225"/>
          </a:xfrm>
        </p:spPr>
        <p:txBody>
          <a:bodyPr>
            <a:normAutofit lnSpcReduction="10000"/>
          </a:bodyPr>
          <a:lstStyle/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dirty="0">
                <a:cs typeface="+mj-cs"/>
              </a:rPr>
              <a:t>ตามหลักแล้วเจ้าของรวมต้องจัดการทรัพย์สินร่วมกัน ดังนั้นการที่เจ้าของรวมคนหนึ่งไปจดทะเบียนจำนองที่ดินทั้งแปลง จะผูกพันเจ้าของรวมคนอื่นหรือไม่ ต้องดูว่าเจ้าของรวมคนอื่นได้รู้เห็นยินยอมด้วยหรือไม่ ถ้าบรรดาเจ้าของรวมคนอื่นยินยอม ก็ผูกพันเขาเหล่านั้นด้วย แต่ถ้าไม่ยินยอมย่อมผูกพันเพียงตัวเจ้าของรวมผู้เอาไปจดจำนอง</a:t>
            </a:r>
          </a:p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dirty="0">
                <a:cs typeface="+mj-cs"/>
              </a:rPr>
              <a:t>คำพิพากษาศาลฎีกาที่ </a:t>
            </a:r>
            <a:r>
              <a:rPr lang="en-US" sz="3200" dirty="0">
                <a:cs typeface="+mj-cs"/>
              </a:rPr>
              <a:t>227/2491</a:t>
            </a:r>
            <a:r>
              <a:rPr lang="th-TH" sz="3200" dirty="0">
                <a:cs typeface="+mj-cs"/>
              </a:rPr>
              <a:t> ผู้มีชื่อถือกรรมสิทธิ์ร่วมกับผู้อื่น มีสิทธิจดจำนองที่ดินเฉพาะส่วนของตนได้โดยไม่ต้องให้ผู้เป็นเจ้าของคนอื่นยินยอม</a:t>
            </a:r>
          </a:p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dirty="0">
                <a:cs typeface="+mj-cs"/>
              </a:rPr>
              <a:t>คำพิพากษาศาลฎีกาที่ </a:t>
            </a:r>
            <a:r>
              <a:rPr lang="th-TH" sz="3200" b="1" dirty="0">
                <a:cs typeface="+mj-cs"/>
              </a:rPr>
              <a:t>735/2479 </a:t>
            </a:r>
            <a:r>
              <a:rPr lang="th-TH" sz="3200" dirty="0">
                <a:cs typeface="+mj-cs"/>
              </a:rPr>
              <a:t>จำเลยเอาที่ดินซึ่งโจทก์ เป็นเจ้าของร่วมอยู่ด้วยไปจำนองกับเขาไว้โดยโจทก์มิได้รู้เห็นยินยอมด้วย สัญญาจำนองหาผูกพันถึงส่วนกรรมสิทธิ์ของโจทก์ไม่ คงใช้บังคับได้เพียงส่วนของจำเลย</a:t>
            </a:r>
          </a:p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endParaRPr lang="th-TH" sz="3200" dirty="0">
              <a:cs typeface="+mj-cs"/>
            </a:endParaRPr>
          </a:p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3200" dirty="0"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90600"/>
          </a:xfrm>
          <a:solidFill>
            <a:srgbClr val="C00000"/>
          </a:solidFill>
        </p:spPr>
        <p:txBody>
          <a:bodyPr/>
          <a:lstStyle/>
          <a:p>
            <a:r>
              <a:rPr lang="th-TH" sz="4400" b="1">
                <a:solidFill>
                  <a:schemeClr val="bg1"/>
                </a:solidFill>
              </a:rPr>
              <a:t>ข้อยกเว้นหลักผู้จำนองต้องเป็นเจ้าของ</a:t>
            </a:r>
            <a:endParaRPr lang="en-US" sz="4400" b="1">
              <a:solidFill>
                <a:schemeClr val="bg1"/>
              </a:solidFill>
              <a:cs typeface="Cord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cs typeface="+mj-cs"/>
              </a:rPr>
              <a:t>1</a:t>
            </a:r>
            <a:r>
              <a:rPr lang="th-TH" sz="3200" dirty="0">
                <a:cs typeface="+mj-cs"/>
              </a:rPr>
              <a:t>) </a:t>
            </a:r>
            <a:r>
              <a:rPr lang="th-TH" sz="3600" dirty="0">
                <a:cs typeface="+mj-cs"/>
              </a:rPr>
              <a:t>เจ้าของประมาทเลินเล่อ</a:t>
            </a:r>
            <a:r>
              <a:rPr lang="th-TH" sz="3600" b="1" dirty="0">
                <a:solidFill>
                  <a:srgbClr val="FF0000"/>
                </a:solidFill>
                <a:cs typeface="+mj-cs"/>
              </a:rPr>
              <a:t>อย่างร้ายแรง </a:t>
            </a:r>
            <a:r>
              <a:rPr lang="th-TH" sz="3200" dirty="0">
                <a:cs typeface="+mj-cs"/>
              </a:rPr>
              <a:t>เช่น</a:t>
            </a:r>
          </a:p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dirty="0">
                <a:cs typeface="+mj-cs"/>
              </a:rPr>
              <a:t>ลงชื่อในใบมอบอำนาจที่ไม่กรอกข้อความ และส่งมอบเอกสารสิทธิให้ผู้รับมอบอำนาจไปกระทำการอย่างหนึ่งอย่างใด แต่ผู้รับมอบอำนาจไปนำไปกรอกข้อความแล้วจดทะเบียนจำนอง ถ้าผู้รับจำนองสุจริต เสียค่าตอบแทนและจดทะเบียนโดยสุจริต กฎหมายก็คุ้มครองผู้รับจำนองให้สัญญาจำนองมีผลผูกพันตัวเจ้าของแท้จริงด้วย</a:t>
            </a:r>
            <a:endParaRPr lang="en-US" sz="3200" dirty="0"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>
                <a:solidFill>
                  <a:schemeClr val="tx1"/>
                </a:solidFill>
              </a:rPr>
              <a:t>คำพิพากษาศาลฎีกาที่ 8929/2542</a:t>
            </a:r>
            <a:br>
              <a:rPr lang="th-TH" b="1" dirty="0"/>
            </a:b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01625" y="1527175"/>
            <a:ext cx="8613775" cy="5178425"/>
          </a:xfrm>
        </p:spPr>
        <p:txBody>
          <a:bodyPr>
            <a:normAutofit/>
          </a:bodyPr>
          <a:lstStyle/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dirty="0">
                <a:cs typeface="+mj-cs"/>
              </a:rPr>
              <a:t>การที่โจทก์ลงลายมือชื่อในหนังสือมอบอำนาจที่ยังไม่ได้กรอกข้อความนับว่าเป็นความประมาทเลินเล่อ โจทก์ไม่อาจยกความบกพร่องของหนังสือมอบอำนาจมายันให้เป็นที่เสียหายแก่ธนาคารจำเลยที่ 3 ซึ่งรับจำนองไว้โดยสุจริตได้ แต่การที่จำเลยที่ 1 และที่ 2 ร่วมกันปลอมเอกสารว่าโจทก์มอบอำนาจให้ ธ. บุตรโจทก์ขายที่ดินพร้อมบ้านให้แก่จำเลยที่ 2 แล้วจำเลยที่ 2 โอนขายต่อให้จำเลยที่ 1 จากนั้นจำเลยที่ 1 ทำจำนองไว้แก่จำเลยที่ 3 นั้น จำเลยที่ 1 และที่ 2 ก็ยังคงต้องร่วมกันรับผิดต่อโจทก์ในหนี้จำนอง และจำเลยที่ 1 ผู้เป็นลูกหนี้ยังคงต้องรับผิดต่อจำเลยที่ 3 อยู่เช่นเดิม ศาลชอบที่จะพิพากษาให้ที่ดินพร้อมบ้านพิพาทกลับมาเป็นของโจทก์ได้โดยไม่จำต้องให้เพิกถอนนิติกรรมทุกฉบับที่เกิดขึ้น เพราะเป็นการเกินจำเป็น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ชื่อเรื่อง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192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th-TH" sz="4000" b="1" dirty="0">
                <a:solidFill>
                  <a:schemeClr val="bg1"/>
                </a:solidFill>
              </a:rPr>
              <a:t>ข้อยกเว้นที่</a:t>
            </a:r>
            <a:r>
              <a:rPr lang="en-US" sz="4000" b="1" dirty="0">
                <a:solidFill>
                  <a:schemeClr val="bg1"/>
                </a:solidFill>
                <a:cs typeface="Cordia New" pitchFamily="34" charset="-34"/>
              </a:rPr>
              <a:t> 2</a:t>
            </a:r>
            <a:r>
              <a:rPr lang="th-TH" sz="4000" b="1" dirty="0">
                <a:solidFill>
                  <a:schemeClr val="bg1"/>
                </a:solidFill>
              </a:rPr>
              <a:t> </a:t>
            </a:r>
            <a:br>
              <a:rPr lang="th-TH" sz="4000" b="1" dirty="0">
                <a:solidFill>
                  <a:schemeClr val="tx1"/>
                </a:solidFill>
              </a:rPr>
            </a:br>
            <a:r>
              <a:rPr lang="th-TH" sz="4000" b="1" dirty="0">
                <a:solidFill>
                  <a:schemeClr val="bg1">
                    <a:lumMod val="95000"/>
                  </a:schemeClr>
                </a:solidFill>
              </a:rPr>
              <a:t>เจ้าของทรัพย์สินยอมให้ผู้อื่นแสดงตนว่าเป็นเจ้าของ</a:t>
            </a:r>
            <a:endParaRPr lang="en-US" sz="4000" b="1" dirty="0">
              <a:solidFill>
                <a:schemeClr val="bg1">
                  <a:lumMod val="95000"/>
                </a:schemeClr>
              </a:solidFill>
              <a:cs typeface="Cord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52400" y="1527175"/>
            <a:ext cx="8763000" cy="5102225"/>
          </a:xfrm>
        </p:spPr>
        <p:txBody>
          <a:bodyPr>
            <a:normAutofit fontScale="92500" lnSpcReduction="10000"/>
          </a:bodyPr>
          <a:lstStyle/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000" dirty="0">
                <a:latin typeface="Cordia New" pitchFamily="34" charset="-34"/>
                <a:cs typeface="Cordia New" pitchFamily="34" charset="-34"/>
              </a:rPr>
              <a:t>จำเลยกับผู้ร้องอยู่กินด้วยกันฉันสามีภริยาโดยมิได้จดทะเบียนสมรส ระหว่างนั้นได้ออกเงินช่วยกันซื้อที่ดินและร่วมกันครอบครองมา เมื่อจำเลยผู้เป็นสามีนำรังวัดที่ดินนี้เพื่อออกโฉนดและใบไต่สวน ผู้ร้องก็ทราบแต่ก็ยอมให้ลงชื่อจำเลยเป็นเจ้าของแต่ผู้เดียวภายหลังจำเลยนำที่ดินนี้ไปจำนองไว้กับโจทก์ เมื่อโจทก์บอกกล่าวการบังคับจำนอง ผู้ร้องก็ติดต่อขอผ่อนผันกับโจทก์โดยได้รับมอบอำนาจจากจำเลย ต่อมาผู้ร้องปลูกห้องแถวลงในที่ดินนี้ ผู้ร้องก็ขออนุญาตโจทก์ และยังยอมให้สิ่งปลูกสร้างตกอยู่ในสัญญาจำนองด้วย เมื่อจำเลยถูกโจทก์ฟ้องบังคับจำนองตลอดจนกระทั่งโจทก์ชนะคดีแล้วยึดที่ดินจำนองขายทอดตลาด ผู้ร้องก็ไม่เคยโต้แย้งเลยดังนี้ ผู้ร้องจะเพิ่งมาโต้แย้งภายหลังที่ขายทอดตลาดแล้วว่าทรัพย์รายนี้เป็นของผู้ร้องร่วมอยู่ด้วย และว่าจำเลยไม่มีอำนาจจำนองทรัพย์ส่วนของผู้ร้อง ผู้ร้องจึงขอแบ่งเงินที่ได้จากการขายทอดตลาดเช่นนี้หาได้ไม่เพราะตามพฤติการณ์ของผู้ร้องแสดงชัดแจ้งแล้วว่าผู้ร้องรับรองต่อโจทก์ว่าที่จำเลยจำนองที่ดินนี้แก่โจทก์นั้นเป็นการสมบูรณ์และโดยมีอำนาจ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371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b="1" dirty="0"/>
            </a:br>
            <a:r>
              <a:rPr lang="th-TH" sz="4900" b="1" dirty="0">
                <a:solidFill>
                  <a:schemeClr val="tx1"/>
                </a:solidFill>
              </a:rPr>
              <a:t>คำพิพากษาศาลฎีกาที่ 81/2514</a:t>
            </a:r>
            <a:br>
              <a:rPr lang="th-TH" b="1" dirty="0"/>
            </a:br>
            <a:endParaRPr lang="en-US" dirty="0"/>
          </a:p>
        </p:txBody>
      </p:sp>
      <p:sp>
        <p:nvSpPr>
          <p:cNvPr id="53251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3200"/>
              <a:t>จำเลยและผู้ร้องเป็นผู้รับมรดกในที่ดินร่วมกัน จำเลยไปโอนรับมรดกที่ดินใส่ชื่อตนแต่ผู้เดียว ครั้นแล้วจำเลยนำไปจำนองไว้แก่ธนาคารโจทก์ผู้ทำการโดยสุจริตและเสียค่าตอบแทน ดังนี้ นิติกรรมการจำนองระหว่างโจทก์กับจำเลยมีผลสมบูรณ์ ธนาคารโจทก์มีสิทธิบังคับจำนองได้เต็มตามสัญญา ผู้ร้องจะขอกันส่วนของผู้ร้องจากจำนวนเงินที่ขายทอดตลาดที่ดินจากการบังคับจำนองหาได้ไม่</a:t>
            </a:r>
          </a:p>
          <a:p>
            <a:endParaRPr lang="en-US"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algn="l"/>
            <a:r>
              <a:rPr lang="th-TH" b="1">
                <a:solidFill>
                  <a:schemeClr val="tx1"/>
                </a:solidFill>
              </a:rPr>
              <a:t>อธิบาย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 sz="3300" dirty="0">
                <a:latin typeface="Cordia New" pitchFamily="34" charset="-34"/>
                <a:cs typeface="Cordia New" pitchFamily="34" charset="-34"/>
              </a:rPr>
              <a:t>การจำนองเป็น สัญญาประกันการชำระหนี้รูปแบบหนึ่ง ซึ่งบุคคล        ผู้จำนองสมัครใจเอา</a:t>
            </a:r>
            <a:r>
              <a:rPr lang="th-TH" sz="3300" b="1" dirty="0">
                <a:latin typeface="Cordia New" pitchFamily="34" charset="-34"/>
                <a:cs typeface="Cordia New" pitchFamily="34" charset="-34"/>
              </a:rPr>
              <a:t>ทรัพย์สินของตนเอง</a:t>
            </a:r>
            <a:r>
              <a:rPr lang="th-TH" sz="3300" dirty="0">
                <a:latin typeface="Cordia New" pitchFamily="34" charset="-34"/>
                <a:cs typeface="Cordia New" pitchFamily="34" charset="-34"/>
              </a:rPr>
              <a:t> เข้าค้ำประกันการชำระหนี้รายหนึ่งรายใด </a:t>
            </a:r>
            <a:r>
              <a:rPr lang="th-TH" sz="3300" b="1" dirty="0">
                <a:latin typeface="Cordia New" pitchFamily="34" charset="-34"/>
                <a:cs typeface="Cordia New" pitchFamily="34" charset="-34"/>
              </a:rPr>
              <a:t>โดยไม่มีการส่งมอบการครอบครอง </a:t>
            </a:r>
          </a:p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 sz="3300" dirty="0">
                <a:latin typeface="Cordia New" pitchFamily="34" charset="-34"/>
                <a:cs typeface="Cordia New" pitchFamily="34" charset="-34"/>
              </a:rPr>
              <a:t>สัญญาจำนองจึงมีฐานะเป็นสัญญาแยกต่างหากจากสัญญาประธาน หรืออาจกล่าวได้ว่า จำนองเป็นสัญญาอุปกรณ์นั้นเอง</a:t>
            </a:r>
          </a:p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r>
              <a:rPr lang="th-TH" sz="3300" dirty="0">
                <a:latin typeface="Cordia New" pitchFamily="34" charset="-34"/>
                <a:cs typeface="Cordia New" pitchFamily="34" charset="-34"/>
              </a:rPr>
              <a:t>ผลของการที่สัญญาทั้งสองแยกเป็นเอกเทศจากกัน ก่อสิทธิให้เจ้าหนี้สามารถเลือกที่จะบังคับชำระหนี้ ได้ </a:t>
            </a:r>
            <a:r>
              <a:rPr lang="en-US" sz="3300" dirty="0">
                <a:latin typeface="Cordia New" pitchFamily="34" charset="-34"/>
                <a:cs typeface="Cordia New" pitchFamily="34" charset="-34"/>
              </a:rPr>
              <a:t>2</a:t>
            </a:r>
            <a:r>
              <a:rPr lang="th-TH" sz="3300" dirty="0">
                <a:latin typeface="Cordia New" pitchFamily="34" charset="-34"/>
                <a:cs typeface="Cordia New" pitchFamily="34" charset="-34"/>
              </a:rPr>
              <a:t> ทาง</a:t>
            </a:r>
          </a:p>
          <a:p>
            <a:pPr marL="609600" indent="-609600" algn="thaiDist">
              <a:lnSpc>
                <a:spcPct val="90000"/>
              </a:lnSpc>
              <a:buFontTx/>
              <a:buNone/>
            </a:pPr>
            <a:r>
              <a:rPr lang="th-TH" sz="3300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sz="3300" dirty="0">
                <a:latin typeface="Cordia New" pitchFamily="34" charset="-34"/>
                <a:cs typeface="Cordia New" pitchFamily="34" charset="-34"/>
              </a:rPr>
              <a:t>3.1</a:t>
            </a:r>
            <a:r>
              <a:rPr lang="th-TH" sz="3300" dirty="0">
                <a:latin typeface="Cordia New" pitchFamily="34" charset="-34"/>
                <a:cs typeface="Cordia New" pitchFamily="34" charset="-34"/>
              </a:rPr>
              <a:t> บังคับตามหนี้ประธานอย่างเจ้าหนี้สามัญ(บังคับได้จนสิ้นเชิง)</a:t>
            </a:r>
          </a:p>
          <a:p>
            <a:pPr marL="609600" indent="-609600" algn="thaiDist">
              <a:lnSpc>
                <a:spcPct val="90000"/>
              </a:lnSpc>
              <a:buFontTx/>
              <a:buNone/>
            </a:pPr>
            <a:r>
              <a:rPr lang="th-TH" sz="3300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sz="3300" dirty="0">
                <a:latin typeface="Cordia New" pitchFamily="34" charset="-34"/>
                <a:cs typeface="Cordia New" pitchFamily="34" charset="-34"/>
              </a:rPr>
              <a:t>3.2</a:t>
            </a:r>
            <a:r>
              <a:rPr lang="th-TH" sz="3300" dirty="0">
                <a:latin typeface="Cordia New" pitchFamily="34" charset="-34"/>
                <a:cs typeface="Cordia New" pitchFamily="34" charset="-34"/>
              </a:rPr>
              <a:t> บังคับตามหนี้อุปกรณ์ (หนี้จำนอง)อย่างเจ้าหนี้บุริมสิทธิ์(ไม่เกินตัวทรัพย์)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 marL="609600" indent="-609600" algn="thaiDist">
              <a:buFontTx/>
              <a:buAutoNum type="arabicPeriod" startAt="4"/>
            </a:pPr>
            <a:r>
              <a:rPr lang="th-TH" sz="3400" dirty="0">
                <a:latin typeface="Cordia New" pitchFamily="34" charset="-34"/>
                <a:cs typeface="Cordia New" pitchFamily="34" charset="-34"/>
              </a:rPr>
              <a:t>สัญญาจำนองจึงเป็นกรณีที่</a:t>
            </a:r>
            <a:r>
              <a:rPr lang="th-TH" sz="3400" b="1" dirty="0">
                <a:latin typeface="Cordia New" pitchFamily="34" charset="-34"/>
                <a:cs typeface="Cordia New" pitchFamily="34" charset="-34"/>
              </a:rPr>
              <a:t>เอาตัวทรัพย์เข้าผูกพันชำระหนี้แทนลูกหนี้</a:t>
            </a:r>
            <a:r>
              <a:rPr lang="th-TH" sz="3400" dirty="0">
                <a:latin typeface="Cordia New" pitchFamily="34" charset="-34"/>
                <a:cs typeface="Cordia New" pitchFamily="34" charset="-34"/>
              </a:rPr>
              <a:t> ซึ่งแตกต่างจากผู้ค้ำประกันที่เป็นการเอาตนเข้าผูกพันชำระหนี้แทนลูกหนี้ ดังนั้นสาระสำคัญจึงต่างกัน ปกติ      ผู้จำนองรับผิดไม่เกินตัวทรัพย์ที่จำนอง(มาตรา </a:t>
            </a:r>
            <a:r>
              <a:rPr lang="en-US" sz="3400" dirty="0">
                <a:latin typeface="Cordia New" pitchFamily="34" charset="-34"/>
                <a:cs typeface="Cordia New" pitchFamily="34" charset="-34"/>
              </a:rPr>
              <a:t>733</a:t>
            </a:r>
            <a:endParaRPr lang="th-TH" sz="3400" dirty="0">
              <a:latin typeface="Cordia New" pitchFamily="34" charset="-34"/>
              <a:cs typeface="Cordia New" pitchFamily="34" charset="-34"/>
            </a:endParaRPr>
          </a:p>
          <a:p>
            <a:pPr marL="609600" indent="-609600" algn="thaiDist">
              <a:buFontTx/>
              <a:buAutoNum type="arabicPeriod" startAt="4"/>
            </a:pPr>
            <a:r>
              <a:rPr lang="th-TH" sz="3400" dirty="0">
                <a:latin typeface="Cordia New" pitchFamily="34" charset="-34"/>
                <a:cs typeface="Cordia New" pitchFamily="34" charset="-34"/>
              </a:rPr>
              <a:t>การจำนองนั้น ผู้จำนองต้องเป็นเจ้าของกรรมสิทธิ์ในทรัพย์ที่จำนองเท่านั้น และการจำนองต้องจำนองต่อเจ้าหนี้(มาตรา</a:t>
            </a:r>
            <a:r>
              <a:rPr lang="en-US" sz="3400" dirty="0">
                <a:latin typeface="Cordia New" pitchFamily="34" charset="-34"/>
                <a:cs typeface="Cordia New" pitchFamily="34" charset="-34"/>
              </a:rPr>
              <a:t> 705</a:t>
            </a:r>
            <a:r>
              <a:rPr lang="th-TH" sz="3400" dirty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pPr marL="609600" indent="-609600"/>
            <a:endParaRPr lang="th-TH" dirty="0"/>
          </a:p>
        </p:txBody>
      </p:sp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609600" indent="-609600" algn="thaiDist">
              <a:buFontTx/>
              <a:buAutoNum type="arabicPeriod" startAt="6"/>
            </a:pPr>
            <a:r>
              <a:rPr lang="th-TH" sz="3600">
                <a:latin typeface="Cordia New" pitchFamily="34" charset="-34"/>
                <a:cs typeface="Cordia New" pitchFamily="34" charset="-34"/>
              </a:rPr>
              <a:t>สัญญาจำนองเป็นการเอาทรัพย์สินไปตราไว้กับเจ้าหนี้โดยไม่มีการส่งมอบทรัพย์จำนอง</a:t>
            </a:r>
          </a:p>
          <a:p>
            <a:pPr marL="609600" indent="-609600" algn="thaiDist">
              <a:buFontTx/>
              <a:buNone/>
            </a:pPr>
            <a:r>
              <a:rPr lang="th-TH" sz="3600">
                <a:latin typeface="Cordia New" pitchFamily="34" charset="-34"/>
                <a:cs typeface="Cordia New" pitchFamily="34" charset="-34"/>
              </a:rPr>
              <a:t>	“การตราไว้กับเจ้าหนี้” หมายถึง การไปจดทะเบียนจำนองไว้ที่กรมที่ดิน เพื่อประกันการชำระหนี้ โดยระบุชื่อเจ้าหนี้เป็นผู้รับจำนอง ดังนั้น การที่เอาโฉนดที่ดินไปส่งมอบให้เจ้าหนี้ยึดถือไว้จึงมิใช่การจำนอง</a:t>
            </a:r>
          </a:p>
          <a:p>
            <a:pPr marL="609600" indent="-609600" algn="thaiDist"/>
            <a:r>
              <a:rPr lang="th-TH" sz="360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3200" b="1">
                <a:latin typeface="Cordia New" pitchFamily="34" charset="-34"/>
                <a:cs typeface="Cordia New" pitchFamily="34" charset="-34"/>
              </a:rPr>
              <a:t>คำพิพากษาศาลฎีกาที่ </a:t>
            </a:r>
            <a:r>
              <a:rPr lang="en-US" sz="3200">
                <a:latin typeface="Cordia New" pitchFamily="34" charset="-34"/>
                <a:cs typeface="Cordia New" pitchFamily="34" charset="-34"/>
              </a:rPr>
              <a:t>505/2507</a:t>
            </a:r>
            <a:r>
              <a:rPr lang="th-TH" sz="3200">
                <a:latin typeface="Cordia New" pitchFamily="34" charset="-34"/>
                <a:cs typeface="Cordia New" pitchFamily="34" charset="-34"/>
              </a:rPr>
              <a:t> </a:t>
            </a:r>
            <a:endParaRPr lang="en-US" sz="3200">
              <a:latin typeface="Cordia New" pitchFamily="34" charset="-34"/>
              <a:cs typeface="Cordia New" pitchFamily="34" charset="-34"/>
            </a:endParaRPr>
          </a:p>
          <a:p>
            <a:pPr marL="609600" indent="-609600" algn="thaiDist">
              <a:buFontTx/>
              <a:buNone/>
            </a:pPr>
            <a:r>
              <a:rPr lang="en-US" sz="3200">
                <a:latin typeface="Cordia New" pitchFamily="34" charset="-34"/>
                <a:cs typeface="Cordia New" pitchFamily="34" charset="-34"/>
              </a:rPr>
              <a:t>		</a:t>
            </a:r>
            <a:r>
              <a:rPr lang="th-TH" sz="3200">
                <a:latin typeface="Cordia New" pitchFamily="34" charset="-34"/>
                <a:cs typeface="Cordia New" pitchFamily="34" charset="-34"/>
              </a:rPr>
              <a:t>การที่ผู้ค้ำประกันตกลงให้เจ้าหนี้เงินกู้ยึดโฉนดไว้จนกว่าจะได้รับชำระหนี้ครบถ้วนดังกล่าวนั้นไม่เข้าลักษณะจำนอง</a:t>
            </a:r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 startAt="7"/>
              <a:defRPr/>
            </a:pPr>
            <a:r>
              <a:rPr lang="th-TH" sz="3400" dirty="0">
                <a:latin typeface="Cordia New" pitchFamily="34" charset="-34"/>
                <a:cs typeface="Cordia New" pitchFamily="34" charset="-34"/>
              </a:rPr>
              <a:t>ผู้จำนองอาจเป็นตัวลูกหนี้ หรือบุคคลภายนอกก็ได้ ต่างกับสัญญาค้ำประกัน ลูกหนี้มิอาจเป็นผู้ค้ำประกันได้ แต่ลูกหนี้อาจเอาทรัพย์สินของตนเองมาจำนองได้</a:t>
            </a:r>
          </a:p>
          <a:p>
            <a:pPr marL="609600" indent="-609600" algn="thaiDist" fontAlgn="auto">
              <a:lnSpc>
                <a:spcPct val="90000"/>
              </a:lnSpc>
              <a:spcAft>
                <a:spcPts val="0"/>
              </a:spcAft>
              <a:buFontTx/>
              <a:buAutoNum type="arabicPeriod" startAt="7"/>
              <a:defRPr/>
            </a:pPr>
            <a:r>
              <a:rPr lang="th-TH" sz="3400" dirty="0">
                <a:latin typeface="Cordia New" pitchFamily="34" charset="-34"/>
                <a:cs typeface="Cordia New" pitchFamily="34" charset="-34"/>
              </a:rPr>
              <a:t>ผู้รับจำนองมีสิทธิได้รับชำระหนี้ก่อนเจ้าหนี้สามัญรายอื่น แม้ตนจะมิได้ฟ้องบังคับคดี แต่เจ้าหนี้สามัญอื่นของลูกหนี้ฟ้องและบังคับยุดทรัพย์ หากมีการบังคับขาย</a:t>
            </a:r>
            <a:r>
              <a:rPr lang="th-TH" sz="3400" dirty="0" err="1">
                <a:latin typeface="Cordia New" pitchFamily="34" charset="-34"/>
                <a:cs typeface="Cordia New" pitchFamily="34" charset="-34"/>
              </a:rPr>
              <a:t>ทอดตล์</a:t>
            </a:r>
            <a:r>
              <a:rPr lang="th-TH" sz="3400" dirty="0">
                <a:latin typeface="Cordia New" pitchFamily="34" charset="-34"/>
                <a:cs typeface="Cordia New" pitchFamily="34" charset="-34"/>
              </a:rPr>
              <a:t>จำนอง เจ้าหนี้สามัญก็ต้องยอมให้เจ้าหนี้จำนองได้รับชำนะหนี้ก่อนจนเต็มจำนวนหนี้</a:t>
            </a:r>
          </a:p>
          <a:p>
            <a:pPr marL="609600" indent="-609600" algn="thaiDist" fontAlgn="auto">
              <a:lnSpc>
                <a:spcPct val="90000"/>
              </a:lnSpc>
              <a:spcAft>
                <a:spcPts val="0"/>
              </a:spcAft>
              <a:buFontTx/>
              <a:buAutoNum type="arabicPeriod" startAt="7"/>
              <a:defRPr/>
            </a:pPr>
            <a:r>
              <a:rPr lang="th-TH" sz="3400" dirty="0">
                <a:latin typeface="Cordia New" pitchFamily="34" charset="-34"/>
                <a:cs typeface="Cordia New" pitchFamily="34" charset="-34"/>
              </a:rPr>
              <a:t>กฎหมายกำหนดแบบของสัญญาจำนองเอาไว้ว่า จะต้องทำเป็นหนังสือจดทะเบียน(มาตรา </a:t>
            </a:r>
            <a:r>
              <a:rPr lang="en-US" sz="3400" dirty="0">
                <a:latin typeface="Cordia New" pitchFamily="34" charset="-34"/>
                <a:cs typeface="Cordia New" pitchFamily="34" charset="-34"/>
              </a:rPr>
              <a:t>714</a:t>
            </a:r>
            <a:r>
              <a:rPr lang="th-TH" sz="3400" dirty="0">
                <a:latin typeface="Cordia New" pitchFamily="34" charset="-34"/>
                <a:cs typeface="Cordia New" pitchFamily="34" charset="-34"/>
              </a:rPr>
              <a:t>) ระบุทรัพย์จำนอง(มาตรา </a:t>
            </a:r>
            <a:r>
              <a:rPr lang="en-US" sz="3400" dirty="0">
                <a:latin typeface="Cordia New" pitchFamily="34" charset="-34"/>
                <a:cs typeface="Cordia New" pitchFamily="34" charset="-34"/>
              </a:rPr>
              <a:t>704</a:t>
            </a:r>
            <a:r>
              <a:rPr lang="th-TH" sz="3400" dirty="0">
                <a:latin typeface="Cordia New" pitchFamily="34" charset="-34"/>
                <a:cs typeface="Cordia New" pitchFamily="34" charset="-34"/>
              </a:rPr>
              <a:t>)และจำนวนเงินที่จำนอง(มาตรา</a:t>
            </a:r>
            <a:r>
              <a:rPr lang="en-US" sz="3400" dirty="0">
                <a:latin typeface="Cordia New" pitchFamily="34" charset="-34"/>
                <a:cs typeface="Cordia New" pitchFamily="34" charset="-34"/>
              </a:rPr>
              <a:t>708</a:t>
            </a:r>
            <a:r>
              <a:rPr lang="th-TH" sz="3400" dirty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th-TH" sz="34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000" b="1" dirty="0"/>
              <a:t>คำพิพากษาศาลฎีกาที่ </a:t>
            </a:r>
            <a:r>
              <a:rPr lang="en-US" sz="4000" b="1" dirty="0"/>
              <a:t>2825/2527</a:t>
            </a:r>
            <a:r>
              <a:rPr lang="th-TH" sz="4000" b="1" dirty="0"/>
              <a:t> </a:t>
            </a:r>
            <a:endParaRPr lang="th-TH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83163"/>
          </a:xfrm>
        </p:spPr>
        <p:txBody>
          <a:bodyPr/>
          <a:lstStyle/>
          <a:p>
            <a:pPr algn="thaiDist"/>
            <a:r>
              <a:rPr lang="th-TH" sz="3200" dirty="0">
                <a:latin typeface="Cordia New" pitchFamily="34" charset="-34"/>
                <a:cs typeface="Cordia New" pitchFamily="34" charset="-34"/>
              </a:rPr>
              <a:t>โจทก์ในฐานะผู้รับจำนองชอบที่จะได้รับชำระหนี้จากทรัพย์สินที่จำนองก่อนเจ้าหนี้สามัญ แม้โจทก์จะมิได้ฟ้องบังคับจำนองโดยตรงแต่โจทก์ก็ขอให้ขายทอดตลาดทรัพย์จำนองที่ยึดมาโดยปลอดจำนอง อันถือได้ว่าเป็นการขอให้บังคับชำระหนี้จำนองโดยอาศัยอำนาจแห่งบุริมสิทธิของเจ้าหนี้จำนอง โจทก์ผู้เป็นเจ้าหนี้บุริมสิทธิจึงอยู่ในฐานะที่จะได้รับชำระหนี้ก่อนเจ้าหนี้รายอื่น ผู้ร้องทั้งเก้าซึ่งเป็นเจ้าหนี้ตามคำพิพากษามิใช่เจ้าหนี้บุริมสิทธิชอบที่จะได้รับแต่เงินที่เหลือจากการชำระหนี้จำนองของโจทก์ ถ้าหากมี ดังที่บัญญัติไว้ตามประมวลกฎหมายวิธีพิจารณาความแพ่ง มาตรา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289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 วรรคสุดท้าย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 marL="609600" indent="-609600" algn="thaiDist" fontAlgn="auto">
              <a:lnSpc>
                <a:spcPct val="90000"/>
              </a:lnSpc>
              <a:spcAft>
                <a:spcPts val="0"/>
              </a:spcAft>
              <a:buFontTx/>
              <a:buAutoNum type="arabicPeriod" startAt="10"/>
              <a:defRPr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จำนองมีได้แต่หนี้อันสมบูรณ์ (มาตรา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707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) ดังนั้นแม้หนี้ประธานจะขาดหลักฐานฟ้องคดี เจ้าหนี้บังคับลูกหนี้มิได้ แต่ยังบังคับผู้จำนองได้ตามสัญญาจำนอง แต่ผู้จำนองไม่ต้องรับผิดเกินกว่าตัวทรัพย์ เว้นแต่จะตกลงยกเว้นว่าให้รับผิดจนสิ้นเชิง</a:t>
            </a:r>
          </a:p>
          <a:p>
            <a:pPr marL="609600" indent="-609600" algn="thaiDist" fontAlgn="auto">
              <a:lnSpc>
                <a:spcPct val="90000"/>
              </a:lnSpc>
              <a:spcAft>
                <a:spcPts val="0"/>
              </a:spcAft>
              <a:buFontTx/>
              <a:buAutoNum type="arabicPeriod" startAt="10"/>
              <a:defRPr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ผู้จำนองไม่มีสิทธิเกี่ยงเช่นที่ผู้ค้ำประกันมีอยู่ตาม มาตรา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688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และ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689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ทั้งนี้เพราะไม่มีกฎหมายบัญญัติให้นำเอาเรื่องดังกล่าวมาใช้ กฎหมายคงบัญญัติให้นำหลักกฎหมายของผู้ค้ำประกันมาใช้แค่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     4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 มาตราเท่านั้น คือ </a:t>
            </a:r>
          </a:p>
          <a:p>
            <a:pPr marL="609600" indent="-609600" algn="thaiDi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	(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1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) มาตรา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681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มีได้แต่หนี้อันสมบูรณ์</a:t>
            </a:r>
          </a:p>
          <a:p>
            <a:pPr marL="609600" indent="-609600" algn="thaiDi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	(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2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)มาตรา 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697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 เจ้าหนี้ทำให้เสียสิทธิเข้าช่วงสิทธิ</a:t>
            </a:r>
          </a:p>
          <a:p>
            <a:pPr marL="609600" indent="-609600" algn="thaiDi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	(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3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)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,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มาตรา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700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ยอมผ่อนเวลา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 </a:t>
            </a:r>
            <a:endParaRPr lang="th-TH" sz="3200" dirty="0">
              <a:latin typeface="Cordia New" pitchFamily="34" charset="-34"/>
              <a:cs typeface="Cordia New" pitchFamily="34" charset="-34"/>
            </a:endParaRPr>
          </a:p>
          <a:p>
            <a:pPr marL="609600" indent="-609600" algn="thaiDi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h-TH" sz="3200" dirty="0">
                <a:latin typeface="Cordia New" pitchFamily="34" charset="-34"/>
                <a:cs typeface="Cordia New" pitchFamily="34" charset="-34"/>
              </a:rPr>
              <a:t>	(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4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) มาตรา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701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 เจ้าหนี้ไม่รับชำระหนี้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>
                <a:cs typeface="Angsana New" pitchFamily="18" charset="-34"/>
              </a:rPr>
              <a:t>   </a:t>
            </a:r>
            <a:r>
              <a:rPr lang="th-TH" sz="4000" b="1" dirty="0"/>
              <a:t>คำพิพากษาศาลฎีกา</a:t>
            </a:r>
            <a:r>
              <a:rPr lang="th-TH" sz="4000" dirty="0"/>
              <a:t>ที่</a:t>
            </a:r>
            <a:r>
              <a:rPr lang="th-TH" dirty="0"/>
              <a:t> </a:t>
            </a:r>
            <a:r>
              <a:rPr lang="en-US" dirty="0">
                <a:cs typeface="Angsana New" pitchFamily="18" charset="-34"/>
              </a:rPr>
              <a:t>1187/2517</a:t>
            </a:r>
            <a:r>
              <a:rPr lang="th-TH" dirty="0"/>
              <a:t> </a:t>
            </a:r>
            <a:endParaRPr lang="en-US" dirty="0">
              <a:cs typeface="Angsana New" pitchFamily="18" charset="-34"/>
            </a:endParaRPr>
          </a:p>
          <a:p>
            <a:pPr algn="thaiDist">
              <a:buFontTx/>
              <a:buNone/>
            </a:pPr>
            <a:r>
              <a:rPr lang="en-US" dirty="0">
                <a:cs typeface="Angsana New" pitchFamily="18" charset="-34"/>
              </a:rPr>
              <a:t>          </a:t>
            </a:r>
            <a:r>
              <a:rPr lang="th-TH" sz="800" dirty="0">
                <a:cs typeface="Angsana New" pitchFamily="18" charset="-34"/>
              </a:rPr>
              <a:t>.</a:t>
            </a:r>
            <a:r>
              <a:rPr lang="en-US" dirty="0">
                <a:cs typeface="Angsana New" pitchFamily="18" charset="-34"/>
              </a:rPr>
              <a:t> </a:t>
            </a:r>
            <a:r>
              <a:rPr lang="th-TH" sz="3600" dirty="0">
                <a:latin typeface="Cordia New" pitchFamily="34" charset="-34"/>
                <a:cs typeface="Cordia New" pitchFamily="34" charset="-34"/>
              </a:rPr>
              <a:t>ในกรณีที่จำนองทรัพย์สินของตนเป็นประกันหนี้ของบุคคลอื่นนั้น ต้องบังคับตามประมวลกฎหมายแพ่งและพาณิชย์ ในลักษณะจำนอง ซึ่งมิได้มีบทบัญญัติให้นำมาตรา </a:t>
            </a:r>
            <a:r>
              <a:rPr lang="en-US" sz="3600" dirty="0">
                <a:latin typeface="Cordia New" pitchFamily="34" charset="-34"/>
                <a:cs typeface="Cordia New" pitchFamily="34" charset="-34"/>
              </a:rPr>
              <a:t>689</a:t>
            </a:r>
            <a:r>
              <a:rPr lang="th-TH" sz="3600" dirty="0">
                <a:latin typeface="Cordia New" pitchFamily="34" charset="-34"/>
                <a:cs typeface="Cordia New" pitchFamily="34" charset="-34"/>
              </a:rPr>
              <a:t> ในลักษณะค้ำประกันมาใช้บังคับผู้จำนองจึงจะขอให้บังคับการชำระหนี้เอาจากทรัพย์สินของลูกหนี้ก่อนไม่ได้และจะขอให้บังคับชำระหนี้เอาจากทรัพย์สินของผู้ค้ำประกันก่อนก็ไม่ได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2741</Words>
  <Application>Microsoft Office PowerPoint</Application>
  <PresentationFormat>นำเสนอทางหน้าจอ (4:3)</PresentationFormat>
  <Paragraphs>91</Paragraphs>
  <Slides>25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25</vt:i4>
      </vt:variant>
    </vt:vector>
  </HeadingPairs>
  <TitlesOfParts>
    <vt:vector size="30" baseType="lpstr">
      <vt:lpstr>Arial</vt:lpstr>
      <vt:lpstr>Calibri</vt:lpstr>
      <vt:lpstr>Cordia New</vt:lpstr>
      <vt:lpstr>Wingdings 2</vt:lpstr>
      <vt:lpstr>ชุดรูปแบบของ Office</vt:lpstr>
      <vt:lpstr>จำนอง</vt:lpstr>
      <vt:lpstr>จำนองคืออะไร</vt:lpstr>
      <vt:lpstr>อธิบาย</vt:lpstr>
      <vt:lpstr>งานนำเสนอ PowerPoint</vt:lpstr>
      <vt:lpstr>งานนำเสนอ PowerPoint</vt:lpstr>
      <vt:lpstr>งานนำเสนอ PowerPoint</vt:lpstr>
      <vt:lpstr>คำพิพากษาศาลฎีกาที่ 2825/2527 </vt:lpstr>
      <vt:lpstr>งานนำเสนอ PowerPoint</vt:lpstr>
      <vt:lpstr>งานนำเสนอ PowerPoint</vt:lpstr>
      <vt:lpstr>งานนำเสนอ PowerPoint</vt:lpstr>
      <vt:lpstr>คำพิพากษาศาลฎีกาที่ 775/2508 </vt:lpstr>
      <vt:lpstr>งานนำเสนอ PowerPoint</vt:lpstr>
      <vt:lpstr>งานนำเสนอ PowerPoint</vt:lpstr>
      <vt:lpstr>ทรัพย์ที่นำมาจำนอง</vt:lpstr>
      <vt:lpstr>2.สังหาริมทรัพย์ที่จดจำนองได้</vt:lpstr>
      <vt:lpstr>งานนำเสนอ PowerPoint</vt:lpstr>
      <vt:lpstr>พระราชบัญญัติจดทะเบียนเครื่องจักร พ.ศ. 2514 </vt:lpstr>
      <vt:lpstr>พระราชบัญญัติรถยนต์ (ฉบับที่ 15) พ.ศ.2551</vt:lpstr>
      <vt:lpstr>เจ้าของทรัพย์สินเท่านั้นที่เป็นผู้จำนองได้</vt:lpstr>
      <vt:lpstr>ผลของการที่ผู้จำนองมิใช่เจ้ากรรมสิทธิ์</vt:lpstr>
      <vt:lpstr>เจ้าของรวม</vt:lpstr>
      <vt:lpstr>ข้อยกเว้นหลักผู้จำนองต้องเป็นเจ้าของ</vt:lpstr>
      <vt:lpstr>คำพิพากษาศาลฎีกาที่ 8929/2542 </vt:lpstr>
      <vt:lpstr>ข้อยกเว้นที่ 2  เจ้าของทรัพย์สินยอมให้ผู้อื่นแสดงตนว่าเป็นเจ้าของ</vt:lpstr>
      <vt:lpstr> คำพิพากษาศาลฎีกาที่ 81/2514 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จำนอง</dc:title>
  <dc:creator>Your User Name</dc:creator>
  <cp:lastModifiedBy>User</cp:lastModifiedBy>
  <cp:revision>4</cp:revision>
  <dcterms:created xsi:type="dcterms:W3CDTF">2013-02-13T17:04:27Z</dcterms:created>
  <dcterms:modified xsi:type="dcterms:W3CDTF">2020-02-24T07:37:56Z</dcterms:modified>
</cp:coreProperties>
</file>