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6" r:id="rId5"/>
    <p:sldId id="285" r:id="rId6"/>
    <p:sldId id="287" r:id="rId7"/>
    <p:sldId id="281" r:id="rId8"/>
    <p:sldId id="282" r:id="rId9"/>
    <p:sldId id="262" r:id="rId10"/>
    <p:sldId id="269" r:id="rId11"/>
    <p:sldId id="261" r:id="rId12"/>
    <p:sldId id="263" r:id="rId13"/>
    <p:sldId id="264" r:id="rId14"/>
    <p:sldId id="288" r:id="rId15"/>
    <p:sldId id="316" r:id="rId16"/>
    <p:sldId id="290" r:id="rId17"/>
    <p:sldId id="291" r:id="rId18"/>
    <p:sldId id="292" r:id="rId19"/>
    <p:sldId id="319" r:id="rId20"/>
    <p:sldId id="320" r:id="rId21"/>
    <p:sldId id="318" r:id="rId22"/>
    <p:sldId id="329" r:id="rId23"/>
    <p:sldId id="328" r:id="rId24"/>
    <p:sldId id="327" r:id="rId25"/>
    <p:sldId id="326" r:id="rId26"/>
    <p:sldId id="330" r:id="rId27"/>
    <p:sldId id="276" r:id="rId28"/>
    <p:sldId id="338" r:id="rId29"/>
    <p:sldId id="322" r:id="rId30"/>
    <p:sldId id="331" r:id="rId31"/>
    <p:sldId id="332" r:id="rId32"/>
    <p:sldId id="334" r:id="rId33"/>
    <p:sldId id="335" r:id="rId34"/>
    <p:sldId id="337" r:id="rId35"/>
    <p:sldId id="340" r:id="rId36"/>
    <p:sldId id="336" r:id="rId37"/>
    <p:sldId id="278" r:id="rId38"/>
    <p:sldId id="277" r:id="rId39"/>
    <p:sldId id="257" r:id="rId40"/>
    <p:sldId id="339" r:id="rId41"/>
    <p:sldId id="341" r:id="rId42"/>
    <p:sldId id="273" r:id="rId43"/>
    <p:sldId id="342" r:id="rId44"/>
    <p:sldId id="343" r:id="rId45"/>
    <p:sldId id="27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65" y="1865867"/>
            <a:ext cx="7772400" cy="210129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65" y="4059236"/>
            <a:ext cx="7772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831" y="5893780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1171" y="5893780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376" y="5890604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43" y="204486"/>
            <a:ext cx="6921328" cy="536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416" y="1223319"/>
            <a:ext cx="8342356" cy="48438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618" y="6190348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2958" y="6190348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6163" y="6187172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229202"/>
            <a:ext cx="6760690" cy="536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158359"/>
            <a:ext cx="8317642" cy="4908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972" y="6190348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5312" y="6190348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8517" y="6187172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90754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047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3826" y="5671363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166" y="5671363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371" y="5668187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074" y="1010074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574" y="1010074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399" y="5374797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383" y="5374797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0944" y="5371621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583" y="241560"/>
            <a:ext cx="6910163" cy="549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9809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201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9809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201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9623" y="6116206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2963" y="6116206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96168" y="6113030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584" y="217252"/>
            <a:ext cx="6847187" cy="536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627" y="1158359"/>
            <a:ext cx="8231145" cy="49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7" y="6190348"/>
            <a:ext cx="185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4B07-7FAE-4301-B1B1-93E9BEAE61A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957" y="6190348"/>
            <a:ext cx="359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6162" y="61871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eedisgoods.com/overdraft-%E0%B8%84%E0%B8%B7%E0%B8%AD-%E0%B9%80%E0%B8%87%E0%B8%B4%E0%B8%99%E0%B9%80%E0%B8%9A%E0%B8%B4%E0%B8%81%E0%B9%80%E0%B8%81%E0%B8%B4%E0%B8%99%E0%B8%9A%E0%B8%B1%E0%B8%8D%E0%B8%8A%E0%B8%B5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ws.npru.ac.th/pongborworn/index.php?act=6a992d5529f459a44fee58c733255e86&amp;lntype=editor_top&amp;stm_id=582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65" y="1680607"/>
            <a:ext cx="7772400" cy="1655763"/>
          </a:xfrm>
        </p:spPr>
        <p:txBody>
          <a:bodyPr/>
          <a:lstStyle/>
          <a:p>
            <a:r>
              <a:rPr lang="th-TH" sz="5400" dirty="0"/>
              <a:t>กฎหมายลักษณะตั๋วเงิน บัญชีเดินสะพั</a:t>
            </a:r>
            <a:r>
              <a:rPr lang="th-TH" dirty="0"/>
              <a:t>ด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65" y="3521630"/>
            <a:ext cx="7772400" cy="1467620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(</a:t>
            </a:r>
            <a:r>
              <a:rPr lang="en-US" dirty="0"/>
              <a:t>2563302</a:t>
            </a:r>
            <a:r>
              <a:rPr lang="th-TH" dirty="0"/>
              <a:t>)</a:t>
            </a:r>
          </a:p>
          <a:p>
            <a:r>
              <a:rPr lang="en-US" dirty="0"/>
              <a:t>Final Class</a:t>
            </a:r>
            <a:endParaRPr lang="th-TH" dirty="0"/>
          </a:p>
          <a:p>
            <a:endParaRPr lang="th-TH" dirty="0"/>
          </a:p>
          <a:p>
            <a:pPr algn="r"/>
            <a:r>
              <a:rPr lang="th-TH" dirty="0"/>
              <a:t>อ พง</a:t>
            </a:r>
            <a:r>
              <a:rPr lang="th-TH" dirty="0" err="1"/>
              <a:t>ษ์</a:t>
            </a:r>
            <a:r>
              <a:rPr lang="th-TH" dirty="0"/>
              <a:t>บวร ประสูตร์แสงจันทร์</a:t>
            </a:r>
          </a:p>
          <a:p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091659-4FBA-4767-8BC7-3D9919B1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6169">
            <a:off x="261881" y="1333799"/>
            <a:ext cx="1371460" cy="110239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171454-928E-44D6-940A-EF7A0768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30" y="4979047"/>
            <a:ext cx="3182193" cy="123049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034F414-3C6C-4F69-AEE2-DB455AA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47" y="4989250"/>
            <a:ext cx="2153020" cy="12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7778" y="274638"/>
            <a:ext cx="6285391" cy="666395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dirty="0"/>
              <a:t>ตัวอย่างบัญชีเดินสะพัด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39698" y="1268760"/>
            <a:ext cx="7803472" cy="4857403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>
                <a:cs typeface="+mj-cs"/>
              </a:rPr>
              <a:t>นายหนึ่งและนายสองต่างฝ่ายต่างพลัดกันเป็นลูกค้าระหว่างกันเป็นประจำ จึงตกลงจัดทำบัญชีและกำหนดหักทอนบัญชีหนี้สินระหว่างกันทุก ๆ สิ้นเดือน แล้วชำระเฉพาะส่วนหนี้ที่ผิดต่างกันอยู่ในแต่ละเดือน ปรากฏว่า </a:t>
            </a:r>
          </a:p>
          <a:p>
            <a:pPr marL="0" indent="0" algn="thaiDist">
              <a:buNone/>
            </a:pPr>
            <a:r>
              <a:rPr lang="th-TH" dirty="0">
                <a:highlight>
                  <a:srgbClr val="FFFF00"/>
                </a:highlight>
                <a:cs typeface="+mj-cs"/>
              </a:rPr>
              <a:t>ในเดือนมกราคม </a:t>
            </a:r>
            <a:r>
              <a:rPr lang="th-TH" dirty="0">
                <a:cs typeface="+mj-cs"/>
              </a:rPr>
              <a:t>นายหนึ่งเป็นหนี้ค่าสินค้าค้างจ่ายร้านนายสองอยู่ </a:t>
            </a:r>
            <a:r>
              <a:rPr lang="en-US" dirty="0">
                <a:cs typeface="+mj-cs"/>
              </a:rPr>
              <a:t>200,000</a:t>
            </a:r>
            <a:r>
              <a:rPr lang="th-TH" dirty="0">
                <a:cs typeface="+mj-cs"/>
              </a:rPr>
              <a:t> บาท ส่วนนายสองเองค้างจ่ายค่าสินค้าที่ซื้อจากร้านนายหนึ่ง </a:t>
            </a:r>
            <a:r>
              <a:rPr lang="en-US" dirty="0">
                <a:cs typeface="+mj-cs"/>
              </a:rPr>
              <a:t>120,000</a:t>
            </a:r>
            <a:r>
              <a:rPr lang="th-TH" dirty="0">
                <a:cs typeface="+mj-cs"/>
              </a:rPr>
              <a:t> บาท เมื่อสิ้นสุดเดือนมกราคม นายหนึ่งจึงทำการชำระเงินแก่นายสอง </a:t>
            </a:r>
            <a:r>
              <a:rPr lang="en-US" dirty="0">
                <a:cs typeface="+mj-cs"/>
              </a:rPr>
              <a:t>80,000</a:t>
            </a:r>
            <a:r>
              <a:rPr lang="th-TH" dirty="0">
                <a:cs typeface="+mj-cs"/>
              </a:rPr>
              <a:t> บาท </a:t>
            </a:r>
          </a:p>
          <a:p>
            <a:pPr marL="0" indent="0" algn="thaiDist">
              <a:buNone/>
            </a:pPr>
            <a:r>
              <a:rPr lang="th-TH" dirty="0">
                <a:highlight>
                  <a:srgbClr val="FFFF00"/>
                </a:highlight>
                <a:cs typeface="+mj-cs"/>
              </a:rPr>
              <a:t>ในเดือนกุมภาพันธ์ </a:t>
            </a:r>
            <a:r>
              <a:rPr lang="th-TH" dirty="0">
                <a:cs typeface="+mj-cs"/>
              </a:rPr>
              <a:t>นายหนึ่งสั่งสินค้าจากนายสองฝ่ายเดียวเป็นเงิน </a:t>
            </a:r>
            <a:r>
              <a:rPr lang="en-US" dirty="0">
                <a:cs typeface="+mj-cs"/>
              </a:rPr>
              <a:t>60,000</a:t>
            </a:r>
            <a:r>
              <a:rPr lang="th-TH" dirty="0">
                <a:cs typeface="+mj-cs"/>
              </a:rPr>
              <a:t> บาท ฉะนั้นเมื่อถึงสิ้นเดือนกุมภาพันธ์ นายหนึ่งคงชำระเงินส่วนต่าง </a:t>
            </a:r>
            <a:r>
              <a:rPr lang="en-US" dirty="0">
                <a:cs typeface="+mj-cs"/>
              </a:rPr>
              <a:t>60,000</a:t>
            </a:r>
            <a:r>
              <a:rPr lang="th-TH" dirty="0">
                <a:cs typeface="+mj-cs"/>
              </a:rPr>
              <a:t> บาทแก่นายสอง </a:t>
            </a:r>
          </a:p>
          <a:p>
            <a:pPr marL="0" indent="0" algn="thaiDist">
              <a:buNone/>
            </a:pPr>
            <a:r>
              <a:rPr lang="th-TH" dirty="0">
                <a:cs typeface="+mj-cs"/>
              </a:rPr>
              <a:t>ข้อตกลงนี้สัญญาเดินสะพัดยังคงมีผลต่อไปตามระยะเวลาที่ตกลงกัน หรือจนกว่าจะมีการบอกกล่าวเลิกสัญญา </a:t>
            </a:r>
            <a:r>
              <a:rPr lang="th-TH" dirty="0">
                <a:solidFill>
                  <a:schemeClr val="accent1"/>
                </a:solidFill>
                <a:cs typeface="+mj-cs"/>
              </a:rPr>
              <a:t>การที่นายสองไม่ได้มีหนี้ติดค้างในเดือนกุมภาพันธ์ต่อนายหนึ่งหาทำให้ความสัมพันธ์ของคนทั้งสองกลายเป็นไม่ใช่สัญญาบัญชีเดินสะพัดไม่ </a:t>
            </a:r>
            <a:endParaRPr lang="en-US" dirty="0">
              <a:solidFill>
                <a:schemeClr val="accent1"/>
              </a:solidFill>
              <a:cs typeface="+mj-cs"/>
            </a:endParaRPr>
          </a:p>
          <a:p>
            <a:endParaRPr lang="th-TH" dirty="0"/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D23F3C40-D93A-4EC3-A894-B215CF697E40}"/>
              </a:ext>
            </a:extLst>
          </p:cNvPr>
          <p:cNvSpPr/>
          <p:nvPr/>
        </p:nvSpPr>
        <p:spPr>
          <a:xfrm>
            <a:off x="3914331" y="6308154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2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47" y="229202"/>
            <a:ext cx="6312023" cy="658565"/>
          </a:xfrm>
        </p:spPr>
        <p:txBody>
          <a:bodyPr>
            <a:normAutofit/>
          </a:bodyPr>
          <a:lstStyle/>
          <a:p>
            <a:pPr algn="ctr"/>
            <a:r>
              <a:rPr lang="th-TH" b="1" dirty="0"/>
              <a:t>บัญชีเดินสะพัดกับ</a:t>
            </a:r>
            <a:r>
              <a:rPr lang="th-TH" b="1" dirty="0" err="1"/>
              <a:t>การทำ</a:t>
            </a:r>
            <a:r>
              <a:rPr lang="th-TH" b="1" dirty="0"/>
              <a:t>ธุรกิจ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158359"/>
            <a:ext cx="7543140" cy="5317005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sz="3200" dirty="0">
                <a:cs typeface="+mj-cs"/>
              </a:rPr>
              <a:t>บัญชีเดินสะพัดเป็นหนึ่งในเอกเทศสัญญา ซึ่งได้บัญญัติไว้ใน บรรพ </a:t>
            </a:r>
            <a:r>
              <a:rPr lang="en-US" sz="3200" dirty="0">
                <a:cs typeface="+mj-cs"/>
              </a:rPr>
              <a:t>3</a:t>
            </a:r>
            <a:r>
              <a:rPr lang="th-TH" sz="3200" dirty="0">
                <a:cs typeface="+mj-cs"/>
              </a:rPr>
              <a:t> ลักษณะ </a:t>
            </a:r>
            <a:r>
              <a:rPr lang="en-US" sz="3200" dirty="0">
                <a:cs typeface="+mj-cs"/>
              </a:rPr>
              <a:t>19</a:t>
            </a:r>
            <a:r>
              <a:rPr lang="th-TH" sz="3200" dirty="0">
                <a:cs typeface="+mj-cs"/>
              </a:rPr>
              <a:t> ตามประมวลกฎหมายแพ่งและพาณิชย์ มาตรา </a:t>
            </a:r>
            <a:r>
              <a:rPr lang="en-US" sz="3200" dirty="0">
                <a:cs typeface="+mj-cs"/>
              </a:rPr>
              <a:t>856-860</a:t>
            </a:r>
            <a:r>
              <a:rPr lang="th-TH" sz="3200" b="1" dirty="0">
                <a:cs typeface="+mj-cs"/>
              </a:rPr>
              <a:t> </a:t>
            </a:r>
            <a:r>
              <a:rPr lang="th-TH" sz="3200" dirty="0">
                <a:cs typeface="+mj-cs"/>
              </a:rPr>
              <a:t>ปัจจุบันมีปัญหาขึ้นสู่การพิจารณาของศาลเกี่ยวกับบัญชีเดินสะพัดจำนวนมาก ทั้งนี้เนื่องจากในการค้าการลงทุนผู้ประกอบการนิยมกู้ยืมเงินจากธนาคารมาลงทุนทำธุรกิจของตน ธนาคารจะเสนอแนะให้ผู้ประกอบการเปิดบัญชีกระแสรายวันและ</a:t>
            </a:r>
            <a:r>
              <a:rPr lang="th-TH" sz="3200" dirty="0">
                <a:solidFill>
                  <a:schemeClr val="accent1"/>
                </a:solidFill>
                <a:highlight>
                  <a:srgbClr val="FFFF00"/>
                </a:highlight>
                <a:cs typeface="+mj-cs"/>
              </a:rPr>
              <a:t>มีข้อตกลงกู้เบิกเงินเกินบัญชี </a:t>
            </a:r>
            <a:r>
              <a:rPr lang="th-TH" sz="3200" dirty="0">
                <a:cs typeface="+mj-cs"/>
              </a:rPr>
              <a:t>หรือที่นิยมเรียกโดยทั่วไปว่าเปิด </a:t>
            </a:r>
            <a:r>
              <a:rPr lang="en-US" sz="3200" dirty="0">
                <a:cs typeface="+mj-cs"/>
              </a:rPr>
              <a:t>O/D </a:t>
            </a:r>
            <a:r>
              <a:rPr lang="th-TH" sz="3200" dirty="0">
                <a:cs typeface="+mj-cs"/>
              </a:rPr>
              <a:t>ย่อมาจากคำว่า “</a:t>
            </a:r>
            <a:r>
              <a:rPr lang="en-US" sz="3200" dirty="0">
                <a:cs typeface="+mj-cs"/>
              </a:rPr>
              <a:t>Overdraft</a:t>
            </a:r>
            <a:r>
              <a:rPr lang="th-TH" sz="3200" dirty="0">
                <a:cs typeface="+mj-cs"/>
              </a:rPr>
              <a:t> </a:t>
            </a:r>
            <a:r>
              <a:rPr lang="en-US" sz="3200" dirty="0">
                <a:cs typeface="+mj-cs"/>
              </a:rPr>
              <a:t>Account</a:t>
            </a:r>
            <a:r>
              <a:rPr lang="th-TH" sz="3200" dirty="0">
                <a:cs typeface="+mj-cs"/>
              </a:rPr>
              <a:t>” ซึ่งนัยหนึ่งก็คือการก่อสัญญาบัญชีเดินสะพัดขึ้นกับธนาคารโดยมีบัญชีกระแสรายวันเป็นบัญชีหนี้ระหว่างผู้ประกอบการกับธนาคาร</a:t>
            </a:r>
          </a:p>
          <a:p>
            <a:pPr marL="0" indent="0" algn="thaiDist">
              <a:buNone/>
            </a:pPr>
            <a:r>
              <a:rPr lang="en-US" dirty="0"/>
              <a:t># </a:t>
            </a:r>
            <a:r>
              <a:rPr lang="th-TH" dirty="0">
                <a:cs typeface="+mj-cs"/>
              </a:rPr>
              <a:t>เมื่อใดที่เราเบิกเงินเกินบัญชี (ติดลบ) เมื่อนั้นเราก็จะเสียดอกเบี้ยแก่ธนาคาร แต่ทางปฏิบัติธนาคารจะลงรายการทุกสิ้นเดือน หากเราไม่นำเงินเข้าบัญชีเพื่อหักทอนนี้ ดอกเบี้ยนั้นก็จะถูกทบเข้ากับเงินต้นเดิม และกลายเป็นฐานของการคิดดอกเบี้ยเดือนถัดไป</a:t>
            </a:r>
            <a:endParaRPr lang="en-US" dirty="0">
              <a:cs typeface="+mj-cs"/>
            </a:endParaRP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999A06BA-E4AF-4B7E-9F74-1336FFD4D957}"/>
              </a:ext>
            </a:extLst>
          </p:cNvPr>
          <p:cNvSpPr/>
          <p:nvPr/>
        </p:nvSpPr>
        <p:spPr>
          <a:xfrm>
            <a:off x="3978636" y="6200156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203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ตัวอย่างใบคำขอเปิดบัญชีกระแสรายวัน</a:t>
            </a:r>
            <a:endParaRPr lang="en-US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D61567D1-E646-4AD6-8FD1-F7DE25C5E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3465"/>
            <a:ext cx="3605065" cy="452283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CFF2854-A002-454B-800C-115EEC70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065" y="1153214"/>
            <a:ext cx="4237956" cy="4661321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618DBB6-954C-4DB8-A648-90C4553E1537}"/>
              </a:ext>
            </a:extLst>
          </p:cNvPr>
          <p:cNvSpPr txBox="1"/>
          <p:nvPr/>
        </p:nvSpPr>
        <p:spPr>
          <a:xfrm>
            <a:off x="221141" y="5598254"/>
            <a:ext cx="762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/>
              <a:t>ที่มา </a:t>
            </a:r>
            <a:r>
              <a:rPr lang="en-US" sz="1400" b="1" dirty="0"/>
              <a:t>: https://promotions.co.th/ </a:t>
            </a:r>
            <a:endParaRPr lang="th-TH" sz="1400" dirty="0"/>
          </a:p>
        </p:txBody>
      </p:sp>
      <p:sp>
        <p:nvSpPr>
          <p:cNvPr id="7" name="คำบรรยายภาพ: วงรี 6">
            <a:extLst>
              <a:ext uri="{FF2B5EF4-FFF2-40B4-BE49-F238E27FC236}">
                <a16:creationId xmlns:a16="http://schemas.microsoft.com/office/drawing/2014/main" id="{335CA070-81ED-405E-9EA6-558BC6A929D0}"/>
              </a:ext>
            </a:extLst>
          </p:cNvPr>
          <p:cNvSpPr/>
          <p:nvPr/>
        </p:nvSpPr>
        <p:spPr>
          <a:xfrm>
            <a:off x="3686872" y="6081063"/>
            <a:ext cx="42612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502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</a:t>
            </a:r>
            <a:r>
              <a:rPr lang="th-TH" dirty="0"/>
              <a:t>ความรู้เกี่ยวกับ </a:t>
            </a:r>
            <a:r>
              <a:rPr lang="en-US" dirty="0"/>
              <a:t>O/D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3200" b="1" dirty="0">
                <a:cs typeface="+mj-cs"/>
              </a:rPr>
              <a:t>กู้เบิกเงินเกินบัญชี</a:t>
            </a:r>
          </a:p>
          <a:p>
            <a:r>
              <a:rPr lang="en-US" dirty="0">
                <a:hlinkClick r:id="rId2"/>
              </a:rPr>
              <a:t>https://greedisgoods.com/overdraft-%E0%B8%84%E0%B8%B7%E0%B8%AD-%E0%B9%80%E0%B8%87%E0%B8%B4%E0%B8%99%E0%B9%80%E0%B8%9A%E0%B8%B4%E0%B8%81%E0%B9%80%E0%B8%81%E0%B8%B4%E0%B8%99%E0%B8%9A%E0%B8%B1%E0%B8%8D%E0%B8%8A%E0%B8%B5/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1" dirty="0">
                <a:cs typeface="+mj-cs"/>
              </a:rPr>
              <a:t>10 </a:t>
            </a:r>
            <a:r>
              <a:rPr lang="th-TH" b="1" dirty="0">
                <a:cs typeface="+mj-cs"/>
              </a:rPr>
              <a:t>เรื่องควรรู้ก่อนขอเปิด </a:t>
            </a:r>
            <a:r>
              <a:rPr lang="en-US" b="1" dirty="0">
                <a:cs typeface="+mj-cs"/>
              </a:rPr>
              <a:t>O/D </a:t>
            </a:r>
            <a:r>
              <a:rPr lang="th-TH" b="1" dirty="0">
                <a:cs typeface="+mj-cs"/>
              </a:rPr>
              <a:t>กับธนาคาร </a:t>
            </a:r>
            <a:r>
              <a:rPr lang="en-US" sz="3400" dirty="0">
                <a:solidFill>
                  <a:schemeClr val="bg1">
                    <a:lumMod val="65000"/>
                  </a:schemeClr>
                </a:solidFill>
                <a:cs typeface="+mj-cs"/>
              </a:rPr>
              <a:t>https://www.ddproperty.com/%E0%B8%84%E0%B8%B9%E0%B9%88%E0%B8%A1%E0%B8%B7%E0%B8%AD%E0%B8%8B%E0%B8%B7%E0%B9%89%E0%B8%AD%E0%B8%82%E0%B8%B2%E0%B8%A2/%E0%B8%AA%E0%B8%B4%E0%B8%99%E0%B9%80%E0%B8%8A%E0%B8%B7%E0%B9%88%E0%B8%AD-OD-%E0%B8%84%E0%B8%B7%E0%B8%AD%E0%B8%AD%E0%B8%B0%E0%B9%84%E0%B8%A3-%E0%B8%97%E0%B8%B3%E0%B9%84%E0%B8%A1%E0%B8%84%E0%B8%99%E0%B8%97%E0%B8%B3%E0%B8%98%E0%B8%B8%E0%B8%A3%E0%B8%81%E0%B8%B4%E0%B8%88%E0%B8%84%E0%B8%A7%E0%B8%A3%E0%B8%A3%E0%B8%B9%E0%B9%89%E0%B8%88%E0%B8%B1%E0%B8%81-23033</a:t>
            </a:r>
            <a:endParaRPr lang="en-US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5782C9F7-EA3F-4083-A375-F0BA8733ABDF}"/>
              </a:ext>
            </a:extLst>
          </p:cNvPr>
          <p:cNvSpPr/>
          <p:nvPr/>
        </p:nvSpPr>
        <p:spPr>
          <a:xfrm>
            <a:off x="3686872" y="6081063"/>
            <a:ext cx="42612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485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FB8AB2-491B-48A8-9648-BC65977C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ความแตกต่างของบัญชีออมทรัพย์กับเดินสะพัด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0E84917-AD0F-43FE-AE2D-543D87B40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145" y="1037382"/>
            <a:ext cx="5785135" cy="490855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A06937F-C6DD-492F-ADBA-57BE06D43238}"/>
              </a:ext>
            </a:extLst>
          </p:cNvPr>
          <p:cNvSpPr txBox="1"/>
          <p:nvPr/>
        </p:nvSpPr>
        <p:spPr>
          <a:xfrm>
            <a:off x="1447060" y="6232124"/>
            <a:ext cx="36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: </a:t>
            </a:r>
            <a:r>
              <a:rPr lang="en-US" dirty="0" err="1"/>
              <a:t>facebook</a:t>
            </a:r>
            <a:r>
              <a:rPr lang="en-US" dirty="0"/>
              <a:t> </a:t>
            </a:r>
            <a:r>
              <a:rPr lang="en-US" dirty="0" err="1"/>
              <a:t>scb</a:t>
            </a:r>
            <a:r>
              <a:rPr lang="en-US" dirty="0"/>
              <a:t> </a:t>
            </a:r>
            <a:r>
              <a:rPr lang="en-US" dirty="0" err="1"/>
              <a:t>thailand</a:t>
            </a:r>
            <a:endParaRPr lang="th-TH" dirty="0"/>
          </a:p>
        </p:txBody>
      </p:sp>
      <p:sp>
        <p:nvSpPr>
          <p:cNvPr id="6" name="คำบรรยายภาพ: วงรี 5">
            <a:extLst>
              <a:ext uri="{FF2B5EF4-FFF2-40B4-BE49-F238E27FC236}">
                <a16:creationId xmlns:a16="http://schemas.microsoft.com/office/drawing/2014/main" id="{5B5FA4E0-D87F-482F-BFC3-C8A1FDEF25C5}"/>
              </a:ext>
            </a:extLst>
          </p:cNvPr>
          <p:cNvSpPr/>
          <p:nvPr/>
        </p:nvSpPr>
        <p:spPr>
          <a:xfrm>
            <a:off x="4133874" y="6041258"/>
            <a:ext cx="627676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79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BF4680-DA73-4D19-8FD9-1BFD7255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66" y="274638"/>
            <a:ext cx="6362342" cy="4571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>อายุความ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2C556CB-ABB5-48BA-B6F9-796418EB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874"/>
            <a:ext cx="7715200" cy="4883289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600" dirty="0">
                <a:cs typeface="+mj-cs"/>
              </a:rPr>
              <a:t>กฎหมายมิได้กำหนดอายุความในการฟ้องเรียกให้ชำระหนี้ที่ค้างชำระหลังหักทอนบัญชีต่อกันเอาไว้ จึงต้องใช้อายุความทั่วไป ตามมาตรา </a:t>
            </a:r>
            <a:r>
              <a:rPr lang="en-US" sz="3600" dirty="0">
                <a:cs typeface="+mj-cs"/>
              </a:rPr>
              <a:t>193</a:t>
            </a:r>
            <a:r>
              <a:rPr lang="th-TH" sz="3600" dirty="0">
                <a:cs typeface="+mj-cs"/>
              </a:rPr>
              <a:t>/</a:t>
            </a:r>
            <a:r>
              <a:rPr lang="en-US" sz="3600" dirty="0">
                <a:cs typeface="+mj-cs"/>
              </a:rPr>
              <a:t>30</a:t>
            </a:r>
            <a:r>
              <a:rPr lang="th-TH" sz="3600" dirty="0">
                <a:cs typeface="+mj-cs"/>
              </a:rPr>
              <a:t> คือกำหนดอายุความ </a:t>
            </a:r>
            <a:r>
              <a:rPr lang="en-US" sz="3600" dirty="0">
                <a:cs typeface="+mj-cs"/>
              </a:rPr>
              <a:t>10</a:t>
            </a:r>
            <a:r>
              <a:rPr lang="th-TH" sz="3600" dirty="0">
                <a:cs typeface="+mj-cs"/>
              </a:rPr>
              <a:t> ปี ซึ่งให้เริ่มนับตั้งแต่ขณะที่อาจบังคับตามสิทธิเรียกร้องได้ ตามมาตรา </a:t>
            </a:r>
            <a:r>
              <a:rPr lang="en-US" sz="3600" dirty="0">
                <a:cs typeface="+mj-cs"/>
              </a:rPr>
              <a:t>193</a:t>
            </a:r>
            <a:r>
              <a:rPr lang="th-TH" sz="3600" dirty="0">
                <a:cs typeface="+mj-cs"/>
              </a:rPr>
              <a:t>/</a:t>
            </a:r>
            <a:r>
              <a:rPr lang="en-US" sz="3600" dirty="0">
                <a:cs typeface="+mj-cs"/>
              </a:rPr>
              <a:t>12</a:t>
            </a:r>
            <a:r>
              <a:rPr lang="th-TH" sz="3600" dirty="0">
                <a:cs typeface="+mj-cs"/>
              </a:rPr>
              <a:t>ซึ่งก็คือ</a:t>
            </a:r>
            <a:r>
              <a:rPr lang="th-TH" sz="3600" dirty="0">
                <a:solidFill>
                  <a:srgbClr val="FF0000"/>
                </a:solidFill>
                <a:cs typeface="+mj-cs"/>
              </a:rPr>
              <a:t>เริ่มนับจากวันที่สัญญาบัญชีเดินสะพัดสิ้นสุดลง </a:t>
            </a:r>
            <a:r>
              <a:rPr lang="th-TH" sz="3600" dirty="0">
                <a:cs typeface="+mj-cs"/>
              </a:rPr>
              <a:t>มิใช่วันหักทอนบัญชี เว้นแต่คู่สัญญาตกลงให้เลิกสัญญาในวันหักทอนบัญชีครั้งสุดท้ายนั้</a:t>
            </a:r>
            <a:r>
              <a:rPr lang="th-TH" sz="3600" dirty="0"/>
              <a:t>น</a:t>
            </a:r>
            <a:endParaRPr lang="en-US" sz="3600" dirty="0"/>
          </a:p>
          <a:p>
            <a:pPr algn="thaiDist"/>
            <a:endParaRPr lang="th-TH" dirty="0"/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8C5736B1-F02A-408C-80CF-E71D274D8416}"/>
              </a:ext>
            </a:extLst>
          </p:cNvPr>
          <p:cNvSpPr/>
          <p:nvPr/>
        </p:nvSpPr>
        <p:spPr>
          <a:xfrm>
            <a:off x="3686872" y="6081063"/>
            <a:ext cx="61879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F34C25C-28A5-47AE-B9A1-F6B45085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449" y="4520954"/>
            <a:ext cx="2108951" cy="1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07DA97-DD76-4389-B9EC-3B34778F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29202"/>
            <a:ext cx="6003944" cy="536917"/>
          </a:xfrm>
        </p:spPr>
        <p:txBody>
          <a:bodyPr>
            <a:normAutofit fontScale="90000"/>
          </a:bodyPr>
          <a:lstStyle/>
          <a:p>
            <a:r>
              <a:rPr lang="th-TH" dirty="0"/>
              <a:t>ข้อสังเกต เกี่ยวกับความรับผิดของผู้ค้ำประกัน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49F9800-4A24-4F15-80CA-725EDF4F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72254"/>
            <a:ext cx="7560895" cy="4908809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cs typeface="+mj-cs"/>
              </a:rPr>
              <a:t>กรณีที่สัญญากู้เบิกเงินเกินบัญชีมีผู้ค้ำประกัน มีปัญหาที่ต้องพิจารณา ดังนี้</a:t>
            </a:r>
          </a:p>
          <a:p>
            <a:pPr marL="0" indent="0" algn="thaiDist">
              <a:buNone/>
            </a:pPr>
            <a:r>
              <a:rPr lang="th-TH" dirty="0">
                <a:highlight>
                  <a:srgbClr val="FFFF00"/>
                </a:highlight>
                <a:cs typeface="+mj-cs"/>
              </a:rPr>
              <a:t>ปัญหาที่ </a:t>
            </a:r>
            <a:r>
              <a:rPr lang="en-US" dirty="0">
                <a:highlight>
                  <a:srgbClr val="FFFF00"/>
                </a:highlight>
                <a:cs typeface="+mj-cs"/>
              </a:rPr>
              <a:t>1</a:t>
            </a:r>
            <a:r>
              <a:rPr lang="th-TH" dirty="0">
                <a:cs typeface="+mj-cs"/>
              </a:rPr>
              <a:t>ผู้ค้ำประกันต้องรับผิดในหนี้ที่เกิดขึ้นก่อนเวลาที่ตนเข้าทำสัญญาค้ำประกันหรือไม่ </a:t>
            </a:r>
            <a:r>
              <a:rPr lang="en-US" dirty="0">
                <a:cs typeface="+mj-cs"/>
              </a:rPr>
              <a:t> </a:t>
            </a:r>
          </a:p>
          <a:p>
            <a:pPr algn="thaiDist"/>
            <a:r>
              <a:rPr lang="th-TH" dirty="0">
                <a:cs typeface="+mj-cs"/>
              </a:rPr>
              <a:t>ฎ. 1339/2516 แม้จำเลยที่ 1 จะเบิกเงินเกินบัญชีอยู่ก่อนแล้วก่อนทำสัญญาเบิกเงินเกินบัญชีฉบับที่ จำเลยที่ 2 เข้าค้ำประกัน แต่สัญญาเบิกเงินเกินบัญชีที่จำเลยที่ 2 เข้าค้ำประกันจำนวนเงินที่เบิกคือ ตามบัญชีกระแสรายวันเลขที่ 715 การเบิกเงินเกินบัญชีย่อมหมายถึงการเบิกจากบัญชีเงินฝากของลูกหนี้ที่เป็นหนี้ธนาคารอยู่ทั้งหมด จำเลยที่ 2 เข้าทำสัญญาค้ำประกันหนี้ดังกล่าว จึงเป็นการค้ำประกันหนี้ที่จำเลยที่ 1 มีอยู่แล้วและจะมีขึ้นในอนาคต ทั้งนี้จำกัดในวงเงินและระยะเวลาตามสัญญาค้ำประกันที่ทำไว้ธนาคารโจทก์จะให้จำเลยรับรองหนี้เดิมนั้นหรือไม่ จึงไม่เป็นข้อสำคัญ จำเลยที่ 2 ต้องรับผิดในหนี้ของจำเลยที่1 ซึ่งมีอยู่ก่อนเข้าทำสัญญาค้ำประกันนั้นด้วย</a:t>
            </a:r>
          </a:p>
          <a:p>
            <a:r>
              <a:rPr lang="th-TH" dirty="0">
                <a:cs typeface="+mj-cs"/>
              </a:rPr>
              <a:t>ฎ.</a:t>
            </a:r>
            <a:r>
              <a:rPr lang="en-US" sz="2200" dirty="0">
                <a:cs typeface="+mj-cs"/>
              </a:rPr>
              <a:t>279/2527</a:t>
            </a:r>
            <a:r>
              <a:rPr lang="en-US" dirty="0">
                <a:cs typeface="+mj-cs"/>
              </a:rPr>
              <a:t> </a:t>
            </a:r>
            <a:r>
              <a:rPr lang="th-TH" dirty="0">
                <a:cs typeface="+mj-cs"/>
              </a:rPr>
              <a:t>วินิจฉัยทำนองเดียวกัน</a:t>
            </a: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0BABB3A5-05D1-4800-8DEB-5FF95D249AE4}"/>
              </a:ext>
            </a:extLst>
          </p:cNvPr>
          <p:cNvSpPr/>
          <p:nvPr/>
        </p:nvSpPr>
        <p:spPr>
          <a:xfrm>
            <a:off x="3686872" y="6081063"/>
            <a:ext cx="61879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675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2BE3E5-03F6-4124-B243-42CCADFA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ข้อสังเกต เกี่ยวกับความรับผิดของผู้ค้ำประกัน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685A92B-6954-4204-9EA6-B6587B3D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853858" cy="490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highlight>
                  <a:srgbClr val="FFFF00"/>
                </a:highlight>
              </a:rPr>
              <a:t>ปัญหาที่ </a:t>
            </a:r>
            <a:r>
              <a:rPr lang="en-US" dirty="0">
                <a:highlight>
                  <a:srgbClr val="FFFF00"/>
                </a:highlight>
              </a:rPr>
              <a:t>2 </a:t>
            </a:r>
            <a:r>
              <a:rPr lang="th-TH" dirty="0"/>
              <a:t>ผู้ค้ำประกันต้องรับผิดในดอกเบี้ยตามสัญญากู้เบิกเงินเกินบัญชีอย่างไร</a:t>
            </a:r>
          </a:p>
          <a:p>
            <a:pPr marL="0" indent="0" algn="thaiDist">
              <a:buNone/>
            </a:pPr>
            <a:r>
              <a:rPr lang="th-TH" dirty="0"/>
              <a:t>ฎ. 3945/2525 จำเลยที่ 2 ทำสัญญาค้ำประกันจำเลยที่ 1 ในวงเงิน 30,000 บาทปรากฏตามสัญญาบัญชีเดินสะพัดของจำเลยที่ 1 ว่า จำเลยที่ 1 เป็นลูกหนี้โจทก์ครั้งสุดท้ายในวันที่ 14 กุมภาพันธ์ 2520 เป็นเงิน 16,031 บาท69 สตางค์โจทก์มีสิทธิคิดดอกเบี้ยทบต้นตั้งแต่วันนี้ ส่วนวิธีคิดดอกเบี้ยทบต้นเพื่อให้ผู้ค้ำประกันรับผิดนั้นต้องดูรายการที่จำเลยที่ 1 เป็นลูกหนี้โจทก์เต็มตามวงเงินที่ค้ำประกันเป็นวันเริ่มต้นคิดดอกเบี้ยทบต้น ปรากฏตามรายการบัญชีเดินสะพัดว่าจำเลยที่ 1 เป็นลูกหนี้โจทก์เมื่อวันที่ 15 กุมภาพันธ์ 2520 เป็นเงิน 43,031 บาท 69 สตางค์ จึงให้ถือเอา วันที่ 15 กุมภาพันธ์ 2520 จนถึงวันที่ 17 กันยายน 2522 อันเป็นวันสุดท้ายที่โจทก์มีเป็นวันเริ่มต้นคิดดอกเบี้ยทบต้นในต้นเงิน 30,000 บาท ตามสัญญาค้ำประกันของจำเลยที่ 2 สิทธิคิดดอกเบี้ยทบต้น ต่อจากนั้นให้คิดดอกเบี้ยตามปกติ</a:t>
            </a: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9D06E0C6-0CC8-4496-A65F-68A63929893A}"/>
              </a:ext>
            </a:extLst>
          </p:cNvPr>
          <p:cNvSpPr/>
          <p:nvPr/>
        </p:nvSpPr>
        <p:spPr>
          <a:xfrm>
            <a:off x="3686872" y="6081063"/>
            <a:ext cx="61879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71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510351-0B6A-4551-9542-147B7C00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ข้อสังเกต เกี่ยวกับความรับผิดของผู้ค้ำประกัน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731B51B-7073-4513-A371-2B94BD1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158359"/>
            <a:ext cx="7918881" cy="4908809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/>
              <a:t>ฎ.851/2537 สัญญาเบิกเงินเกินบัญชีระหว่างโจทก์กับจำเลยที่ 1 เป็นสัญญาบัญชีเดินสะพัดโดยไม่ได้ตกลงกันว่าจะชำระหนี้เสร็จสิ้นเมื่อใด จำเลยที่ 2 ทำสัญญาค้ำประกันจำเลยที่ 1 ในวงเงิน 20,000 บาท ปรากฏตามบัญชีกระแสรายวันว่า </a:t>
            </a:r>
            <a:r>
              <a:rPr lang="th-TH" dirty="0">
                <a:highlight>
                  <a:srgbClr val="FFFF00"/>
                </a:highlight>
              </a:rPr>
              <a:t>จำเลยที่ 1กลับมาเป็นลูกหนี้โจทก์อีกครั้งในวันที่ 26 พฤษภาคม 2518 เป็นเงิน611.94 บาท โจทก์มีสิทธิคิดดอกเบี้ยทบต้นตั้งแต่วันนี้ </a:t>
            </a:r>
            <a:r>
              <a:rPr lang="th-TH" dirty="0">
                <a:highlight>
                  <a:srgbClr val="00FFFF"/>
                </a:highlight>
              </a:rPr>
              <a:t>วิธีคิดดอกเบี้ยทบต้นเพื่อให้ผู้ค้ำประกันรับผิดนั้นต้องดูรายการที่จำเลยที่ 1 เป็นลูกหนี้โจทก์เต็มตามวงเงินที่ค้ำประกันเป็นวันเริ่มต้นคิดดอกเบี้ยทบต้น </a:t>
            </a:r>
            <a:r>
              <a:rPr lang="th-TH" dirty="0"/>
              <a:t>จำเลยที่ 1 เป็นลูกหนี้โจทก์เต็มตามวงเงินค้ำประกัน</a:t>
            </a:r>
            <a:r>
              <a:rPr lang="th-TH" dirty="0">
                <a:solidFill>
                  <a:schemeClr val="accent1"/>
                </a:solidFill>
              </a:rPr>
              <a:t>เมื่อวันที่ 29 กรกฎาคม 2518 เป็นเงิน 20,078.24บาท จึงให้ถือเอาวันที่ 29 กรกฎาคม 2518 เป็นวันเริ่มต้นคิดดอกเบี้ยทบต้นในต้นเงิน 20,000 บาท จนถึงวันที่ 30 สิงหาคม 2530ซึ่ง</a:t>
            </a:r>
            <a:r>
              <a:rPr lang="th-TH" dirty="0"/>
              <a:t>เป็นวันครบกำหนดบอกกล่าวทวงถามให้ชำระหนี้อันเป็นวันที่บัญชีเดินสะพัดสิ้นสุดลง ต่อจากนั้นโจทก์มีสิทธิคิดดอกเบี้ยตามปกติไม่ทบต้น</a:t>
            </a: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FD868C60-E07D-4334-83E8-C34B34A92D52}"/>
              </a:ext>
            </a:extLst>
          </p:cNvPr>
          <p:cNvSpPr/>
          <p:nvPr/>
        </p:nvSpPr>
        <p:spPr>
          <a:xfrm>
            <a:off x="3686872" y="6081063"/>
            <a:ext cx="61879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777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14607A-9B6B-49BF-93CE-3320C20B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ข้อสังเกต เกี่ยวกับความรับผิดของผู้ค้ำประกัน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96E5F1-6832-45D5-9D23-775E87FD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507629" cy="490880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highlight>
                  <a:srgbClr val="FFFF00"/>
                </a:highlight>
              </a:rPr>
              <a:t>ปัญหาที่ </a:t>
            </a:r>
            <a:r>
              <a:rPr lang="en-US" dirty="0">
                <a:highlight>
                  <a:srgbClr val="FFFF00"/>
                </a:highlight>
              </a:rPr>
              <a:t>3</a:t>
            </a:r>
            <a:r>
              <a:rPr lang="th-TH" dirty="0"/>
              <a:t>กรณีผู้ค้ำประกัน นอกจากทำสัญญาค้ำประกันแล้ว ยังได้นำทรัพย์สินอื่นมาจดทะเบียนจำนองด้วย จะต้องรับผิดกี่ฐานะ</a:t>
            </a:r>
          </a:p>
          <a:p>
            <a:pPr marL="0" indent="0" algn="thaiDist">
              <a:buNone/>
            </a:pPr>
            <a:r>
              <a:rPr lang="th-TH" sz="2400" dirty="0">
                <a:cs typeface="+mj-cs"/>
              </a:rPr>
              <a:t>ฎ. 1054/2526 โจทก์ให้จำเลยกู้เบิกเงินเกินบัญชี จำเลยได้เบิกเงินเกินบัญชีและนำเงินเข้าบัญชีหลายครั้งเพื่อหักกลบลบหนี้กัน ดังนี้ สัญญาระหว่างโจทก์จำเลยมีลักษณะเป็นสัญญาบัญชีเดินสะพัด</a:t>
            </a:r>
            <a:endParaRPr lang="en-US" sz="2400" dirty="0">
              <a:cs typeface="+mj-cs"/>
            </a:endParaRPr>
          </a:p>
          <a:p>
            <a:pPr marL="0" indent="0" algn="thaiDist">
              <a:buNone/>
            </a:pPr>
            <a:r>
              <a:rPr lang="th-TH" sz="2400" dirty="0">
                <a:cs typeface="+mj-cs"/>
              </a:rPr>
              <a:t>จำเลยที่ 2 ทำสัญญาค้ำประกันการชำระหนี้ของจำเลยที่1 ตามสัญญากู้เบิกเงินเกินบัญชีไว้แก่โจทก์ในวงเงินสองแสนบาท ในสัญญาค้ำประกันข้อ 6 ระบุไว้ว่า จำเลยที่2 จะจำนองที่ดินโฉนดเลขที่ 94029 เป็นประกัน แล้วต่อมาจำเลยที่ 2 ก็ทำสัญญาจำนองที่ดินโฉนดดังกล่าวแก่โจทก์โดยระบุในสัญญาต่อท้ายสัญญาจำนองว่าเพื่อประกันหนี้ของจำเลยที่ 1 ที่เป็นหนี้โจทก์จำนวนเงินไม่เกินสองแสน บาท ดังนี้ทั้งสัญญาค้ำประกันและสัญญาจำนองต่างเป็นประกันหนี้เบิกเงินเกินบัญชีของจำเลยที่ 1 ในวงเงินสองแสนบาทรายเดียวกัน หาใช่จำเลยที่ 2 ต้องรับผิดเป็นผู้ค้ำประกันฐานะหนึ่ง และต้องรับผิดตามสัญญาจำนองอีกฐานะหนึ่งไม่</a:t>
            </a: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36522BBB-443A-4A6C-959C-EE32A5086612}"/>
              </a:ext>
            </a:extLst>
          </p:cNvPr>
          <p:cNvSpPr/>
          <p:nvPr/>
        </p:nvSpPr>
        <p:spPr>
          <a:xfrm>
            <a:off x="3686872" y="6081063"/>
            <a:ext cx="618798" cy="381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89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229202"/>
            <a:ext cx="6760690" cy="694076"/>
          </a:xfrm>
        </p:spPr>
        <p:txBody>
          <a:bodyPr>
            <a:normAutofit/>
          </a:bodyPr>
          <a:lstStyle/>
          <a:p>
            <a:r>
              <a:rPr lang="th-TH" b="1" dirty="0"/>
              <a:t>หัวข้อที่จะทำการศึกษา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>
                <a:cs typeface="+mj-cs"/>
              </a:rPr>
              <a:t>ทบทวนความรู้สัปดาห์ก่อน (ลักษณะของบัญชีเดินสะพัด)</a:t>
            </a:r>
          </a:p>
          <a:p>
            <a:r>
              <a:rPr lang="th-TH" dirty="0">
                <a:cs typeface="+mj-cs"/>
              </a:rPr>
              <a:t>อายุความฟ้องคดีบัญชีเดินสะพัด</a:t>
            </a:r>
          </a:p>
          <a:p>
            <a:r>
              <a:rPr lang="th-TH" dirty="0">
                <a:cs typeface="+mj-cs"/>
              </a:rPr>
              <a:t>ข้อสังเกต ความรับผิดของผู้ค้ำประกันสัญญากู้เบิกเงินเกินบัญชี</a:t>
            </a:r>
          </a:p>
          <a:p>
            <a:r>
              <a:rPr lang="th-TH" dirty="0">
                <a:cs typeface="+mj-cs"/>
              </a:rPr>
              <a:t>สรุปทบทวนเนื้อหารายวิชา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ประเภทของตั๋วเงิน / ชนิดของตั๋วเงิน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หลักความรับผิดในมูลหนี้ตั๋วเงิน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องค์ประกอบของผู้ทรง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การแก้ไขตั๋วเงิน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การรับรองตั๋วเงิน 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- การรับอาว</a:t>
            </a:r>
            <a:r>
              <a:rPr lang="th-TH" dirty="0" err="1">
                <a:cs typeface="+mj-cs"/>
              </a:rPr>
              <a:t>ัล</a:t>
            </a:r>
            <a:endParaRPr lang="en-US" dirty="0">
              <a:cs typeface="+mj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9AC7F99-955F-4FEE-A0FD-E31C3DBF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37" y="3036162"/>
            <a:ext cx="2714348" cy="23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65" y="1680607"/>
            <a:ext cx="7772400" cy="1655763"/>
          </a:xfrm>
        </p:spPr>
        <p:txBody>
          <a:bodyPr>
            <a:normAutofit/>
          </a:bodyPr>
          <a:lstStyle/>
          <a:p>
            <a:r>
              <a:rPr lang="th-TH" sz="7200" b="1" dirty="0"/>
              <a:t>จบ</a:t>
            </a:r>
            <a:endParaRPr lang="en-US" sz="7200" b="1" dirty="0"/>
          </a:p>
        </p:txBody>
      </p:sp>
      <p:sp>
        <p:nvSpPr>
          <p:cNvPr id="5" name="ชื่อเรื่องรอง 4">
            <a:extLst>
              <a:ext uri="{FF2B5EF4-FFF2-40B4-BE49-F238E27FC236}">
                <a16:creationId xmlns:a16="http://schemas.microsoft.com/office/drawing/2014/main" id="{A13AAA8D-EB27-4650-80DB-AF77D659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143" y="3721885"/>
            <a:ext cx="7772400" cy="1655762"/>
          </a:xfrm>
        </p:spPr>
        <p:txBody>
          <a:bodyPr>
            <a:normAutofit/>
          </a:bodyPr>
          <a:lstStyle/>
          <a:p>
            <a:r>
              <a:rPr lang="th-TH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คำถาม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h-TH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04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DCF210-93DA-4D7F-91E4-E0098508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29202"/>
            <a:ext cx="6021700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สรุปเนื้อหารายวิชา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2CFF940-8AA1-43D8-B905-38C1308C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765082" cy="4908809"/>
          </a:xfrm>
        </p:spPr>
        <p:txBody>
          <a:bodyPr/>
          <a:lstStyle/>
          <a:p>
            <a:pPr marL="0" indent="0" algn="thaiDist" fontAlgn="auto">
              <a:spcAft>
                <a:spcPts val="0"/>
              </a:spcAft>
              <a:buNone/>
              <a:defRPr/>
            </a:pPr>
            <a:r>
              <a:rPr lang="th-TH" sz="4000" b="1" dirty="0"/>
              <a:t>ประเภทของตั๋วเงิน</a:t>
            </a:r>
          </a:p>
          <a:p>
            <a:pPr marL="514350" indent="-514350" algn="thaiDi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4000" b="1" dirty="0"/>
              <a:t>ตั๋วแลกเงิน </a:t>
            </a:r>
            <a:r>
              <a:rPr lang="en-US" sz="4000" dirty="0"/>
              <a:t>(Bill of Exchange)</a:t>
            </a:r>
            <a:endParaRPr lang="th-TH" sz="4000" dirty="0"/>
          </a:p>
          <a:p>
            <a:pPr marL="514350" indent="-514350" algn="thaiDi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4000" dirty="0"/>
              <a:t> </a:t>
            </a:r>
            <a:r>
              <a:rPr lang="th-TH" sz="4000" b="1" dirty="0"/>
              <a:t>ตั๋วสัญญาใช้เงิน</a:t>
            </a:r>
            <a:r>
              <a:rPr lang="en-US" sz="4000" dirty="0"/>
              <a:t>(Promissory Note)</a:t>
            </a:r>
            <a:endParaRPr lang="th-TH" sz="4000" dirty="0"/>
          </a:p>
          <a:p>
            <a:pPr marL="514350" indent="-514350" algn="thaiDi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4000" dirty="0"/>
              <a:t> </a:t>
            </a:r>
            <a:r>
              <a:rPr lang="th-TH" sz="4000" b="1" dirty="0"/>
              <a:t>เช็ค</a:t>
            </a:r>
            <a:r>
              <a:rPr lang="en-US" sz="4000" dirty="0"/>
              <a:t>(Cheque)</a:t>
            </a:r>
          </a:p>
          <a:p>
            <a:endParaRPr lang="en-US" dirty="0"/>
          </a:p>
          <a:p>
            <a:pPr marL="0" indent="0">
              <a:buNone/>
            </a:pPr>
            <a:r>
              <a:rPr lang="th-TH" dirty="0"/>
              <a:t>                                          </a:t>
            </a:r>
          </a:p>
          <a:p>
            <a:pPr marL="0" indent="0">
              <a:buNone/>
            </a:pPr>
            <a:r>
              <a:rPr lang="th-TH" dirty="0"/>
              <a:t>                                  ผู้จ่าย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        ผู้สั่งจ่าย                                  ผู้รับเงิน/ผู้ถือ</a:t>
            </a:r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876794AA-41CA-4589-B6C7-A3922C5807F8}"/>
              </a:ext>
            </a:extLst>
          </p:cNvPr>
          <p:cNvSpPr/>
          <p:nvPr/>
        </p:nvSpPr>
        <p:spPr>
          <a:xfrm rot="2588113">
            <a:off x="3368603" y="4713866"/>
            <a:ext cx="732006" cy="13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E56B909A-F270-4D13-8198-CC710387EE94}"/>
              </a:ext>
            </a:extLst>
          </p:cNvPr>
          <p:cNvSpPr/>
          <p:nvPr/>
        </p:nvSpPr>
        <p:spPr>
          <a:xfrm rot="19273663">
            <a:off x="1944785" y="4696144"/>
            <a:ext cx="732006" cy="13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4244CEA-7E26-45FE-833B-631930CF8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8" t="23550" r="58932" b="43838"/>
          <a:stretch/>
        </p:blipFill>
        <p:spPr>
          <a:xfrm>
            <a:off x="4180616" y="4211037"/>
            <a:ext cx="758623" cy="113882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7CD0C55-B7F1-4339-8EEC-718B10390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9" t="59622" r="29417" b="8620"/>
          <a:stretch/>
        </p:blipFill>
        <p:spPr>
          <a:xfrm>
            <a:off x="1037989" y="3986074"/>
            <a:ext cx="839207" cy="131345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1DF87FB-9F04-434C-8785-C4B8AB5F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9" t="60132" r="60446" b="8947"/>
          <a:stretch/>
        </p:blipFill>
        <p:spPr>
          <a:xfrm>
            <a:off x="2609857" y="3697580"/>
            <a:ext cx="786601" cy="12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2A0259-DDFC-4DB4-B25F-7289F2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229202"/>
            <a:ext cx="6365289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ตั๋วแลกเงิน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78467B3-D177-4FFC-A4FC-9257DB8DD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22" y="1223286"/>
            <a:ext cx="6649375" cy="4411428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3C7B02C-5866-4219-B00A-8EBE4F0AFA2B}"/>
              </a:ext>
            </a:extLst>
          </p:cNvPr>
          <p:cNvSpPr txBox="1"/>
          <p:nvPr/>
        </p:nvSpPr>
        <p:spPr>
          <a:xfrm>
            <a:off x="1154097" y="5965794"/>
            <a:ext cx="632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: thailaws.com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372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AB86B1-E64B-4102-9214-DD5CB84F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47" y="229202"/>
            <a:ext cx="5939161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ตั๋วสัญญาใช้เงิน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F256A88-07B4-4E93-A75B-C7FA145F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5646198"/>
            <a:ext cx="7729571" cy="4209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ที่มา : </a:t>
            </a:r>
            <a:r>
              <a:rPr lang="en-US" dirty="0"/>
              <a:t>thailaws.com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BEF613-54D7-42AD-AE72-DD5F88A5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6" y="1154097"/>
            <a:ext cx="7137646" cy="43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7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202C5E-9C9A-464F-8C9C-269D07C7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229202"/>
            <a:ext cx="6507332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เช็ค</a:t>
            </a: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439D020A-1BD1-4238-A435-09B967080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8" y="1068043"/>
            <a:ext cx="8316912" cy="4113672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831B8B1-3E14-47CB-98B4-4BCE9DB136D4}"/>
              </a:ext>
            </a:extLst>
          </p:cNvPr>
          <p:cNvSpPr txBox="1"/>
          <p:nvPr/>
        </p:nvSpPr>
        <p:spPr>
          <a:xfrm>
            <a:off x="727969" y="5628443"/>
            <a:ext cx="728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https://www.logocheque.com/demo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371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E2AE70-2083-4156-9E50-6343FC52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29202"/>
            <a:ext cx="6092721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หลักความรับผิดในมูลหนี้ตั๋วเงิน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6824F8-703C-4F5F-B66A-69C57146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853858" cy="4908809"/>
          </a:xfrm>
        </p:spPr>
        <p:txBody>
          <a:bodyPr/>
          <a:lstStyle/>
          <a:p>
            <a:pPr marL="0" indent="0" algn="thaiDist">
              <a:buNone/>
            </a:pPr>
            <a:r>
              <a:rPr lang="th-TH" altLang="th-TH" sz="3600" dirty="0">
                <a:cs typeface="+mj-cs"/>
              </a:rPr>
              <a:t>มาตรา </a:t>
            </a:r>
            <a:r>
              <a:rPr lang="en-US" altLang="th-TH" sz="3600" dirty="0">
                <a:cs typeface="+mj-cs"/>
              </a:rPr>
              <a:t>900</a:t>
            </a:r>
            <a:r>
              <a:rPr lang="th-TH" altLang="th-TH" sz="3600" dirty="0">
                <a:cs typeface="+mj-cs"/>
              </a:rPr>
              <a:t> บุคคลผู้ลงลายมือชื่อของตนในตั๋วเงินย่อมจะต้องรับผิดตามเนื้อความในตั๋วเงินนั้น</a:t>
            </a:r>
            <a:endParaRPr lang="en-US" altLang="th-TH" sz="3600" dirty="0">
              <a:cs typeface="+mj-cs"/>
            </a:endParaRPr>
          </a:p>
          <a:p>
            <a:pPr marL="0" indent="0" algn="thaiDist">
              <a:buNone/>
            </a:pPr>
            <a:r>
              <a:rPr lang="en-US" altLang="th-TH" sz="3600" dirty="0">
                <a:cs typeface="+mj-cs"/>
              </a:rPr>
              <a:t>	   </a:t>
            </a:r>
            <a:r>
              <a:rPr lang="th-TH" altLang="th-TH" sz="3600" dirty="0">
                <a:cs typeface="+mj-cs"/>
              </a:rPr>
              <a:t>ถ้าลงเพียงแต่เครื่องหมายอย่างหนึ่งอย่างใด เช่น แกงไดหรือลายพิมพ์นิ้วมืออ้างเอาเป็นลายมือชื่อในตั๋วเงินนั้นไซร้ แม้ถึงว่าจะมีพยานลงชื่อรับรองก็ตาม ท่านว่าหาให้ผลเป็นลงลายมือชื่อในตั๋วเงินนั้น</a:t>
            </a:r>
            <a:endParaRPr lang="en-US" altLang="th-TH" sz="3600" dirty="0"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1950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B5B868-4AAD-44E0-B042-DDD7BF6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80" y="282090"/>
            <a:ext cx="6471821" cy="641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accent1"/>
                </a:solidFill>
              </a:rPr>
              <a:t>ผู้ทรง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F0D72C-7045-48AA-B777-DE0158DE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100832"/>
            <a:ext cx="7377343" cy="4158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b="1" dirty="0">
                <a:cs typeface="+mj-cs"/>
              </a:rPr>
              <a:t>องค์ประกอบความเป็นผู้ทรง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4400" dirty="0">
                <a:cs typeface="+mj-cs"/>
              </a:rPr>
              <a:t>มีตั๋วในความครอบครอง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4400" dirty="0">
                <a:cs typeface="+mj-cs"/>
              </a:rPr>
              <a:t>ครอบครองในฐานะผู้รับเงิน หรือ ผู้รับสลักหลัง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4400" dirty="0">
                <a:cs typeface="+mj-cs"/>
              </a:rPr>
              <a:t>รับสลักหลังมาโดยไม่ขาดสาย</a:t>
            </a:r>
          </a:p>
        </p:txBody>
      </p:sp>
    </p:spTree>
    <p:extLst>
      <p:ext uri="{BB962C8B-B14F-4D97-AF65-F5344CB8AC3E}">
        <p14:creationId xmlns:p14="http://schemas.microsoft.com/office/powerpoint/2010/main" val="3616527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A3785C-BA00-448A-968E-B725264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3" y="75505"/>
            <a:ext cx="6154966" cy="84777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1"/>
                </a:solidFill>
              </a:rPr>
              <a:t>หลักคิดในการพิจารณาการสลักหลังขาดสายหรือไม่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0E8481-C315-4CD3-9D8F-93D1ABED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225119"/>
            <a:ext cx="7107618" cy="4261282"/>
          </a:xfrm>
        </p:spPr>
        <p:txBody>
          <a:bodyPr/>
          <a:lstStyle/>
          <a:p>
            <a:pPr marL="385763" indent="-385763" algn="thaiDist">
              <a:buFont typeface="+mj-lt"/>
              <a:buAutoNum type="arabicPeriod"/>
            </a:pPr>
            <a:r>
              <a:rPr lang="th-TH" sz="3600" dirty="0">
                <a:cs typeface="+mj-cs"/>
              </a:rPr>
              <a:t>หากได้รับโอนมาโดยการสลักหลังเฉพาะ ผู้รับโอนสามารถโอนต่อได้ </a:t>
            </a:r>
            <a:r>
              <a:rPr lang="en-US" sz="3600" dirty="0">
                <a:cs typeface="+mj-cs"/>
              </a:rPr>
              <a:t>2</a:t>
            </a:r>
            <a:r>
              <a:rPr lang="th-TH" sz="3600" dirty="0">
                <a:cs typeface="+mj-cs"/>
              </a:rPr>
              <a:t> วิธี คือ สลักหลังเฉพาะ หรือสลักหลังลอย</a:t>
            </a:r>
          </a:p>
          <a:p>
            <a:pPr marL="385763" indent="-385763" algn="thaiDist">
              <a:buFont typeface="+mj-lt"/>
              <a:buAutoNum type="arabicPeriod"/>
            </a:pPr>
            <a:r>
              <a:rPr lang="th-TH" sz="3600" dirty="0">
                <a:cs typeface="+mj-cs"/>
              </a:rPr>
              <a:t>หากได้รับโอนมาโดยการสลักหลังลอย หรือส่งมอบ ผู้รับโอนสามารถโอนต่อได้ </a:t>
            </a:r>
            <a:r>
              <a:rPr lang="en-US" sz="3600" dirty="0">
                <a:cs typeface="+mj-cs"/>
              </a:rPr>
              <a:t>3</a:t>
            </a:r>
            <a:r>
              <a:rPr lang="th-TH" sz="3600" dirty="0">
                <a:cs typeface="+mj-cs"/>
              </a:rPr>
              <a:t> วิธี คือ สลักหลังเฉพาะ หรือสลักหลังลอย หรือส่งมอบ</a:t>
            </a:r>
          </a:p>
          <a:p>
            <a:pPr marL="385763" indent="-385763">
              <a:buFont typeface="+mj-lt"/>
              <a:buAutoNum type="arabicPeriod"/>
            </a:pPr>
            <a:endParaRPr lang="th-TH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095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D0E262-65B0-4884-8C16-48418F4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29202"/>
            <a:ext cx="6101599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การสลักหลัง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9A8BCB-06AE-45F5-90BB-0FD340D5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การสลักหลังเฉพาะ คือ การโอนตั๋วเงินที่มีการลงลายมือชื่อผู้โอน+ระบุชื่อผู้รับโอน</a:t>
            </a:r>
          </a:p>
          <a:p>
            <a:pPr marL="0" indent="0">
              <a:buNone/>
            </a:pPr>
            <a:r>
              <a:rPr lang="th-TH" dirty="0"/>
              <a:t>                   รุ่ง โอน หนึ่ง            หนึ่ง โอน สอง</a:t>
            </a:r>
          </a:p>
          <a:p>
            <a:pPr marL="0" indent="0">
              <a:buNone/>
            </a:pPr>
            <a:r>
              <a:rPr lang="th-TH" dirty="0"/>
              <a:t>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/>
              <a:t>                         รุ่ง                             หนึ่ง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/>
              <a:t>การสลักหลังลอย คือ การโอนตั๋วเงินที่มีการลงลายมือชื่อผู้โอน แต่ไม่ระบุชื่อผู้รับโอน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/>
              <a:t>                    รุ่ง โอน .....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/>
              <a:t>                         รุ่ง                           หนึ่ง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B4A4A01-61C4-447B-B78D-4031AC6B6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8" t="23550" r="58932" b="43838"/>
          <a:stretch/>
        </p:blipFill>
        <p:spPr>
          <a:xfrm>
            <a:off x="955142" y="1683136"/>
            <a:ext cx="790657" cy="131751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FD30B2B-275F-4CF8-AA77-FAA559547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09" t="52373" r="61413" b="19148"/>
          <a:stretch/>
        </p:blipFill>
        <p:spPr>
          <a:xfrm>
            <a:off x="2961643" y="1773179"/>
            <a:ext cx="681985" cy="1138822"/>
          </a:xfrm>
          <a:prstGeom prst="rect">
            <a:avLst/>
          </a:prstGeom>
        </p:spPr>
      </p:pic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4FB357D2-EF64-4FE9-88BE-4090FF6E0AE1}"/>
              </a:ext>
            </a:extLst>
          </p:cNvPr>
          <p:cNvSpPr/>
          <p:nvPr/>
        </p:nvSpPr>
        <p:spPr>
          <a:xfrm>
            <a:off x="1571726" y="2216257"/>
            <a:ext cx="1389917" cy="296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68E92D0-FBF5-406E-99A3-19C9F64E9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32" t="23376" r="30679" b="46763"/>
          <a:stretch/>
        </p:blipFill>
        <p:spPr>
          <a:xfrm>
            <a:off x="5080770" y="1683136"/>
            <a:ext cx="839207" cy="1232523"/>
          </a:xfrm>
          <a:prstGeom prst="rect">
            <a:avLst/>
          </a:prstGeom>
        </p:spPr>
      </p:pic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BA37CC84-4CD3-4336-A6BF-5D3BAF176784}"/>
              </a:ext>
            </a:extLst>
          </p:cNvPr>
          <p:cNvSpPr/>
          <p:nvPr/>
        </p:nvSpPr>
        <p:spPr>
          <a:xfrm>
            <a:off x="3757113" y="2216977"/>
            <a:ext cx="1389917" cy="296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A0C311-5E06-4C89-B819-1E88FADDB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8" t="23550" r="58932" b="43838"/>
          <a:stretch/>
        </p:blipFill>
        <p:spPr>
          <a:xfrm>
            <a:off x="781069" y="4058550"/>
            <a:ext cx="790657" cy="131751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A7FDF5B-D85C-408C-B45B-2C83B25F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09" t="52373" r="61413" b="19148"/>
          <a:stretch/>
        </p:blipFill>
        <p:spPr>
          <a:xfrm>
            <a:off x="2961642" y="4119623"/>
            <a:ext cx="681985" cy="113882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CB10E7D-2937-4700-9DCA-E139F7701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32" t="23376" r="30679" b="46763"/>
          <a:stretch/>
        </p:blipFill>
        <p:spPr>
          <a:xfrm>
            <a:off x="5027880" y="4072772"/>
            <a:ext cx="839207" cy="1232523"/>
          </a:xfrm>
          <a:prstGeom prst="rect">
            <a:avLst/>
          </a:prstGeom>
        </p:spPr>
      </p:pic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8E3A2551-247B-40D0-9625-334BAA25B54D}"/>
              </a:ext>
            </a:extLst>
          </p:cNvPr>
          <p:cNvSpPr/>
          <p:nvPr/>
        </p:nvSpPr>
        <p:spPr>
          <a:xfrm>
            <a:off x="1462236" y="4717308"/>
            <a:ext cx="1389917" cy="296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F0CE0B85-614A-4D6F-BEC9-7593F308028C}"/>
              </a:ext>
            </a:extLst>
          </p:cNvPr>
          <p:cNvSpPr/>
          <p:nvPr/>
        </p:nvSpPr>
        <p:spPr>
          <a:xfrm>
            <a:off x="3689052" y="4687515"/>
            <a:ext cx="1389917" cy="296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63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321C57-6C7E-4872-8F4E-621ABB2F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229202"/>
            <a:ext cx="6258757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ตัวอย่าง </a:t>
            </a:r>
            <a:r>
              <a:rPr lang="en-US" b="1" dirty="0"/>
              <a:t>1</a:t>
            </a:r>
            <a:endParaRPr lang="th-TH" b="1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136380F-F5C5-4CE7-A0AC-F844C0CB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35" t="52278" r="31192" b="20965"/>
          <a:stretch/>
        </p:blipFill>
        <p:spPr>
          <a:xfrm>
            <a:off x="6678218" y="3080110"/>
            <a:ext cx="754602" cy="12517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AE40ED-1955-4B05-95B0-C5DEF1A0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9" t="59622" r="29417" b="8620"/>
          <a:stretch/>
        </p:blipFill>
        <p:spPr>
          <a:xfrm>
            <a:off x="409661" y="3018408"/>
            <a:ext cx="839207" cy="131345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CC23C81-A995-441B-B1BE-23CFE42A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t="60132" r="60446" b="8947"/>
          <a:stretch/>
        </p:blipFill>
        <p:spPr>
          <a:xfrm>
            <a:off x="1248868" y="1593572"/>
            <a:ext cx="786601" cy="128396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FF0106-2A94-43DC-A731-5629D10D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8" t="23550" r="58932" b="43838"/>
          <a:stretch/>
        </p:blipFill>
        <p:spPr>
          <a:xfrm>
            <a:off x="2190953" y="3121319"/>
            <a:ext cx="790657" cy="1186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618528B-0340-4172-B45F-435869859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09" t="52373" r="61413" b="19148"/>
          <a:stretch/>
        </p:blipFill>
        <p:spPr>
          <a:xfrm>
            <a:off x="3582702" y="3169409"/>
            <a:ext cx="681985" cy="113882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A68EE95-FD7B-45ED-B338-966AEFA4C3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32" t="23376" r="30679" b="46763"/>
          <a:stretch/>
        </p:blipFill>
        <p:spPr>
          <a:xfrm>
            <a:off x="5098869" y="3018408"/>
            <a:ext cx="839207" cy="1232523"/>
          </a:xfrm>
          <a:prstGeom prst="rect">
            <a:avLst/>
          </a:prstGeom>
        </p:spPr>
      </p:pic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37B2C43-61DA-45FA-94B1-318746A86D0F}"/>
              </a:ext>
            </a:extLst>
          </p:cNvPr>
          <p:cNvSpPr/>
          <p:nvPr/>
        </p:nvSpPr>
        <p:spPr>
          <a:xfrm>
            <a:off x="4412833" y="356061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F2582F2D-F9C4-47C3-BD30-086EF8AC1F85}"/>
              </a:ext>
            </a:extLst>
          </p:cNvPr>
          <p:cNvSpPr/>
          <p:nvPr/>
        </p:nvSpPr>
        <p:spPr>
          <a:xfrm>
            <a:off x="2902999" y="356940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96AE8369-6A9C-44E1-A3A6-EFAF1E720248}"/>
              </a:ext>
            </a:extLst>
          </p:cNvPr>
          <p:cNvSpPr/>
          <p:nvPr/>
        </p:nvSpPr>
        <p:spPr>
          <a:xfrm>
            <a:off x="6007601" y="356940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10255302-5D21-4263-A82B-6776A608D133}"/>
              </a:ext>
            </a:extLst>
          </p:cNvPr>
          <p:cNvSpPr/>
          <p:nvPr/>
        </p:nvSpPr>
        <p:spPr>
          <a:xfrm rot="19024990">
            <a:off x="1023610" y="2907351"/>
            <a:ext cx="515038" cy="288538"/>
          </a:xfrm>
          <a:prstGeom prst="rightArrow">
            <a:avLst>
              <a:gd name="adj1" fmla="val 45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258349F-FF5B-42C5-B67D-83A79B780ECA}"/>
              </a:ext>
            </a:extLst>
          </p:cNvPr>
          <p:cNvSpPr txBox="1"/>
          <p:nvPr/>
        </p:nvSpPr>
        <p:spPr>
          <a:xfrm>
            <a:off x="479394" y="1593572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                 </a:t>
            </a:r>
            <a:r>
              <a:rPr lang="th-TH" b="1" dirty="0"/>
              <a:t>นายเจมส์(ผู้จ่าย)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FAA4A4-EBFE-4B90-922A-689E54693067}"/>
              </a:ext>
            </a:extLst>
          </p:cNvPr>
          <p:cNvSpPr txBox="1"/>
          <p:nvPr/>
        </p:nvSpPr>
        <p:spPr>
          <a:xfrm>
            <a:off x="368913" y="4450414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นายเสือ (ผู้สั่งจ่าย)            นายรุ่ง                นางหนึ่ง                     นายสอง                   นางสาม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63B2126-99FE-4B3F-864A-43CFD663EC0B}"/>
              </a:ext>
            </a:extLst>
          </p:cNvPr>
          <p:cNvSpPr txBox="1"/>
          <p:nvPr/>
        </p:nvSpPr>
        <p:spPr>
          <a:xfrm>
            <a:off x="2902999" y="3848955"/>
            <a:ext cx="59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r>
              <a:rPr lang="th-TH" b="1" dirty="0"/>
              <a:t>รุ่ง                         ส่งมอบ                       สอง</a:t>
            </a:r>
            <a:r>
              <a:rPr lang="th-TH" dirty="0"/>
              <a:t> </a:t>
            </a:r>
            <a:endParaRPr lang="th-TH" b="1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3154807-B374-4A7B-A0CF-039A5CC166FE}"/>
              </a:ext>
            </a:extLst>
          </p:cNvPr>
          <p:cNvSpPr txBox="1"/>
          <p:nvPr/>
        </p:nvSpPr>
        <p:spPr>
          <a:xfrm>
            <a:off x="1376039" y="3257943"/>
            <a:ext cx="77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                                     </a:t>
            </a:r>
            <a:r>
              <a:rPr lang="th-TH" sz="1600" b="1" dirty="0"/>
              <a:t>   รุ่ง โอน..                                                      สองโอนสาม.</a:t>
            </a:r>
          </a:p>
        </p:txBody>
      </p:sp>
    </p:spTree>
    <p:extLst>
      <p:ext uri="{BB962C8B-B14F-4D97-AF65-F5344CB8AC3E}">
        <p14:creationId xmlns:p14="http://schemas.microsoft.com/office/powerpoint/2010/main" val="201410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229202"/>
            <a:ext cx="6190375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แหล่งค้นคว้าเพิ่มเติม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158359"/>
            <a:ext cx="8253353" cy="4908809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cs typeface="+mj-cs"/>
              </a:rPr>
              <a:t>เว็บไซต์ อ พง</a:t>
            </a:r>
            <a:r>
              <a:rPr lang="th-TH" dirty="0" err="1">
                <a:cs typeface="+mj-cs"/>
              </a:rPr>
              <a:t>ษ์</a:t>
            </a:r>
            <a:r>
              <a:rPr lang="th-TH" dirty="0">
                <a:cs typeface="+mj-cs"/>
              </a:rPr>
              <a:t>บวร ประสูตร์แสงจันทร์</a:t>
            </a:r>
            <a:endParaRPr lang="en-US" dirty="0">
              <a:cs typeface="+mj-cs"/>
            </a:endParaRPr>
          </a:p>
          <a:p>
            <a:r>
              <a:rPr lang="en-US" sz="2400" dirty="0">
                <a:hlinkClick r:id="rId2"/>
              </a:rPr>
              <a:t>http://pws.npru.ac.th/pongborworn/index.php?act=6a992d5529f459a44fee58c733255e86&amp;lntype=editor_top&amp;stm_id=5829</a:t>
            </a:r>
            <a:endParaRPr lang="th-TH" sz="2400" dirty="0"/>
          </a:p>
          <a:p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37514F7-B297-4AE1-A0F8-368EEB907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" t="4562" b="3787"/>
          <a:stretch/>
        </p:blipFill>
        <p:spPr>
          <a:xfrm>
            <a:off x="754602" y="2484801"/>
            <a:ext cx="7137647" cy="37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8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321C57-6C7E-4872-8F4E-621ABB2F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229202"/>
            <a:ext cx="6258757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ตัวอย่าง </a:t>
            </a:r>
            <a:r>
              <a:rPr lang="en-US" b="1" dirty="0"/>
              <a:t>2</a:t>
            </a:r>
            <a:endParaRPr lang="th-TH" b="1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136380F-F5C5-4CE7-A0AC-F844C0CB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35" t="52278" r="31192" b="20965"/>
          <a:stretch/>
        </p:blipFill>
        <p:spPr>
          <a:xfrm>
            <a:off x="6678218" y="3080110"/>
            <a:ext cx="754602" cy="12517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AE40ED-1955-4B05-95B0-C5DEF1A0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9" t="59622" r="29417" b="8620"/>
          <a:stretch/>
        </p:blipFill>
        <p:spPr>
          <a:xfrm>
            <a:off x="409661" y="3018408"/>
            <a:ext cx="839207" cy="131345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CC23C81-A995-441B-B1BE-23CFE42A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t="60132" r="60446" b="8947"/>
          <a:stretch/>
        </p:blipFill>
        <p:spPr>
          <a:xfrm>
            <a:off x="1248868" y="1593572"/>
            <a:ext cx="786601" cy="128396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FF0106-2A94-43DC-A731-5629D10D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8" t="23550" r="58932" b="43838"/>
          <a:stretch/>
        </p:blipFill>
        <p:spPr>
          <a:xfrm>
            <a:off x="2190953" y="3121319"/>
            <a:ext cx="790657" cy="1186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618528B-0340-4172-B45F-435869859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09" t="52373" r="61413" b="19148"/>
          <a:stretch/>
        </p:blipFill>
        <p:spPr>
          <a:xfrm>
            <a:off x="3582702" y="3169409"/>
            <a:ext cx="681985" cy="113882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A68EE95-FD7B-45ED-B338-966AEFA4C3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32" t="23376" r="30679" b="46763"/>
          <a:stretch/>
        </p:blipFill>
        <p:spPr>
          <a:xfrm>
            <a:off x="5098869" y="3018408"/>
            <a:ext cx="839207" cy="1232523"/>
          </a:xfrm>
          <a:prstGeom prst="rect">
            <a:avLst/>
          </a:prstGeom>
        </p:spPr>
      </p:pic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37B2C43-61DA-45FA-94B1-318746A86D0F}"/>
              </a:ext>
            </a:extLst>
          </p:cNvPr>
          <p:cNvSpPr/>
          <p:nvPr/>
        </p:nvSpPr>
        <p:spPr>
          <a:xfrm>
            <a:off x="4412833" y="356061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F2582F2D-F9C4-47C3-BD30-086EF8AC1F85}"/>
              </a:ext>
            </a:extLst>
          </p:cNvPr>
          <p:cNvSpPr/>
          <p:nvPr/>
        </p:nvSpPr>
        <p:spPr>
          <a:xfrm>
            <a:off x="2902999" y="356940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96AE8369-6A9C-44E1-A3A6-EFAF1E720248}"/>
              </a:ext>
            </a:extLst>
          </p:cNvPr>
          <p:cNvSpPr/>
          <p:nvPr/>
        </p:nvSpPr>
        <p:spPr>
          <a:xfrm>
            <a:off x="6007601" y="356940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10255302-5D21-4263-A82B-6776A608D133}"/>
              </a:ext>
            </a:extLst>
          </p:cNvPr>
          <p:cNvSpPr/>
          <p:nvPr/>
        </p:nvSpPr>
        <p:spPr>
          <a:xfrm rot="19024990">
            <a:off x="1023610" y="2907351"/>
            <a:ext cx="515038" cy="288538"/>
          </a:xfrm>
          <a:prstGeom prst="rightArrow">
            <a:avLst>
              <a:gd name="adj1" fmla="val 45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258349F-FF5B-42C5-B67D-83A79B780ECA}"/>
              </a:ext>
            </a:extLst>
          </p:cNvPr>
          <p:cNvSpPr txBox="1"/>
          <p:nvPr/>
        </p:nvSpPr>
        <p:spPr>
          <a:xfrm>
            <a:off x="479394" y="1593572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                 </a:t>
            </a:r>
            <a:r>
              <a:rPr lang="th-TH" b="1" dirty="0"/>
              <a:t>นายเจมส์(ผู้จ่าย)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FAA4A4-EBFE-4B90-922A-689E54693067}"/>
              </a:ext>
            </a:extLst>
          </p:cNvPr>
          <p:cNvSpPr txBox="1"/>
          <p:nvPr/>
        </p:nvSpPr>
        <p:spPr>
          <a:xfrm>
            <a:off x="368913" y="4450414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นายเสือ (ผู้สั่งจ่าย)            นายรุ่ง                นางหนึ่ง                     นายสอง                   นางสาม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63B2126-99FE-4B3F-864A-43CFD663EC0B}"/>
              </a:ext>
            </a:extLst>
          </p:cNvPr>
          <p:cNvSpPr txBox="1"/>
          <p:nvPr/>
        </p:nvSpPr>
        <p:spPr>
          <a:xfrm>
            <a:off x="2902999" y="3848955"/>
            <a:ext cx="59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r>
              <a:rPr lang="th-TH" b="1" dirty="0"/>
              <a:t>รุ่ง                         ส่งมอบ                       สอง</a:t>
            </a:r>
            <a:r>
              <a:rPr lang="th-TH" dirty="0"/>
              <a:t> </a:t>
            </a:r>
            <a:endParaRPr lang="th-TH" b="1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3154807-B374-4A7B-A0CF-039A5CC166FE}"/>
              </a:ext>
            </a:extLst>
          </p:cNvPr>
          <p:cNvSpPr txBox="1"/>
          <p:nvPr/>
        </p:nvSpPr>
        <p:spPr>
          <a:xfrm>
            <a:off x="1376039" y="3257943"/>
            <a:ext cx="77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                                     </a:t>
            </a:r>
            <a:r>
              <a:rPr lang="th-TH" sz="1600" b="1" dirty="0"/>
              <a:t> รุ่ง โอน หนึ่ง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389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321C57-6C7E-4872-8F4E-621ABB2F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229202"/>
            <a:ext cx="6258757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ตัวอย่าง </a:t>
            </a:r>
            <a:r>
              <a:rPr lang="en-US" b="1" dirty="0"/>
              <a:t>3</a:t>
            </a:r>
            <a:endParaRPr lang="th-TH" b="1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136380F-F5C5-4CE7-A0AC-F844C0CB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35" t="52278" r="31192" b="20965"/>
          <a:stretch/>
        </p:blipFill>
        <p:spPr>
          <a:xfrm>
            <a:off x="5883925" y="3051620"/>
            <a:ext cx="754602" cy="12517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AE40ED-1955-4B05-95B0-C5DEF1A0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9" t="59622" r="29417" b="8620"/>
          <a:stretch/>
        </p:blipFill>
        <p:spPr>
          <a:xfrm>
            <a:off x="409661" y="3018408"/>
            <a:ext cx="839207" cy="131345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CC23C81-A995-441B-B1BE-23CFE42A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t="60132" r="60446" b="8947"/>
          <a:stretch/>
        </p:blipFill>
        <p:spPr>
          <a:xfrm>
            <a:off x="1248868" y="1593572"/>
            <a:ext cx="786601" cy="128396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FF0106-2A94-43DC-A731-5629D10D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8" t="23550" r="58932" b="43838"/>
          <a:stretch/>
        </p:blipFill>
        <p:spPr>
          <a:xfrm>
            <a:off x="1928571" y="3083112"/>
            <a:ext cx="790657" cy="1186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618528B-0340-4172-B45F-435869859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09" t="52373" r="61413" b="19148"/>
          <a:stretch/>
        </p:blipFill>
        <p:spPr>
          <a:xfrm>
            <a:off x="3289057" y="3184204"/>
            <a:ext cx="681985" cy="113882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A68EE95-FD7B-45ED-B338-966AEFA4C3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32" t="23376" r="30679" b="46763"/>
          <a:stretch/>
        </p:blipFill>
        <p:spPr>
          <a:xfrm>
            <a:off x="4507880" y="3037501"/>
            <a:ext cx="839207" cy="1232523"/>
          </a:xfrm>
          <a:prstGeom prst="rect">
            <a:avLst/>
          </a:prstGeom>
        </p:spPr>
      </p:pic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37B2C43-61DA-45FA-94B1-318746A86D0F}"/>
              </a:ext>
            </a:extLst>
          </p:cNvPr>
          <p:cNvSpPr/>
          <p:nvPr/>
        </p:nvSpPr>
        <p:spPr>
          <a:xfrm>
            <a:off x="3977851" y="3544068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F2582F2D-F9C4-47C3-BD30-086EF8AC1F85}"/>
              </a:ext>
            </a:extLst>
          </p:cNvPr>
          <p:cNvSpPr/>
          <p:nvPr/>
        </p:nvSpPr>
        <p:spPr>
          <a:xfrm>
            <a:off x="2549478" y="3549045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96AE8369-6A9C-44E1-A3A6-EFAF1E720248}"/>
              </a:ext>
            </a:extLst>
          </p:cNvPr>
          <p:cNvSpPr/>
          <p:nvPr/>
        </p:nvSpPr>
        <p:spPr>
          <a:xfrm>
            <a:off x="5325616" y="356061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10255302-5D21-4263-A82B-6776A608D133}"/>
              </a:ext>
            </a:extLst>
          </p:cNvPr>
          <p:cNvSpPr/>
          <p:nvPr/>
        </p:nvSpPr>
        <p:spPr>
          <a:xfrm rot="19024990">
            <a:off x="1023610" y="2907351"/>
            <a:ext cx="515038" cy="288538"/>
          </a:xfrm>
          <a:prstGeom prst="rightArrow">
            <a:avLst>
              <a:gd name="adj1" fmla="val 45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258349F-FF5B-42C5-B67D-83A79B780ECA}"/>
              </a:ext>
            </a:extLst>
          </p:cNvPr>
          <p:cNvSpPr txBox="1"/>
          <p:nvPr/>
        </p:nvSpPr>
        <p:spPr>
          <a:xfrm>
            <a:off x="479394" y="1593572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                 </a:t>
            </a:r>
            <a:r>
              <a:rPr lang="th-TH" b="1" dirty="0"/>
              <a:t>นายเจมส์(ผู้จ่าย)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FAA4A4-EBFE-4B90-922A-689E54693067}"/>
              </a:ext>
            </a:extLst>
          </p:cNvPr>
          <p:cNvSpPr txBox="1"/>
          <p:nvPr/>
        </p:nvSpPr>
        <p:spPr>
          <a:xfrm>
            <a:off x="368913" y="4450414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นายเสือ (ผู้สั่งจ่าย)       นายรุ่ง               นางหนึ่ง                 นายสอง            นางสาม                   นายสี่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63B2126-99FE-4B3F-864A-43CFD663EC0B}"/>
              </a:ext>
            </a:extLst>
          </p:cNvPr>
          <p:cNvSpPr txBox="1"/>
          <p:nvPr/>
        </p:nvSpPr>
        <p:spPr>
          <a:xfrm>
            <a:off x="2450238" y="3866200"/>
            <a:ext cx="59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r>
              <a:rPr lang="th-TH" b="1" dirty="0"/>
              <a:t>ส่งมอบ                    หนึ่ง                     สอง                       สาม</a:t>
            </a:r>
            <a:r>
              <a:rPr lang="th-TH" dirty="0"/>
              <a:t> </a:t>
            </a:r>
            <a:endParaRPr lang="th-TH" b="1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3154807-B374-4A7B-A0CF-039A5CC166FE}"/>
              </a:ext>
            </a:extLst>
          </p:cNvPr>
          <p:cNvSpPr txBox="1"/>
          <p:nvPr/>
        </p:nvSpPr>
        <p:spPr>
          <a:xfrm>
            <a:off x="829264" y="3248845"/>
            <a:ext cx="77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                                                                                                                                                             สาม</a:t>
            </a:r>
            <a:r>
              <a:rPr lang="th-TH" sz="1600" b="1" dirty="0"/>
              <a:t> โอน สี่                                                    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221804-9D8D-4A36-A2E2-C72B98354D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0733" t="4496" r="31227"/>
          <a:stretch/>
        </p:blipFill>
        <p:spPr>
          <a:xfrm>
            <a:off x="7367371" y="3070396"/>
            <a:ext cx="681985" cy="1289823"/>
          </a:xfrm>
          <a:prstGeom prst="rect">
            <a:avLst/>
          </a:prstGeom>
        </p:spPr>
      </p:pic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487DCD50-453C-414C-8602-359914AE4302}"/>
              </a:ext>
            </a:extLst>
          </p:cNvPr>
          <p:cNvSpPr/>
          <p:nvPr/>
        </p:nvSpPr>
        <p:spPr>
          <a:xfrm>
            <a:off x="6687669" y="3544068"/>
            <a:ext cx="67970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7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321C57-6C7E-4872-8F4E-621ABB2F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229202"/>
            <a:ext cx="6258757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ตัวอย่าง </a:t>
            </a:r>
            <a:r>
              <a:rPr lang="en-US" b="1" dirty="0"/>
              <a:t>4</a:t>
            </a:r>
            <a:endParaRPr lang="th-TH" b="1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136380F-F5C5-4CE7-A0AC-F844C0CB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35" t="52278" r="31192" b="20965"/>
          <a:stretch/>
        </p:blipFill>
        <p:spPr>
          <a:xfrm>
            <a:off x="5883925" y="3051620"/>
            <a:ext cx="754602" cy="12517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AE40ED-1955-4B05-95B0-C5DEF1A0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9" t="59622" r="29417" b="8620"/>
          <a:stretch/>
        </p:blipFill>
        <p:spPr>
          <a:xfrm>
            <a:off x="409661" y="3018408"/>
            <a:ext cx="839207" cy="131345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CC23C81-A995-441B-B1BE-23CFE42A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t="60132" r="60446" b="8947"/>
          <a:stretch/>
        </p:blipFill>
        <p:spPr>
          <a:xfrm>
            <a:off x="1248868" y="1593572"/>
            <a:ext cx="786601" cy="128396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FF0106-2A94-43DC-A731-5629D10D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8" t="23550" r="58932" b="43838"/>
          <a:stretch/>
        </p:blipFill>
        <p:spPr>
          <a:xfrm>
            <a:off x="1928571" y="3083112"/>
            <a:ext cx="790657" cy="1186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618528B-0340-4172-B45F-435869859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09" t="52373" r="61413" b="19148"/>
          <a:stretch/>
        </p:blipFill>
        <p:spPr>
          <a:xfrm>
            <a:off x="3289057" y="3184204"/>
            <a:ext cx="681985" cy="113882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A68EE95-FD7B-45ED-B338-966AEFA4C3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32" t="23376" r="30679" b="46763"/>
          <a:stretch/>
        </p:blipFill>
        <p:spPr>
          <a:xfrm>
            <a:off x="4507880" y="3037501"/>
            <a:ext cx="839207" cy="1232523"/>
          </a:xfrm>
          <a:prstGeom prst="rect">
            <a:avLst/>
          </a:prstGeom>
        </p:spPr>
      </p:pic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37B2C43-61DA-45FA-94B1-318746A86D0F}"/>
              </a:ext>
            </a:extLst>
          </p:cNvPr>
          <p:cNvSpPr/>
          <p:nvPr/>
        </p:nvSpPr>
        <p:spPr>
          <a:xfrm>
            <a:off x="3977851" y="3544068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F2582F2D-F9C4-47C3-BD30-086EF8AC1F85}"/>
              </a:ext>
            </a:extLst>
          </p:cNvPr>
          <p:cNvSpPr/>
          <p:nvPr/>
        </p:nvSpPr>
        <p:spPr>
          <a:xfrm>
            <a:off x="2549478" y="3549045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96AE8369-6A9C-44E1-A3A6-EFAF1E720248}"/>
              </a:ext>
            </a:extLst>
          </p:cNvPr>
          <p:cNvSpPr/>
          <p:nvPr/>
        </p:nvSpPr>
        <p:spPr>
          <a:xfrm>
            <a:off x="5325616" y="3560613"/>
            <a:ext cx="60109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10255302-5D21-4263-A82B-6776A608D133}"/>
              </a:ext>
            </a:extLst>
          </p:cNvPr>
          <p:cNvSpPr/>
          <p:nvPr/>
        </p:nvSpPr>
        <p:spPr>
          <a:xfrm rot="19024990">
            <a:off x="1023610" y="2907351"/>
            <a:ext cx="515038" cy="288538"/>
          </a:xfrm>
          <a:prstGeom prst="rightArrow">
            <a:avLst>
              <a:gd name="adj1" fmla="val 45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258349F-FF5B-42C5-B67D-83A79B780ECA}"/>
              </a:ext>
            </a:extLst>
          </p:cNvPr>
          <p:cNvSpPr txBox="1"/>
          <p:nvPr/>
        </p:nvSpPr>
        <p:spPr>
          <a:xfrm>
            <a:off x="479394" y="1593572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                 </a:t>
            </a:r>
            <a:r>
              <a:rPr lang="th-TH" b="1" dirty="0"/>
              <a:t>นายเจมส์(ผู้จ่าย)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FAA4A4-EBFE-4B90-922A-689E54693067}"/>
              </a:ext>
            </a:extLst>
          </p:cNvPr>
          <p:cNvSpPr txBox="1"/>
          <p:nvPr/>
        </p:nvSpPr>
        <p:spPr>
          <a:xfrm>
            <a:off x="368913" y="4450414"/>
            <a:ext cx="776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นายเสือ (ผู้สั่งจ่าย)       นายรุ่ง               นางหนึ่ง                 นายสอง            นางสาม                   นายสี่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63B2126-99FE-4B3F-864A-43CFD663EC0B}"/>
              </a:ext>
            </a:extLst>
          </p:cNvPr>
          <p:cNvSpPr txBox="1"/>
          <p:nvPr/>
        </p:nvSpPr>
        <p:spPr>
          <a:xfrm>
            <a:off x="2450238" y="3866200"/>
            <a:ext cx="59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รุ่ง</a:t>
            </a:r>
            <a:r>
              <a:rPr lang="th-TH" b="1" dirty="0"/>
              <a:t>                      หนึ่ง                      ส่งมอบ                   สาม</a:t>
            </a:r>
            <a:r>
              <a:rPr lang="th-TH" dirty="0"/>
              <a:t> </a:t>
            </a:r>
            <a:endParaRPr lang="th-TH" b="1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3154807-B374-4A7B-A0CF-039A5CC166FE}"/>
              </a:ext>
            </a:extLst>
          </p:cNvPr>
          <p:cNvSpPr txBox="1"/>
          <p:nvPr/>
        </p:nvSpPr>
        <p:spPr>
          <a:xfrm>
            <a:off x="829264" y="3248845"/>
            <a:ext cx="776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                                              รุ่ง โอน หนึ่ง                                                                                             สาม</a:t>
            </a:r>
            <a:r>
              <a:rPr lang="th-TH" sz="1600" b="1" dirty="0"/>
              <a:t> โอน สี่                                                    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221804-9D8D-4A36-A2E2-C72B98354D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0733" t="4496" r="31227"/>
          <a:stretch/>
        </p:blipFill>
        <p:spPr>
          <a:xfrm>
            <a:off x="7367371" y="3070396"/>
            <a:ext cx="681985" cy="1289823"/>
          </a:xfrm>
          <a:prstGeom prst="rect">
            <a:avLst/>
          </a:prstGeom>
        </p:spPr>
      </p:pic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487DCD50-453C-414C-8602-359914AE4302}"/>
              </a:ext>
            </a:extLst>
          </p:cNvPr>
          <p:cNvSpPr/>
          <p:nvPr/>
        </p:nvSpPr>
        <p:spPr>
          <a:xfrm>
            <a:off x="6687669" y="3544068"/>
            <a:ext cx="679702" cy="2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4801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5E21F1-AF4F-4852-92C6-00579F58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229202"/>
            <a:ext cx="6489577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การแก้ไขตั๋วเงินในสาระสำคัญ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0ABA51-348B-43FE-988F-F504C742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158359"/>
            <a:ext cx="7936637" cy="4908809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dirty="0"/>
              <a:t>มาตรา </a:t>
            </a:r>
            <a:r>
              <a:rPr lang="en-US" dirty="0"/>
              <a:t>1007</a:t>
            </a:r>
            <a:r>
              <a:rPr lang="th-TH" dirty="0"/>
              <a:t> ถ้าข้อความในตั๋วเงินใด หรือในคำรับรองตั๋วเงินรายใด มีผู้แก้ไขเปลี่ยนแปลงในข้อสำคัญโดยที่คู่สัญญาทั้งปวงผู้ต้องรับผิดตามตั๋วเงินมิได้ยินยอมด้วยหมดทุกคนไซร้ ท่านว่าตั๋วเงินนั้นก็เป็นอันเสีย เว้นแต่ ยังคงใช้ได้ต่อคู่สัญญาซึ่งเป็นผู้ทำการแก้ไขเปลี่ยนแปลงนั้น หรือได้ยินยอมด้วยกับการแก้ไขเปลี่ยนแปลงนั้น กับทั้งผู้สลักหลังในภายหลัง</a:t>
            </a:r>
            <a:endParaRPr lang="en-US" dirty="0"/>
          </a:p>
          <a:p>
            <a:pPr marL="0" indent="0" algn="thaiDist">
              <a:buNone/>
            </a:pPr>
            <a:r>
              <a:rPr lang="th-TH" dirty="0"/>
              <a:t>	แต่หากตั๋วเงินใดได้มีผู้แก้ไขเปลี่ยนแปลงในข้อสำคัญ แต่ความเปลี่ยนแปลงนั้นไม่ประจักษ์ และตั๋วเงินนั้นตกอยู่ในมือผู้ทรงโดยชอบด้วยกฎหมายไซร้ ท่านว่าผู้ทรงคนนั้นจะเอาประโยชน์จากตั๋วเงินนั้นก็ได้เสมือนดังว่ามิได้มีการแก้ไขเปลี่ยนแปลงเลย และจะบังคับการใช้เงินตามเนื้อความแห่งตั๋วนั้นก็ได้</a:t>
            </a:r>
            <a:endParaRPr lang="en-US" dirty="0"/>
          </a:p>
          <a:p>
            <a:pPr marL="0" indent="0" algn="thaiDist">
              <a:buNone/>
            </a:pPr>
            <a:r>
              <a:rPr lang="th-TH" dirty="0"/>
              <a:t>	กล่าวโดยเฉพาะ การแก้ไขเปลี่ยนแปลงเช่นจะกล่าวต่อไปนี้ ท่านถือว่าเป็นการแก้ไขเปลี่ยนแปลงในข้อสำคัญ คือการแก้ไขเปลี่ยนแปลงอย่างใด ๆ แก่วันที่ลง จำนวนเงินอันจะพึงใช้ เวลาใช้เงิน สถานที่ใช้เงิน กับทั้งเมื่อตั๋วเงินเขารับรองไว้ทั่วไปไม่เจาะจงสถานที่ใช้เงิน ไปเติมความระบุสถานที่ใช้เงินเข้าโดยที่ผู้รับรองมิได้ยินยอมด้วย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941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090A98-DF97-46ED-8992-5B123E02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4" y="229202"/>
            <a:ext cx="6693763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การแก้ไขในสาระสำคัญ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E0FDF1-782A-4181-B981-132546C2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667427" cy="4908809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ตามมาตรา </a:t>
            </a:r>
            <a:r>
              <a:rPr lang="en-US" dirty="0"/>
              <a:t>1007</a:t>
            </a:r>
            <a:r>
              <a:rPr lang="th-TH" dirty="0"/>
              <a:t> วรรคสาม ถือว่าการแก้ไขในสาระสำคัญ ได้แก่ </a:t>
            </a:r>
          </a:p>
          <a:p>
            <a:pPr marL="0" lvl="0" indent="0" algn="thaiDist">
              <a:buNone/>
            </a:pPr>
            <a:r>
              <a:rPr lang="th-TH" dirty="0"/>
              <a:t>	- </a:t>
            </a:r>
            <a:r>
              <a:rPr lang="th-TH" dirty="0">
                <a:solidFill>
                  <a:prstClr val="black"/>
                </a:solidFill>
              </a:rPr>
              <a:t>วันที่ลง </a:t>
            </a:r>
          </a:p>
          <a:p>
            <a:pPr marL="0" lvl="0" indent="0" algn="thaiDist">
              <a:buNone/>
            </a:pPr>
            <a:r>
              <a:rPr lang="th-TH" dirty="0">
                <a:solidFill>
                  <a:prstClr val="black"/>
                </a:solidFill>
              </a:rPr>
              <a:t>	- จำนวนเงินอันจะพึงใช้</a:t>
            </a:r>
          </a:p>
          <a:p>
            <a:pPr marL="0" lvl="0" indent="0" algn="thaiDist">
              <a:buNone/>
            </a:pPr>
            <a:r>
              <a:rPr lang="th-TH" dirty="0">
                <a:solidFill>
                  <a:prstClr val="black"/>
                </a:solidFill>
              </a:rPr>
              <a:t>	- เวลาใช้เงิน </a:t>
            </a:r>
          </a:p>
          <a:p>
            <a:pPr marL="0" lvl="0" indent="0" algn="thaiDist">
              <a:buNone/>
            </a:pPr>
            <a:r>
              <a:rPr lang="th-TH" dirty="0">
                <a:solidFill>
                  <a:prstClr val="black"/>
                </a:solidFill>
              </a:rPr>
              <a:t>	- สถานที่ใช้เงิน กับทั้งเมื่อตั๋วเงินเขารับรองไว้ทั่วไปไม่เจาะจงสถานที่ใช้เงิน ไปเติมความระบุสถานที่ใช้เงินเข้าโดยที่ผู้รับรองมิได้ยินยอมด้วย</a:t>
            </a:r>
          </a:p>
          <a:p>
            <a:pPr marL="0" indent="0" algn="thaiDist">
              <a:buNone/>
            </a:pPr>
            <a:r>
              <a:rPr lang="th-TH" dirty="0">
                <a:solidFill>
                  <a:prstClr val="black"/>
                </a:solidFill>
              </a:rPr>
              <a:t>มาตรา </a:t>
            </a:r>
            <a:r>
              <a:rPr lang="en-US" dirty="0">
                <a:solidFill>
                  <a:prstClr val="black"/>
                </a:solidFill>
              </a:rPr>
              <a:t>996</a:t>
            </a:r>
            <a:r>
              <a:rPr lang="th-TH" dirty="0">
                <a:solidFill>
                  <a:prstClr val="black"/>
                </a:solidFill>
              </a:rPr>
              <a:t> การขีดคร่อมเช็คตามที่อนุญาตไว้ในมาตราก่อนนั้น ท่านว่าเป็นส่วนสำคัญอันหนึ่งของเช็ค ใครจะลบล้างย่อมไม่เป็นการชอบด้วยกฎหมาย</a:t>
            </a:r>
            <a:endParaRPr lang="en-US" dirty="0">
              <a:solidFill>
                <a:prstClr val="black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5138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35F5CD-CD08-4DA6-9DEB-A8B2E201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229202"/>
            <a:ext cx="6232124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ผลของการแก้ไขตั๋วเงินในข้อสาระสำคัญ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B6255B-3255-4037-9166-1C949C23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454363" cy="4908809"/>
          </a:xfrm>
        </p:spPr>
        <p:txBody>
          <a:bodyPr/>
          <a:lstStyle/>
          <a:p>
            <a:pPr algn="thaiDist"/>
            <a:r>
              <a:rPr lang="th-TH" sz="3600" dirty="0"/>
              <a:t>มาตรา </a:t>
            </a:r>
            <a:r>
              <a:rPr lang="en-US" sz="3600" dirty="0"/>
              <a:t>1007</a:t>
            </a:r>
            <a:r>
              <a:rPr lang="th-TH" sz="3600" dirty="0"/>
              <a:t> วรรคแรก ได้วางหลักเอาไว้ว่า “คู่สัญญาทั้งปวงผู้ต้องรับผิดตามตั๋วเงินมิได้ยินยอมด้วยหมดทุกคนไซร้ ท่านว่า</a:t>
            </a:r>
            <a:r>
              <a:rPr lang="th-TH" sz="3600" dirty="0">
                <a:solidFill>
                  <a:srgbClr val="FF0000"/>
                </a:solidFill>
              </a:rPr>
              <a:t>ตั๋วเงินนั้นก็เป็นอันเสีย </a:t>
            </a:r>
            <a:r>
              <a:rPr lang="th-TH" sz="3600" dirty="0"/>
              <a:t>เว้น</a:t>
            </a:r>
            <a:r>
              <a:rPr lang="th-TH" sz="3600" dirty="0">
                <a:solidFill>
                  <a:srgbClr val="00B050"/>
                </a:solidFill>
              </a:rPr>
              <a:t>แต่ ยังคงใช้ได้ต่อคู่สัญญาซึ่งเป็นผู้ทำการแก้ไขเปลี่ยนแปลงนั้น หรือได้ยินยอมด้วยกับการแก้ไขเปลี่ยนแปลงนั้น กับทั้งผู้สลักหลังในภายหลัง</a:t>
            </a:r>
            <a:r>
              <a:rPr lang="th-TH" sz="3600" dirty="0"/>
              <a:t>”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2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A6945C-8037-4E5A-A9A8-5B05563A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57" y="229202"/>
            <a:ext cx="6578354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ตัวอย่างการแก้ไขในสาระสำคัญ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6A95803-CACA-4462-9D89-53DCDE25C674}"/>
              </a:ext>
            </a:extLst>
          </p:cNvPr>
          <p:cNvSpPr txBox="1"/>
          <p:nvPr/>
        </p:nvSpPr>
        <p:spPr>
          <a:xfrm>
            <a:off x="399496" y="2343706"/>
            <a:ext cx="7794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cs typeface="+mj-cs"/>
              </a:rPr>
              <a:t>จากภาพ ส สั่ง จ จ่ายเงินแก่ ร จำนวน </a:t>
            </a:r>
            <a:r>
              <a:rPr lang="en-US" sz="3200" dirty="0">
                <a:cs typeface="+mj-cs"/>
              </a:rPr>
              <a:t>1,000</a:t>
            </a:r>
            <a:r>
              <a:rPr lang="th-TH" sz="3200" dirty="0">
                <a:cs typeface="+mj-cs"/>
              </a:rPr>
              <a:t> บาท ต่อมา ร โอนให้ ๑ และ ๑ โอนให้ ๒ ปรากฎว่า ๒ แก้ไขตัวเลขโดยเติมเลข </a:t>
            </a:r>
            <a:r>
              <a:rPr lang="en-US" sz="3200" dirty="0">
                <a:cs typeface="+mj-cs"/>
              </a:rPr>
              <a:t>0</a:t>
            </a:r>
            <a:r>
              <a:rPr lang="th-TH" sz="3200" dirty="0">
                <a:cs typeface="+mj-cs"/>
              </a:rPr>
              <a:t> ลงไปด้านหลังจำนวนเงินจากเดิม </a:t>
            </a:r>
            <a:r>
              <a:rPr lang="en-US" sz="3200" dirty="0">
                <a:cs typeface="+mj-cs"/>
              </a:rPr>
              <a:t>1,000</a:t>
            </a:r>
            <a:r>
              <a:rPr lang="th-TH" sz="3200" dirty="0">
                <a:cs typeface="+mj-cs"/>
              </a:rPr>
              <a:t> บาท กลายเป็น </a:t>
            </a:r>
            <a:r>
              <a:rPr lang="en-US" sz="3200" dirty="0">
                <a:cs typeface="+mj-cs"/>
              </a:rPr>
              <a:t>1,000o</a:t>
            </a:r>
            <a:r>
              <a:rPr lang="th-TH" sz="3200" dirty="0">
                <a:cs typeface="+mj-cs"/>
              </a:rPr>
              <a:t>บาท อันเป็นการแก้ไขที่เห็นความผิดปกติได้ประจักษ์ ก่อนจะโอนตั๋วให้ ๓ 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ผล คือ ตั๋วเงินเสียไป ไม่อาจใช้บังคับกับ ส จ ร ๑ </a:t>
            </a:r>
          </a:p>
          <a:p>
            <a:r>
              <a:rPr lang="th-TH" sz="3200" dirty="0">
                <a:cs typeface="+mj-cs"/>
              </a:rPr>
              <a:t>แต่ ๔ ผู้ทรงยังมีสิทธิเรียกให้ ๒ ผู้แก้ไข และ ๓ ผู้สลักหลังภายหลังการแก้ไข รับผิดได้ตามเนื้อความแห่งตั๋วที่ปรากฏต่อ ๔ คือ จำนวนเงิน ๑๐๐๐๐ บาท</a:t>
            </a:r>
            <a:endParaRPr lang="en-US" sz="3200" dirty="0">
              <a:cs typeface="+mj-cs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317C5A27-4DEB-4C9F-BE67-585509C2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9" y="1061222"/>
            <a:ext cx="8119631" cy="11226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indent="0">
              <a:buNone/>
            </a:pPr>
            <a:r>
              <a:rPr lang="th-TH" sz="3600" dirty="0"/>
              <a:t>            จ</a:t>
            </a:r>
            <a:br>
              <a:rPr lang="th-TH" sz="3600" dirty="0"/>
            </a:br>
            <a:r>
              <a:rPr lang="th-TH" sz="3600" dirty="0"/>
              <a:t>                             </a:t>
            </a:r>
            <a:r>
              <a:rPr lang="en-US" sz="3600" dirty="0"/>
              <a:t>1</a:t>
            </a:r>
            <a:r>
              <a:rPr lang="th-TH" sz="3600" dirty="0"/>
              <a:t>,</a:t>
            </a:r>
            <a:r>
              <a:rPr lang="en-US" sz="3600" dirty="0"/>
              <a:t>000</a:t>
            </a:r>
            <a:r>
              <a:rPr lang="th-TH" sz="3600" dirty="0"/>
              <a:t>        </a:t>
            </a:r>
            <a:r>
              <a:rPr lang="en-US" sz="3600" dirty="0"/>
              <a:t>1,000</a:t>
            </a:r>
            <a:r>
              <a:rPr lang="th-TH" sz="3600" dirty="0"/>
              <a:t>        </a:t>
            </a:r>
            <a:r>
              <a:rPr lang="en-US" sz="3600" dirty="0"/>
              <a:t>1,000o     </a:t>
            </a:r>
            <a:r>
              <a:rPr lang="en-US" sz="3600" dirty="0" err="1"/>
              <a:t>1,000o</a:t>
            </a:r>
            <a:r>
              <a:rPr lang="en-US" sz="3600" dirty="0"/>
              <a:t>       </a:t>
            </a:r>
            <a:br>
              <a:rPr lang="th-TH" sz="3600" dirty="0"/>
            </a:br>
            <a:r>
              <a:rPr lang="th-TH" sz="3600" dirty="0"/>
              <a:t>ส                      ร                ๑                    ๒                    ๓                   ๔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D299F830-7DF7-45E7-B42B-55BAF0BFDD1F}"/>
              </a:ext>
            </a:extLst>
          </p:cNvPr>
          <p:cNvCxnSpPr/>
          <p:nvPr/>
        </p:nvCxnSpPr>
        <p:spPr>
          <a:xfrm flipV="1">
            <a:off x="470517" y="1384917"/>
            <a:ext cx="497149" cy="39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2493D4A3-5C67-4407-A4A3-67CBA8323D36}"/>
              </a:ext>
            </a:extLst>
          </p:cNvPr>
          <p:cNvCxnSpPr/>
          <p:nvPr/>
        </p:nvCxnSpPr>
        <p:spPr>
          <a:xfrm>
            <a:off x="1189608" y="1384917"/>
            <a:ext cx="497149" cy="39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FEF9710F-EEB8-4695-8D09-FA37C51C3C4E}"/>
              </a:ext>
            </a:extLst>
          </p:cNvPr>
          <p:cNvCxnSpPr/>
          <p:nvPr/>
        </p:nvCxnSpPr>
        <p:spPr>
          <a:xfrm>
            <a:off x="2024109" y="1890944"/>
            <a:ext cx="976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131E45A1-A685-4BBD-9949-A3AF26E9B603}"/>
              </a:ext>
            </a:extLst>
          </p:cNvPr>
          <p:cNvCxnSpPr/>
          <p:nvPr/>
        </p:nvCxnSpPr>
        <p:spPr>
          <a:xfrm>
            <a:off x="3302493" y="1890944"/>
            <a:ext cx="12695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98851BD3-0C38-4985-BC61-5B0224C1B621}"/>
              </a:ext>
            </a:extLst>
          </p:cNvPr>
          <p:cNvCxnSpPr/>
          <p:nvPr/>
        </p:nvCxnSpPr>
        <p:spPr>
          <a:xfrm>
            <a:off x="4909351" y="1890944"/>
            <a:ext cx="1216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0A152D48-69E0-45CC-8E1B-FF4739DC34BE}"/>
              </a:ext>
            </a:extLst>
          </p:cNvPr>
          <p:cNvCxnSpPr/>
          <p:nvPr/>
        </p:nvCxnSpPr>
        <p:spPr>
          <a:xfrm>
            <a:off x="6489577" y="1890944"/>
            <a:ext cx="1136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28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24F60A-ED40-48BB-8B98-AB69F154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3" y="243327"/>
            <a:ext cx="5723878" cy="5023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การแก้ไขตั๋วเงินที่ไม่ประจักษ์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A05004-16E3-48F1-B17C-C9F4DC6A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7262"/>
            <a:ext cx="7074948" cy="420271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cs typeface="+mj-cs"/>
              </a:rPr>
              <a:t>มาตรา </a:t>
            </a:r>
            <a:r>
              <a:rPr lang="en-US" sz="3600" dirty="0">
                <a:cs typeface="+mj-cs"/>
              </a:rPr>
              <a:t>1007</a:t>
            </a:r>
            <a:r>
              <a:rPr lang="th-TH" sz="3600" dirty="0">
                <a:cs typeface="+mj-cs"/>
              </a:rPr>
              <a:t> วรรคสอง แต่หากตั๋วเงินใดได้มีผู้แก้ไขเปลี่ยนแปลงในข้อสำคัญ แต่ความเปลี่ยนแปลงนั้นไม่ประจักษ์ และตั๋วเงินนั้นตกอยู่ในมือผู้ทรงโดยชอบด้วยกฎหมายไซร้ </a:t>
            </a:r>
            <a:r>
              <a:rPr lang="th-TH" sz="3600" dirty="0">
                <a:solidFill>
                  <a:srgbClr val="FF0000"/>
                </a:solidFill>
                <a:cs typeface="+mj-cs"/>
              </a:rPr>
              <a:t>ท่านว่าผู้ทรงคนนั้นจะเอาประโยชน์จากตั๋วเงินนั้นก็ได้เสมือนดังว่ามิได้มีการแก้ไขเปลี่ยนแปลง</a:t>
            </a:r>
            <a:r>
              <a:rPr lang="th-TH" sz="3600" dirty="0">
                <a:cs typeface="+mj-cs"/>
              </a:rPr>
              <a:t>เลย และจะบังคับการใช้เงินตามเนื้อความแห่งตั๋วนั้นก็ได้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795375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098592-7A86-4F97-9169-CFC7993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26468"/>
            <a:ext cx="7921101" cy="3970145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dirty="0">
                <a:cs typeface="+mj-cs"/>
              </a:rPr>
              <a:t>จากภาพ ส สั่ง จ จ่ายเงินแก่ ร จำนวน </a:t>
            </a:r>
            <a:r>
              <a:rPr lang="en-US" dirty="0">
                <a:cs typeface="+mj-cs"/>
              </a:rPr>
              <a:t>1,000</a:t>
            </a:r>
            <a:r>
              <a:rPr lang="th-TH" dirty="0">
                <a:cs typeface="+mj-cs"/>
              </a:rPr>
              <a:t> บาท ต่อมา ร โอนให้ ก และ ก โอนให้ ข ต่อมา ข แก้ไขตัวเลขโดยเติมเลข </a:t>
            </a:r>
            <a:r>
              <a:rPr lang="en-US" dirty="0">
                <a:cs typeface="+mj-cs"/>
              </a:rPr>
              <a:t>9</a:t>
            </a:r>
            <a:r>
              <a:rPr lang="th-TH" dirty="0">
                <a:cs typeface="+mj-cs"/>
              </a:rPr>
              <a:t> ลงไปด้านหน้าจำนวนเงินจากเดิม ๑,๐๐๐ บาท กลายเป็น ๙๑,๐๐๐ บาท แล้วนำไปโอนสลักหลังชำระหนี้ให้ ค โดยเป็นการ</a:t>
            </a:r>
            <a:r>
              <a:rPr lang="th-TH" dirty="0">
                <a:solidFill>
                  <a:srgbClr val="FF0000"/>
                </a:solidFill>
                <a:cs typeface="+mj-cs"/>
              </a:rPr>
              <a:t>แก้ไขที่แนบเนียนคนทั่วไปไม่สังเกตเห็นความผิดปกติ </a:t>
            </a:r>
            <a:r>
              <a:rPr lang="th-TH" dirty="0">
                <a:cs typeface="+mj-cs"/>
              </a:rPr>
              <a:t>และ ค ได้สลักหลังโอนตั๋วเงินนั้นแก่ ง เช่นนี้ </a:t>
            </a:r>
          </a:p>
          <a:p>
            <a:pPr algn="thaiDist"/>
            <a:r>
              <a:rPr lang="th-TH" dirty="0">
                <a:cs typeface="+mj-cs"/>
              </a:rPr>
              <a:t>ตั๋วเงินไม่เสียไปสำหรับ ส ร และ ก แต่ผู้ทรงจะบังคับให้เขาเหล่านี้ใช้เงินได้เพียงเนื้อความเดิม คือ </a:t>
            </a:r>
            <a:r>
              <a:rPr lang="en-US" dirty="0">
                <a:cs typeface="+mj-cs"/>
              </a:rPr>
              <a:t>1,000</a:t>
            </a:r>
            <a:r>
              <a:rPr lang="th-TH" dirty="0">
                <a:cs typeface="+mj-cs"/>
              </a:rPr>
              <a:t> บาทเท่านั้น ทั้งนี้ตาม</a:t>
            </a:r>
            <a:r>
              <a:rPr lang="th-TH" dirty="0">
                <a:highlight>
                  <a:srgbClr val="FFFF00"/>
                </a:highlight>
                <a:cs typeface="+mj-cs"/>
              </a:rPr>
              <a:t>ที่มาตรา </a:t>
            </a:r>
            <a:r>
              <a:rPr lang="en-US" dirty="0">
                <a:highlight>
                  <a:srgbClr val="FFFF00"/>
                </a:highlight>
                <a:cs typeface="+mj-cs"/>
              </a:rPr>
              <a:t>1007</a:t>
            </a:r>
            <a:r>
              <a:rPr lang="th-TH" dirty="0">
                <a:highlight>
                  <a:srgbClr val="FFFF00"/>
                </a:highlight>
                <a:cs typeface="+mj-cs"/>
              </a:rPr>
              <a:t> วรรคสอง</a:t>
            </a:r>
            <a:r>
              <a:rPr lang="th-TH" dirty="0">
                <a:cs typeface="+mj-cs"/>
              </a:rPr>
              <a:t>บัญญัติไว้ </a:t>
            </a:r>
          </a:p>
          <a:p>
            <a:pPr algn="thaiDist"/>
            <a:r>
              <a:rPr lang="th-TH" dirty="0">
                <a:cs typeface="+mj-cs"/>
              </a:rPr>
              <a:t>ส่วน ข และ ค นั้น เนื่องจากเป็นผู้แก้ไข และผู้สลักหลังตั๋วเงินภายหลังการแก้ไข </a:t>
            </a:r>
            <a:r>
              <a:rPr lang="th-TH" dirty="0">
                <a:highlight>
                  <a:srgbClr val="FFFF00"/>
                </a:highlight>
                <a:cs typeface="+mj-cs"/>
              </a:rPr>
              <a:t>ตามมาตรา </a:t>
            </a:r>
            <a:r>
              <a:rPr lang="en-US" dirty="0">
                <a:highlight>
                  <a:srgbClr val="FFFF00"/>
                </a:highlight>
                <a:cs typeface="+mj-cs"/>
              </a:rPr>
              <a:t>1007</a:t>
            </a:r>
            <a:r>
              <a:rPr lang="th-TH" dirty="0">
                <a:highlight>
                  <a:srgbClr val="FFFF00"/>
                </a:highlight>
                <a:cs typeface="+mj-cs"/>
              </a:rPr>
              <a:t> วรรคหนึ่ง </a:t>
            </a:r>
            <a:r>
              <a:rPr lang="th-TH" dirty="0">
                <a:cs typeface="+mj-cs"/>
              </a:rPr>
              <a:t>บัญญัติให้ตั๋วเงินไม่เสียไปและบังคับใช้ได้สำหรับ ข และ ค ฉะนั้นบุคคลทั้งสองจึงต้องรับผิดในจำนวน </a:t>
            </a:r>
            <a:r>
              <a:rPr lang="en-US" dirty="0">
                <a:cs typeface="+mj-cs"/>
              </a:rPr>
              <a:t>91,000 </a:t>
            </a:r>
            <a:r>
              <a:rPr lang="th-TH" dirty="0">
                <a:cs typeface="+mj-cs"/>
              </a:rPr>
              <a:t>บาท 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4036053-5567-4ACA-A800-CBB33257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54595" cy="9941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2700" dirty="0">
                <a:solidFill>
                  <a:schemeClr val="tx1"/>
                </a:solidFill>
              </a:rPr>
              <a:t>                 จ</a:t>
            </a:r>
            <a:br>
              <a:rPr lang="th-TH" sz="2700" dirty="0"/>
            </a:br>
            <a:r>
              <a:rPr lang="th-TH" sz="2700" dirty="0">
                <a:solidFill>
                  <a:schemeClr val="tx1"/>
                </a:solidFill>
              </a:rPr>
              <a:t>                                  </a:t>
            </a:r>
            <a:r>
              <a:rPr lang="en-US" sz="2700" dirty="0">
                <a:solidFill>
                  <a:schemeClr val="tx1"/>
                </a:solidFill>
              </a:rPr>
              <a:t>1,000</a:t>
            </a:r>
            <a:r>
              <a:rPr lang="th-TH" sz="2700" dirty="0">
                <a:solidFill>
                  <a:schemeClr val="tx1"/>
                </a:solidFill>
              </a:rPr>
              <a:t>        </a:t>
            </a:r>
            <a:r>
              <a:rPr lang="en-US" sz="2700" dirty="0">
                <a:solidFill>
                  <a:schemeClr val="tx1"/>
                </a:solidFill>
              </a:rPr>
              <a:t>1,000</a:t>
            </a:r>
            <a:r>
              <a:rPr lang="th-TH" sz="2700" dirty="0">
                <a:solidFill>
                  <a:schemeClr val="tx1"/>
                </a:solidFill>
              </a:rPr>
              <a:t>         </a:t>
            </a:r>
            <a:r>
              <a:rPr lang="en-US" sz="2700" dirty="0">
                <a:solidFill>
                  <a:schemeClr val="tx1"/>
                </a:solidFill>
              </a:rPr>
              <a:t>91,000 </a:t>
            </a:r>
            <a:r>
              <a:rPr lang="th-TH" sz="2700" dirty="0">
                <a:solidFill>
                  <a:schemeClr val="tx1"/>
                </a:solidFill>
              </a:rPr>
              <a:t>        </a:t>
            </a:r>
            <a:r>
              <a:rPr lang="en-US" sz="2700" dirty="0">
                <a:solidFill>
                  <a:schemeClr val="tx1"/>
                </a:solidFill>
              </a:rPr>
              <a:t>91,000             </a:t>
            </a:r>
            <a:br>
              <a:rPr lang="th-TH" sz="2700" dirty="0">
                <a:solidFill>
                  <a:schemeClr val="tx1"/>
                </a:solidFill>
              </a:rPr>
            </a:br>
            <a:r>
              <a:rPr lang="th-TH" sz="2700" dirty="0">
                <a:solidFill>
                  <a:schemeClr val="tx1"/>
                </a:solidFill>
              </a:rPr>
              <a:t>ส                             ร                  ก                   ข                     ค                    ง</a:t>
            </a:r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E8E82050-38ED-4C03-B1DD-F604B0C3417F}"/>
              </a:ext>
            </a:extLst>
          </p:cNvPr>
          <p:cNvCxnSpPr/>
          <p:nvPr/>
        </p:nvCxnSpPr>
        <p:spPr>
          <a:xfrm flipV="1">
            <a:off x="892206" y="1368028"/>
            <a:ext cx="685800" cy="48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886B479F-1921-4EF9-8D82-7640D8F98733}"/>
              </a:ext>
            </a:extLst>
          </p:cNvPr>
          <p:cNvCxnSpPr/>
          <p:nvPr/>
        </p:nvCxnSpPr>
        <p:spPr>
          <a:xfrm>
            <a:off x="1837678" y="1368028"/>
            <a:ext cx="572610" cy="48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5EDA535C-B8DA-4C46-8BAB-F82A39FE96E3}"/>
              </a:ext>
            </a:extLst>
          </p:cNvPr>
          <p:cNvCxnSpPr/>
          <p:nvPr/>
        </p:nvCxnSpPr>
        <p:spPr>
          <a:xfrm>
            <a:off x="2570086" y="1955862"/>
            <a:ext cx="88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608ED5CB-B68A-4021-BF41-E4B62E254D1B}"/>
              </a:ext>
            </a:extLst>
          </p:cNvPr>
          <p:cNvCxnSpPr/>
          <p:nvPr/>
        </p:nvCxnSpPr>
        <p:spPr>
          <a:xfrm>
            <a:off x="3721963" y="1949204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FC67D203-A5B6-450E-B657-1A8D44DC521C}"/>
              </a:ext>
            </a:extLst>
          </p:cNvPr>
          <p:cNvCxnSpPr/>
          <p:nvPr/>
        </p:nvCxnSpPr>
        <p:spPr>
          <a:xfrm>
            <a:off x="4920449" y="1955862"/>
            <a:ext cx="1071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81D88EE9-134A-4002-B52A-6DDB638C5768}"/>
              </a:ext>
            </a:extLst>
          </p:cNvPr>
          <p:cNvCxnSpPr/>
          <p:nvPr/>
        </p:nvCxnSpPr>
        <p:spPr>
          <a:xfrm>
            <a:off x="6223246" y="1949204"/>
            <a:ext cx="1005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6BE5B0DD-81C8-4575-AF0C-E4A8FBCBA2C0}"/>
              </a:ext>
            </a:extLst>
          </p:cNvPr>
          <p:cNvSpPr txBox="1">
            <a:spLocks/>
          </p:cNvSpPr>
          <p:nvPr/>
        </p:nvSpPr>
        <p:spPr>
          <a:xfrm>
            <a:off x="1775533" y="243327"/>
            <a:ext cx="5723878" cy="502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rgbClr val="FF0000"/>
                </a:solidFill>
              </a:rPr>
              <a:t>ตัวอย่างการแก้ไขตั๋วเงินที่ไม่ประจักษ์</a:t>
            </a:r>
          </a:p>
        </p:txBody>
      </p:sp>
    </p:spTree>
    <p:extLst>
      <p:ext uri="{BB962C8B-B14F-4D97-AF65-F5344CB8AC3E}">
        <p14:creationId xmlns:p14="http://schemas.microsoft.com/office/powerpoint/2010/main" val="800568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i="1" dirty="0"/>
              <a:t>ภาพยนตร์เรื่อง “</a:t>
            </a:r>
            <a:r>
              <a:rPr lang="en-US" i="1" dirty="0"/>
              <a:t>Catch Me if You Can” </a:t>
            </a:r>
            <a:r>
              <a:rPr lang="th-TH" i="1" dirty="0"/>
              <a:t>ที่มีชื่อภาษาไทยว่า “จับให้ได้ถ้านายแน่จริง”</a:t>
            </a:r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endParaRPr lang="th-TH" i="1" dirty="0"/>
          </a:p>
          <a:p>
            <a:r>
              <a:rPr lang="th-TH" dirty="0"/>
              <a:t>เครดิตภาพ </a:t>
            </a:r>
            <a:r>
              <a:rPr lang="en-US" dirty="0"/>
              <a:t>https://www.playulti.com/static/thumb/2018/2/13/attach-1520926553989.jpg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CCB11A7-30AC-4639-AE08-C31149988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8"/>
          <a:stretch/>
        </p:blipFill>
        <p:spPr>
          <a:xfrm>
            <a:off x="2574522" y="1429303"/>
            <a:ext cx="2911877" cy="3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65" y="1680607"/>
            <a:ext cx="7772400" cy="1655763"/>
          </a:xfrm>
        </p:spPr>
        <p:txBody>
          <a:bodyPr>
            <a:normAutofit/>
          </a:bodyPr>
          <a:lstStyle/>
          <a:p>
            <a:r>
              <a:rPr lang="th-TH" sz="6000" dirty="0"/>
              <a:t>ทบทวนความรู้เดิม</a:t>
            </a:r>
            <a:endParaRPr lang="en-US" sz="6000" dirty="0"/>
          </a:p>
        </p:txBody>
      </p:sp>
      <p:sp>
        <p:nvSpPr>
          <p:cNvPr id="5" name="ชื่อเรื่องรอง 4">
            <a:extLst>
              <a:ext uri="{FF2B5EF4-FFF2-40B4-BE49-F238E27FC236}">
                <a16:creationId xmlns:a16="http://schemas.microsoft.com/office/drawing/2014/main" id="{A13AAA8D-EB27-4650-80DB-AF77D6594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45C731F-0A00-4222-84D2-7228BADC7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631" y="4059236"/>
            <a:ext cx="3426781" cy="15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5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EC171B-B0C6-4CB6-8259-EB8C4896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229202"/>
            <a:ext cx="6924583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การรับรองตั๋วเงิน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BF890C-E731-44E9-A972-A21A5809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158359"/>
            <a:ext cx="8176334" cy="4908809"/>
          </a:xfrm>
        </p:spPr>
        <p:txBody>
          <a:bodyPr>
            <a:normAutofit/>
          </a:bodyPr>
          <a:lstStyle/>
          <a:p>
            <a:pPr algn="thaiDist"/>
            <a:r>
              <a:rPr lang="th-TH" dirty="0"/>
              <a:t>การรับรองเป็นการสร้างความน่าเชื่อถือให้แก่ผู้ทรงว่า เมื่อตั๋วถึงกำหนดแล้ว บุคคลที่ระบุไว้ในตั๋วให้เป็นผู้จ่ายเงินจะจ่ายเงินตามตั๋วนั้น ทั้งยังเป็นการทำให้ผู้จ่ายลงลายมือชื่อ อันทำให้ต้องรับผิดตามเนื้อความแห่งตั๋วในมาตรา </a:t>
            </a:r>
            <a:r>
              <a:rPr lang="en-US" dirty="0"/>
              <a:t>900 </a:t>
            </a:r>
            <a:r>
              <a:rPr lang="th-TH" dirty="0"/>
              <a:t>ด้วย</a:t>
            </a:r>
            <a:endParaRPr lang="en-US" dirty="0"/>
          </a:p>
          <a:p>
            <a:r>
              <a:rPr lang="th-TH" dirty="0"/>
              <a:t>การรับรอง จึงหมายถึง การแสดงเจตนาของผู้จ่ายในอัน</a:t>
            </a:r>
            <a:r>
              <a:rPr lang="th-TH" dirty="0" err="1"/>
              <a:t>ที่จะ</a:t>
            </a:r>
            <a:r>
              <a:rPr lang="th-TH" dirty="0"/>
              <a:t>ปฏิบัติตามคำสั่งของ  ผู้สั่งจ่าย</a:t>
            </a:r>
          </a:p>
          <a:p>
            <a:pPr algn="thaiDist">
              <a:tabLst>
                <a:tab pos="2637155" algn="ctr"/>
                <a:tab pos="5274310" algn="r"/>
                <a:tab pos="457200" algn="l"/>
              </a:tabLst>
            </a:pPr>
            <a:r>
              <a:rPr lang="th-TH" b="1" dirty="0"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ผู้จ่ายเท่านั้น เป็นผู้รับรอง โดยลงลายมือชื่อของตนไว้หน้าตั๋วเงิน</a:t>
            </a:r>
            <a:endParaRPr lang="th-TH" dirty="0"/>
          </a:p>
          <a:p>
            <a:pPr lvl="0" algn="thaiDist"/>
            <a:r>
              <a:rPr lang="th-TH" dirty="0"/>
              <a:t>บทบัญญัติ</a:t>
            </a:r>
            <a:r>
              <a:rPr lang="th-TH" dirty="0">
                <a:solidFill>
                  <a:srgbClr val="FF0000"/>
                </a:solidFill>
              </a:rPr>
              <a:t>การรับรอง</a:t>
            </a:r>
            <a:r>
              <a:rPr lang="th-TH" dirty="0"/>
              <a:t>นี้</a:t>
            </a:r>
            <a:r>
              <a:rPr lang="th-TH" dirty="0">
                <a:solidFill>
                  <a:srgbClr val="FF0000"/>
                </a:solidFill>
              </a:rPr>
              <a:t>ไม่นำไปใช้กับตั๋วสัญญาใช้เงิน และเช็ค </a:t>
            </a:r>
            <a:r>
              <a:rPr lang="th-TH" dirty="0"/>
              <a:t>เพราะกรณีตั๋วสัญญาใช้เงินนั้น มาตรา </a:t>
            </a:r>
            <a:r>
              <a:rPr lang="en-US" dirty="0"/>
              <a:t>986</a:t>
            </a:r>
            <a:r>
              <a:rPr lang="th-TH" dirty="0"/>
              <a:t>บัญญัติว่า “ผู้ออกตั๋วสัญญาใช้เงินย่อมต้องผูกพันเป็นอย่างเดียว กันกับผู้รับรองตั๋วแลกเงิน” ดังนั้นจึงไม่ต้องมีการรับรองอีก ส่วนกรณีเช็ค ไม่มีเรื่องรับรอง เพราะเมื่อนำเช็คไปยื่นต่อธนาคาร เท่ากับเป็นการขึ้นเงินธนาคารต้องจ่ายเงินทันที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7230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7FB190-BE77-4080-BD3F-D280650E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h-TH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28A2061E-6F9B-4C1D-A21C-FD8E09FC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32" y="1174873"/>
            <a:ext cx="6498453" cy="41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1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9CF027-E7A3-4CDA-8497-8BABCAA2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1131094"/>
            <a:ext cx="7732450" cy="1612106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1977866" algn="ctr"/>
                <a:tab pos="3955733" algn="r"/>
                <a:tab pos="342900" algn="l"/>
              </a:tabLst>
            </a:pPr>
            <a:r>
              <a:rPr lang="th-TH" sz="3000" b="1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</a:rPr>
              <a:t>ผู้ที่มีสิทธิยื่นตั๋วให้ผู้จ่ายรับรอง</a:t>
            </a:r>
            <a:br>
              <a:rPr lang="th-TH" sz="3000" b="1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</a:rPr>
            </a:br>
            <a:r>
              <a:rPr lang="th-TH" sz="3000" dirty="0">
                <a:solidFill>
                  <a:srgbClr val="FF0000"/>
                </a:solidFill>
              </a:rPr>
              <a:t>ผู้ทรงจะเป็นผู้ยื่น หรือเพียงแต่ผู้ที่ได้ตั๋วนั้นไว้ในครอบครองจะเป็นผู้นำไปยื่นก็ได้ ตามมาตรา </a:t>
            </a:r>
            <a:r>
              <a:rPr lang="en-US" sz="3000" dirty="0">
                <a:solidFill>
                  <a:srgbClr val="FF0000"/>
                </a:solidFill>
              </a:rPr>
              <a:t>927 </a:t>
            </a:r>
            <a:r>
              <a:rPr lang="th-TH" sz="3000" dirty="0">
                <a:solidFill>
                  <a:srgbClr val="FF0000"/>
                </a:solidFill>
              </a:rPr>
              <a:t>วรรคแรก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269EAE-9EF1-42C5-BEDF-DA2D92FE7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7" y="2802052"/>
            <a:ext cx="7732450" cy="1780782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1977866" algn="ctr"/>
                <a:tab pos="3955733" algn="r"/>
                <a:tab pos="342900" algn="l"/>
              </a:tabLst>
            </a:pPr>
            <a:r>
              <a:rPr lang="th-TH" sz="3200" b="1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สถานที่ยื่นให้รับรอง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1977866" algn="ctr"/>
                <a:tab pos="3955733" algn="r"/>
                <a:tab pos="342900" algn="l"/>
              </a:tabLst>
            </a:pPr>
            <a:r>
              <a:rPr lang="th-TH" sz="3200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+mj-cs"/>
              </a:rPr>
              <a:t>ตามมาตรา </a:t>
            </a:r>
            <a:r>
              <a:rPr lang="en-US" sz="3200" dirty="0">
                <a:solidFill>
                  <a:srgbClr val="00000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+mj-cs"/>
              </a:rPr>
              <a:t>927 </a:t>
            </a:r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+mj-cs"/>
              </a:rPr>
              <a:t>วรรคหนึ่ง กำหนดให้ยื่น ณ ภูมิลำเนาผู้จ่าย (เห็นได้ว่าสถานที่รับรอง อาจเป็นคนละที่กับสถานที่จ่ายเงิน ซึ่งผู้สั่งจ่ายอาจกำหนดให้จ่าย ณ ที่อื่น ซึ่งมิใช่ภูมิลำเนาผู้จ่ายได้)</a:t>
            </a:r>
            <a:endParaRPr lang="en-US" sz="3200" dirty="0">
              <a:latin typeface="Cordia New" panose="020B0304020202020204" pitchFamily="34" charset="-34"/>
              <a:ea typeface="Cordia New" panose="020B0304020202020204" pitchFamily="34" charset="-34"/>
              <a:cs typeface="+mj-cs"/>
            </a:endParaRPr>
          </a:p>
          <a:p>
            <a:endParaRPr lang="th-TH" dirty="0"/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28F56681-3326-4141-A3C2-8F3E2ED3BA24}"/>
              </a:ext>
            </a:extLst>
          </p:cNvPr>
          <p:cNvSpPr txBox="1">
            <a:spLocks/>
          </p:cNvSpPr>
          <p:nvPr/>
        </p:nvSpPr>
        <p:spPr>
          <a:xfrm>
            <a:off x="381737" y="4641686"/>
            <a:ext cx="7732449" cy="154108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1977866" algn="ctr"/>
                <a:tab pos="3955733" algn="r"/>
                <a:tab pos="342900" algn="l"/>
              </a:tabLst>
            </a:pPr>
            <a:r>
              <a:rPr lang="th-TH" sz="3200" b="1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ผลของการรับรอง</a:t>
            </a:r>
            <a:endParaRPr lang="en-US" sz="32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dirty="0"/>
              <a:t>ผู้จ่ายเปลี่ยนสถานะกลายเป็นผู้รับรอง และมีความรับผิดตามตั๋วเงิน เพราะเหตุว่าได้ลงลายมือชื่อในตั๋วเงิน</a:t>
            </a:r>
          </a:p>
        </p:txBody>
      </p:sp>
    </p:spTree>
    <p:extLst>
      <p:ext uri="{BB962C8B-B14F-4D97-AF65-F5344CB8AC3E}">
        <p14:creationId xmlns:p14="http://schemas.microsoft.com/office/powerpoint/2010/main" val="1227815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A83363-ADF8-40EB-B3FC-B0C75D7E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3" y="229202"/>
            <a:ext cx="6835806" cy="53691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การรับอาว</a:t>
            </a:r>
            <a:r>
              <a:rPr lang="th-TH" dirty="0" err="1"/>
              <a:t>ัล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00A7C5-04B2-4066-8733-A1DE8460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58359"/>
            <a:ext cx="7702938" cy="4908809"/>
          </a:xfrm>
        </p:spPr>
        <p:txBody>
          <a:bodyPr/>
          <a:lstStyle/>
          <a:p>
            <a:pPr algn="thaiDist"/>
            <a:r>
              <a:rPr lang="th-TH" sz="3200" b="1" dirty="0">
                <a:cs typeface="+mj-cs"/>
              </a:rPr>
              <a:t>การรับอาว</a:t>
            </a:r>
            <a:r>
              <a:rPr lang="th-TH" sz="3200" b="1" dirty="0" err="1">
                <a:cs typeface="+mj-cs"/>
              </a:rPr>
              <a:t>ัล</a:t>
            </a:r>
            <a:r>
              <a:rPr lang="th-TH" sz="3200" b="1" dirty="0">
                <a:cs typeface="+mj-cs"/>
              </a:rPr>
              <a:t>  ก็คือ  การค้ำประกันความรับผิดของลูกหนี้ในตั๋วเงิน</a:t>
            </a:r>
            <a:endParaRPr lang="en-US" sz="3200" dirty="0">
              <a:cs typeface="+mj-cs"/>
            </a:endParaRPr>
          </a:p>
          <a:p>
            <a:pPr algn="thaiDist"/>
            <a:r>
              <a:rPr lang="th-TH" sz="3200" dirty="0">
                <a:cs typeface="+mj-cs"/>
              </a:rPr>
              <a:t>สำหรับตัวบุคคลที่จะเป็นผู้รับอาว</a:t>
            </a:r>
            <a:r>
              <a:rPr lang="th-TH" sz="3200" dirty="0" err="1">
                <a:cs typeface="+mj-cs"/>
              </a:rPr>
              <a:t>ัล</a:t>
            </a:r>
            <a:r>
              <a:rPr lang="th-TH" sz="3200" dirty="0">
                <a:cs typeface="+mj-cs"/>
              </a:rPr>
              <a:t>นั้น ในมาตรา </a:t>
            </a:r>
            <a:r>
              <a:rPr lang="en-US" sz="3200" dirty="0">
                <a:cs typeface="+mj-cs"/>
              </a:rPr>
              <a:t>938</a:t>
            </a:r>
            <a:r>
              <a:rPr lang="th-TH" sz="3200" dirty="0">
                <a:cs typeface="+mj-cs"/>
              </a:rPr>
              <a:t>วรรคสอง กฎหมายบัญญัติว่า </a:t>
            </a:r>
            <a:r>
              <a:rPr lang="en-US" sz="3200" b="1" dirty="0">
                <a:cs typeface="+mj-cs"/>
              </a:rPr>
              <a:t>“</a:t>
            </a:r>
            <a:r>
              <a:rPr lang="th-TH" sz="3200" b="1" dirty="0">
                <a:cs typeface="+mj-cs"/>
              </a:rPr>
              <a:t>อันอาว</a:t>
            </a:r>
            <a:r>
              <a:rPr lang="th-TH" sz="3200" b="1" dirty="0" err="1">
                <a:cs typeface="+mj-cs"/>
              </a:rPr>
              <a:t>ัล</a:t>
            </a:r>
            <a:r>
              <a:rPr lang="th-TH" sz="3200" b="1" dirty="0">
                <a:cs typeface="+mj-cs"/>
              </a:rPr>
              <a:t>นั้นบุคคลภายนอกคนใดคนหนึ่งจะเป็นผู้รับ หรือแม้คู่สัญญาแห่งตั๋วเงินนั้นฝ่ายใดฝ่ายหนึ่งจะเป็นผู้รับก็ได้</a:t>
            </a:r>
            <a:r>
              <a:rPr lang="en-US" sz="3200" b="1" dirty="0">
                <a:cs typeface="+mj-cs"/>
              </a:rPr>
              <a:t>”</a:t>
            </a:r>
          </a:p>
          <a:p>
            <a:pPr algn="thaiDist"/>
            <a:r>
              <a:rPr lang="th-TH" sz="3200" b="1" dirty="0"/>
              <a:t>มาตรา </a:t>
            </a:r>
            <a:r>
              <a:rPr lang="en-US" sz="3200" b="1" dirty="0"/>
              <a:t>938 </a:t>
            </a:r>
            <a:r>
              <a:rPr lang="th-TH" sz="3200" b="1" dirty="0"/>
              <a:t>ตั๋วแลกเงินจะมีผู้ค้ำประกันรับประกันการใช้เงินทั้งจำนวนหรือแต่บางส่วนก็ได้   ซึ่งท่านเรียกว่า   </a:t>
            </a:r>
            <a:r>
              <a:rPr lang="en-US" sz="3200" b="1" dirty="0"/>
              <a:t>“</a:t>
            </a:r>
            <a:r>
              <a:rPr lang="th-TH" sz="3200" b="1" dirty="0"/>
              <a:t>อาว</a:t>
            </a:r>
            <a:r>
              <a:rPr lang="th-TH" sz="3200" b="1" dirty="0" err="1"/>
              <a:t>ัล</a:t>
            </a:r>
            <a:r>
              <a:rPr lang="en-US" sz="3200" b="1" dirty="0"/>
              <a:t>”</a:t>
            </a:r>
            <a:endParaRPr lang="en-US" sz="3200" dirty="0"/>
          </a:p>
          <a:p>
            <a:pPr marL="0" indent="0" algn="thaiDist">
              <a:buNone/>
            </a:pPr>
            <a:r>
              <a:rPr lang="en-US" sz="3200" b="1" dirty="0"/>
              <a:t>	</a:t>
            </a:r>
            <a:r>
              <a:rPr lang="th-TH" sz="3200" b="1" dirty="0"/>
              <a:t>อันอาว</a:t>
            </a:r>
            <a:r>
              <a:rPr lang="th-TH" sz="3200" b="1" dirty="0" err="1"/>
              <a:t>ัล</a:t>
            </a:r>
            <a:r>
              <a:rPr lang="th-TH" sz="3200" b="1" dirty="0"/>
              <a:t>นั้นบุคคลภายนอกคนใดคนหนึ่งจะเป็นผู้รับ  หรือแม้คู่สัญญาแห่งตั๋วเงินนั้นฝ่ายใดฝ่ายหนึ่งจะเป็นผู้รับก็ได้</a:t>
            </a:r>
            <a:endParaRPr lang="en-US" sz="3200" dirty="0"/>
          </a:p>
          <a:p>
            <a:pPr algn="thaiDist"/>
            <a:endParaRPr lang="en-US" sz="3200" dirty="0"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503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B318DD-1B90-4CCA-816F-F6ADBDBB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0061"/>
            <a:ext cx="7467785" cy="809522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</a:rPr>
              <a:t>วิธีการรับอาว</a:t>
            </a:r>
            <a:r>
              <a:rPr lang="th-TH" sz="4000" b="1" dirty="0" err="1">
                <a:solidFill>
                  <a:srgbClr val="FFFF00"/>
                </a:solidFill>
              </a:rPr>
              <a:t>ัล</a:t>
            </a:r>
            <a:endParaRPr lang="th-TH" sz="4000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33B251-81BD-419F-A13C-002A79D6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296140"/>
            <a:ext cx="8009323" cy="4193833"/>
          </a:xfrm>
        </p:spPr>
        <p:txBody>
          <a:bodyPr>
            <a:normAutofit/>
          </a:bodyPr>
          <a:lstStyle/>
          <a:p>
            <a:pPr marL="385763" indent="-385763" algn="thaiDist">
              <a:buFont typeface="+mj-lt"/>
              <a:buAutoNum type="arabicPeriod"/>
            </a:pPr>
            <a:r>
              <a:rPr lang="th-TH" sz="4000" b="1" dirty="0">
                <a:cs typeface="+mj-cs"/>
              </a:rPr>
              <a:t>การรับอาว</a:t>
            </a:r>
            <a:r>
              <a:rPr lang="th-TH" sz="4000" b="1" dirty="0" err="1">
                <a:cs typeface="+mj-cs"/>
              </a:rPr>
              <a:t>ัล</a:t>
            </a:r>
            <a:r>
              <a:rPr lang="th-TH" sz="4000" b="1" dirty="0">
                <a:cs typeface="+mj-cs"/>
              </a:rPr>
              <a:t>ซึ่งเกิดจากความสมัครใจ</a:t>
            </a:r>
            <a:r>
              <a:rPr lang="th-TH" sz="40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(มาตรา </a:t>
            </a:r>
            <a:r>
              <a:rPr lang="en-GB" sz="3600" dirty="0">
                <a:solidFill>
                  <a:prstClr val="black"/>
                </a:solidFill>
                <a:cs typeface="+mj-cs"/>
              </a:rPr>
              <a:t>939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)</a:t>
            </a:r>
          </a:p>
          <a:p>
            <a:pPr marL="0" indent="0" algn="thaiDist">
              <a:buNone/>
            </a:pPr>
            <a:r>
              <a:rPr lang="en-GB" sz="4000" dirty="0">
                <a:solidFill>
                  <a:prstClr val="black"/>
                </a:solidFill>
                <a:cs typeface="+mj-cs"/>
              </a:rPr>
              <a:t>    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	</a:t>
            </a:r>
            <a:r>
              <a:rPr lang="en-GB" sz="4000" dirty="0">
                <a:solidFill>
                  <a:prstClr val="black"/>
                </a:solidFill>
                <a:cs typeface="+mj-cs"/>
              </a:rPr>
              <a:t>1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) การอาว</a:t>
            </a:r>
            <a:r>
              <a:rPr lang="th-TH" sz="4000" dirty="0" err="1">
                <a:solidFill>
                  <a:prstClr val="black"/>
                </a:solidFill>
                <a:cs typeface="+mj-cs"/>
              </a:rPr>
              <a:t>ัล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ตามแบบ	</a:t>
            </a:r>
            <a:r>
              <a:rPr lang="en-GB" sz="4000" dirty="0">
                <a:solidFill>
                  <a:prstClr val="black"/>
                </a:solidFill>
                <a:cs typeface="+mj-cs"/>
              </a:rPr>
              <a:t>     </a:t>
            </a:r>
            <a:endParaRPr lang="th-TH" sz="4000" dirty="0">
              <a:solidFill>
                <a:prstClr val="black"/>
              </a:solidFill>
              <a:cs typeface="+mj-cs"/>
            </a:endParaRPr>
          </a:p>
          <a:p>
            <a:pPr marL="0" indent="0" algn="thaiDist">
              <a:buNone/>
            </a:pPr>
            <a:r>
              <a:rPr lang="th-TH" sz="4000" dirty="0">
                <a:solidFill>
                  <a:prstClr val="black"/>
                </a:solidFill>
                <a:cs typeface="+mj-cs"/>
              </a:rPr>
              <a:t>	</a:t>
            </a:r>
            <a:r>
              <a:rPr lang="en-GB" sz="4000" dirty="0">
                <a:solidFill>
                  <a:prstClr val="black"/>
                </a:solidFill>
                <a:cs typeface="+mj-cs"/>
              </a:rPr>
              <a:t>2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) การอาว</a:t>
            </a:r>
            <a:r>
              <a:rPr lang="th-TH" sz="4000" dirty="0" err="1">
                <a:solidFill>
                  <a:prstClr val="black"/>
                </a:solidFill>
                <a:cs typeface="+mj-cs"/>
              </a:rPr>
              <a:t>ัล</a:t>
            </a:r>
            <a:r>
              <a:rPr lang="th-TH" sz="4000" dirty="0">
                <a:solidFill>
                  <a:prstClr val="black"/>
                </a:solidFill>
                <a:cs typeface="+mj-cs"/>
              </a:rPr>
              <a:t>แบบย่อ</a:t>
            </a:r>
            <a:endParaRPr lang="th-TH" sz="4000" dirty="0">
              <a:cs typeface="+mj-cs"/>
            </a:endParaRPr>
          </a:p>
          <a:p>
            <a:pPr marL="557213" indent="-557213" algn="thaiDist">
              <a:buFont typeface="+mj-lt"/>
              <a:buAutoNum type="arabicPeriod" startAt="2"/>
            </a:pPr>
            <a:r>
              <a:rPr lang="th-TH" sz="4000" b="1" dirty="0">
                <a:cs typeface="+mj-cs"/>
              </a:rPr>
              <a:t>การรับอาว</a:t>
            </a:r>
            <a:r>
              <a:rPr lang="th-TH" sz="4000" b="1" dirty="0" err="1">
                <a:cs typeface="+mj-cs"/>
              </a:rPr>
              <a:t>ัล</a:t>
            </a:r>
            <a:r>
              <a:rPr lang="th-TH" sz="4000" b="1" dirty="0">
                <a:cs typeface="+mj-cs"/>
              </a:rPr>
              <a:t>โดยผลของกฎหมาย </a:t>
            </a:r>
            <a:r>
              <a:rPr lang="th-TH" sz="4000" dirty="0">
                <a:cs typeface="+mj-cs"/>
              </a:rPr>
              <a:t>(มาตรา </a:t>
            </a:r>
            <a:r>
              <a:rPr lang="en-GB" sz="3600" dirty="0">
                <a:cs typeface="+mj-cs"/>
              </a:rPr>
              <a:t>921</a:t>
            </a:r>
            <a:r>
              <a:rPr lang="th-TH" sz="4000" dirty="0"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0832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16118F-2EB7-4CA0-AA61-374699F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06" y="119041"/>
            <a:ext cx="7886700" cy="720069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ctr"/>
            <a:r>
              <a:rPr lang="th-TH" b="1" dirty="0"/>
              <a:t>ผลของการรับอาว</a:t>
            </a:r>
            <a:r>
              <a:rPr lang="th-TH" b="1" dirty="0" err="1"/>
              <a:t>ัล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299D1F-5527-4A34-9862-1246CEAA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6" y="1225118"/>
            <a:ext cx="7679184" cy="4554245"/>
          </a:xfrm>
        </p:spPr>
        <p:txBody>
          <a:bodyPr>
            <a:normAutofit/>
          </a:bodyPr>
          <a:lstStyle/>
          <a:p>
            <a:pPr marL="385763" indent="-385763" algn="thaiDist">
              <a:buAutoNum type="arabicPeriod"/>
            </a:pPr>
            <a:r>
              <a:rPr lang="th-TH" sz="3600" dirty="0">
                <a:cs typeface="+mj-cs"/>
              </a:rPr>
              <a:t>ผู้รับอาว</a:t>
            </a:r>
            <a:r>
              <a:rPr lang="th-TH" sz="3600" dirty="0" err="1">
                <a:cs typeface="+mj-cs"/>
              </a:rPr>
              <a:t>ัล</a:t>
            </a:r>
            <a:r>
              <a:rPr lang="th-TH" sz="3600" dirty="0">
                <a:cs typeface="+mj-cs"/>
              </a:rPr>
              <a:t>รับผิดเช่นเดียวกับบุคคลที่เขาค้ำประกัน</a:t>
            </a:r>
          </a:p>
          <a:p>
            <a:pPr marL="385763" indent="-385763" algn="thaiDist">
              <a:buAutoNum type="arabicPeriod"/>
            </a:pPr>
            <a:r>
              <a:rPr lang="th-TH" sz="3600" dirty="0">
                <a:cs typeface="+mj-cs"/>
              </a:rPr>
              <a:t>ผู้รับอาว</a:t>
            </a:r>
            <a:r>
              <a:rPr lang="th-TH" sz="3600" dirty="0" err="1">
                <a:cs typeface="+mj-cs"/>
              </a:rPr>
              <a:t>ัล</a:t>
            </a:r>
            <a:r>
              <a:rPr lang="th-TH" sz="3600" dirty="0">
                <a:cs typeface="+mj-cs"/>
              </a:rPr>
              <a:t>ไม่มีสิทธิเกี่ยง จะต้อง</a:t>
            </a:r>
            <a:r>
              <a:rPr lang="th-TH" sz="3600" b="1" dirty="0">
                <a:cs typeface="+mj-cs"/>
              </a:rPr>
              <a:t>รับผิดต่อผู้ทรงอย่างลูกหนี้ร่วม (หลักของม.</a:t>
            </a:r>
            <a:r>
              <a:rPr lang="en-US" sz="3600" b="1" dirty="0">
                <a:cs typeface="+mj-cs"/>
              </a:rPr>
              <a:t>940 </a:t>
            </a:r>
            <a:r>
              <a:rPr lang="th-TH" sz="3600" b="1" dirty="0">
                <a:cs typeface="+mj-cs"/>
              </a:rPr>
              <a:t>วรรคหนึ่ง กับม</a:t>
            </a:r>
            <a:r>
              <a:rPr lang="en-US" sz="3600" b="1" dirty="0">
                <a:cs typeface="+mj-cs"/>
              </a:rPr>
              <a:t>.967</a:t>
            </a:r>
            <a:r>
              <a:rPr lang="th-TH" sz="3600" b="1" dirty="0">
                <a:cs typeface="+mj-cs"/>
              </a:rPr>
              <a:t>)</a:t>
            </a:r>
            <a:endParaRPr lang="en-US" sz="3600" dirty="0">
              <a:cs typeface="+mj-cs"/>
            </a:endParaRPr>
          </a:p>
          <a:p>
            <a:pPr marL="0" indent="0" algn="thaiDist">
              <a:buNone/>
            </a:pPr>
            <a:r>
              <a:rPr lang="en-US" sz="3600" dirty="0">
                <a:cs typeface="+mj-cs"/>
              </a:rPr>
              <a:t>3. </a:t>
            </a:r>
            <a:r>
              <a:rPr lang="th-TH" sz="3600" dirty="0">
                <a:cs typeface="+mj-cs"/>
              </a:rPr>
              <a:t>การที่ผู้ทรงยอมผ่อนเวลาให้แก่ผู้จ่าย ไม่ทำให้ผู้รับอาว</a:t>
            </a:r>
            <a:r>
              <a:rPr lang="th-TH" sz="3600" dirty="0" err="1">
                <a:cs typeface="+mj-cs"/>
              </a:rPr>
              <a:t>ัล</a:t>
            </a:r>
            <a:r>
              <a:rPr lang="th-TH" sz="3600" dirty="0">
                <a:cs typeface="+mj-cs"/>
              </a:rPr>
              <a:t>หลุดพ้นความรับผิด </a:t>
            </a:r>
          </a:p>
          <a:p>
            <a:pPr marL="0" indent="0" algn="thaiDist">
              <a:buNone/>
            </a:pPr>
            <a:r>
              <a:rPr lang="en-US" sz="3600" dirty="0">
                <a:cs typeface="+mj-cs"/>
              </a:rPr>
              <a:t>4. </a:t>
            </a:r>
            <a:r>
              <a:rPr lang="th-TH" sz="3600" dirty="0">
                <a:cs typeface="+mj-cs"/>
              </a:rPr>
              <a:t>ความตายของผู้รับอาว</a:t>
            </a:r>
            <a:r>
              <a:rPr lang="th-TH" sz="3600" dirty="0" err="1">
                <a:cs typeface="+mj-cs"/>
              </a:rPr>
              <a:t>ัล</a:t>
            </a:r>
            <a:r>
              <a:rPr lang="th-TH" sz="3600" dirty="0">
                <a:cs typeface="+mj-cs"/>
              </a:rPr>
              <a:t> ไม่ทำให้การอาว</a:t>
            </a:r>
            <a:r>
              <a:rPr lang="th-TH" sz="3600" dirty="0" err="1">
                <a:cs typeface="+mj-cs"/>
              </a:rPr>
              <a:t>ัล</a:t>
            </a:r>
            <a:r>
              <a:rPr lang="th-TH" sz="3600" dirty="0">
                <a:cs typeface="+mj-cs"/>
              </a:rPr>
              <a:t>ระงับ แต่ความรับผิดระงับตกทอดแก่ทายาท</a:t>
            </a:r>
          </a:p>
        </p:txBody>
      </p:sp>
    </p:spTree>
    <p:extLst>
      <p:ext uri="{BB962C8B-B14F-4D97-AF65-F5344CB8AC3E}">
        <p14:creationId xmlns:p14="http://schemas.microsoft.com/office/powerpoint/2010/main" val="360374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1146" y="274638"/>
            <a:ext cx="6297238" cy="533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ลักษณะของบัญชีเดินสะพัด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09710"/>
            <a:ext cx="7571184" cy="50164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cs typeface="+mj-cs"/>
              </a:rPr>
              <a:t>ต้องเป็นสัญญาระหว่าง</a:t>
            </a:r>
            <a:r>
              <a:rPr lang="th-TH" sz="3200" b="1" u="sng" dirty="0">
                <a:cs typeface="+mj-cs"/>
              </a:rPr>
              <a:t>บุคคล </a:t>
            </a:r>
            <a:r>
              <a:rPr lang="en-US" sz="3200" b="1" u="sng" dirty="0">
                <a:highlight>
                  <a:srgbClr val="FFFF00"/>
                </a:highlight>
                <a:cs typeface="+mj-cs"/>
              </a:rPr>
              <a:t>2</a:t>
            </a:r>
            <a:r>
              <a:rPr lang="th-TH" sz="3200" b="1" u="sng" dirty="0">
                <a:highlight>
                  <a:srgbClr val="FFFF00"/>
                </a:highlight>
                <a:cs typeface="+mj-cs"/>
              </a:rPr>
              <a:t> คน</a:t>
            </a:r>
            <a:r>
              <a:rPr lang="th-TH" sz="3200" b="1" u="sng" dirty="0">
                <a:cs typeface="+mj-cs"/>
              </a:rPr>
              <a:t>เท่านั้น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cs typeface="+mj-cs"/>
              </a:rPr>
              <a:t>มีข้อ</a:t>
            </a:r>
            <a:r>
              <a:rPr lang="th-TH" sz="3200" b="1" dirty="0">
                <a:highlight>
                  <a:srgbClr val="FFFF00"/>
                </a:highlight>
                <a:cs typeface="+mj-cs"/>
              </a:rPr>
              <a:t>ตกลงตัดทอนบัญชีหนี้สิน</a:t>
            </a:r>
            <a:r>
              <a:rPr lang="th-TH" sz="3200" b="1" dirty="0">
                <a:cs typeface="+mj-cs"/>
              </a:rPr>
              <a:t>ระหว่างกันเป็นคราวๆไป เช่น ทุก </a:t>
            </a:r>
            <a:r>
              <a:rPr lang="en-US" sz="3200" b="1" dirty="0">
                <a:cs typeface="+mj-cs"/>
              </a:rPr>
              <a:t>3 </a:t>
            </a:r>
            <a:r>
              <a:rPr lang="th-TH" sz="3200" b="1" dirty="0">
                <a:cs typeface="+mj-cs"/>
              </a:rPr>
              <a:t>เดือน ถ้าไม่กำหนดไว้  กฎหมายกำหนดให้ตัดทอนบัญชีทุก ๆ </a:t>
            </a:r>
            <a:r>
              <a:rPr lang="en-US" sz="3200" b="1" dirty="0">
                <a:cs typeface="+mj-cs"/>
              </a:rPr>
              <a:t>     6</a:t>
            </a:r>
            <a:r>
              <a:rPr lang="th-TH" sz="3200" b="1" dirty="0">
                <a:cs typeface="+mj-cs"/>
              </a:rPr>
              <a:t> เดือนตามมาตรา </a:t>
            </a:r>
            <a:r>
              <a:rPr lang="en-US" sz="3200" b="1" dirty="0">
                <a:cs typeface="+mj-cs"/>
              </a:rPr>
              <a:t>858</a:t>
            </a:r>
            <a:endParaRPr lang="th-TH" sz="3200" b="1" dirty="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cs typeface="+mj-cs"/>
              </a:rPr>
              <a:t>ในช่วงเวลาใดเวลาหนึ่ง หรือสืบแต่นั้นไป (ไม่ได้กำหนดเวลาสิ้นสุด)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cs typeface="+mj-cs"/>
              </a:rPr>
              <a:t>คง</a:t>
            </a:r>
            <a:r>
              <a:rPr lang="th-TH" sz="3200" b="1" dirty="0">
                <a:highlight>
                  <a:srgbClr val="FFFF00"/>
                </a:highlight>
                <a:cs typeface="+mj-cs"/>
              </a:rPr>
              <a:t>ชำระหนี้เฉพาะส่วนที่ล้ำ</a:t>
            </a:r>
            <a:r>
              <a:rPr lang="th-TH" sz="3200" b="1" dirty="0">
                <a:cs typeface="+mj-cs"/>
              </a:rPr>
              <a:t>กว่าอีกฝ่าย (ส่วนต่าง)</a:t>
            </a:r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BC9ECA34-A18A-419C-BD00-E0D69F7D8822}"/>
              </a:ext>
            </a:extLst>
          </p:cNvPr>
          <p:cNvSpPr/>
          <p:nvPr/>
        </p:nvSpPr>
        <p:spPr>
          <a:xfrm>
            <a:off x="3895439" y="6428006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68450C-403B-400F-9DF5-40D3DEA8F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5" b="13384"/>
          <a:stretch/>
        </p:blipFill>
        <p:spPr>
          <a:xfrm>
            <a:off x="3058372" y="4658150"/>
            <a:ext cx="2100262" cy="158466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5DAC88A-C6DD-47F8-9A86-21323893C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09" y="4616389"/>
            <a:ext cx="1802846" cy="142930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5CEE0F3-91BC-42D5-83CE-411F81C62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29" y="4616389"/>
            <a:ext cx="2100262" cy="17430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E099352-F9B2-45E4-9193-7312F0A3F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650" y="5748290"/>
            <a:ext cx="755706" cy="3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4714" y="274638"/>
            <a:ext cx="6558637" cy="457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/>
              <a:t>ข้อ</a:t>
            </a:r>
            <a:r>
              <a:rPr lang="th-TH" dirty="0">
                <a:solidFill>
                  <a:srgbClr val="FF0000"/>
                </a:solidFill>
              </a:rPr>
              <a:t>ข้อสังเกต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33996"/>
            <a:ext cx="7859216" cy="4892167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cs typeface="+mj-cs"/>
              </a:rPr>
              <a:t>กฎหมายไม่ได้กำหนดแบบของสัญญาบัญชีเดินสะพัดเอาไว้</a:t>
            </a:r>
          </a:p>
          <a:p>
            <a:pPr algn="thaiDist"/>
            <a:r>
              <a:rPr lang="th-TH" sz="3200" dirty="0">
                <a:cs typeface="+mj-cs"/>
              </a:rPr>
              <a:t>บัญชีเดินสะพัด ตามมาตรา </a:t>
            </a:r>
            <a:r>
              <a:rPr lang="en-US" sz="3200" dirty="0">
                <a:cs typeface="+mj-cs"/>
              </a:rPr>
              <a:t>856 </a:t>
            </a:r>
            <a:r>
              <a:rPr lang="th-TH" sz="3200" dirty="0">
                <a:cs typeface="+mj-cs"/>
              </a:rPr>
              <a:t>ใช้คำว่าระหว่างบุคคลสองคน 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ไม่ใช่คำว่า ตั้งแต่สองคน</a:t>
            </a:r>
            <a:r>
              <a:rPr lang="th-TH" sz="3200" dirty="0">
                <a:cs typeface="+mj-cs"/>
              </a:rPr>
              <a:t> ดังนั้นจะเป็น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บัญชีเดินสะพัดได้ต้องเป็นความสัมพันธ์ทางหนี้ระหว่างบุคคล </a:t>
            </a:r>
            <a:r>
              <a:rPr lang="en-US" sz="3200" dirty="0">
                <a:solidFill>
                  <a:srgbClr val="FF0000"/>
                </a:solidFill>
                <a:cs typeface="+mj-cs"/>
              </a:rPr>
              <a:t>2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 คนเท่านั้น</a:t>
            </a:r>
            <a:r>
              <a:rPr lang="th-TH" sz="3200" dirty="0">
                <a:cs typeface="+mj-cs"/>
              </a:rPr>
              <a:t> เว้นแต่เป็นเรื่องเจ้าหนี้ร่วม หรือลูกหนี้ร่วม ซึ่งมีความรับผิดร่วมกันจนสิ้นเชิง ซึ่งเราอาจทำความเข้าใจได้ว่า เป็นเรื่องหักทอนหนี้สินระหว่าง </a:t>
            </a:r>
            <a:r>
              <a:rPr lang="en-US" sz="3200" dirty="0">
                <a:cs typeface="+mj-cs"/>
              </a:rPr>
              <a:t>2</a:t>
            </a:r>
            <a:r>
              <a:rPr lang="th-TH" sz="3200" dirty="0">
                <a:cs typeface="+mj-cs"/>
              </a:rPr>
              <a:t>ฝ่ายเท่านั้น กฎหมายไม่ประสงค์จะให้มีการหักทอนหนี้สินระหว่างบุคคลหลายฝ่าย </a:t>
            </a:r>
          </a:p>
          <a:p>
            <a:pPr algn="thaiDist"/>
            <a:r>
              <a:rPr lang="th-TH" sz="3200" dirty="0">
                <a:cs typeface="+mj-cs"/>
              </a:rPr>
              <a:t>บุคคลสองคนนี้อาจเป็นบุคคลธรรมดาหรือนิติบุคคลก็ได้</a:t>
            </a:r>
          </a:p>
          <a:p>
            <a:pPr algn="thaiDist"/>
            <a:r>
              <a:rPr lang="th-TH" sz="3200" dirty="0">
                <a:cs typeface="+mj-cs"/>
              </a:rPr>
              <a:t>เป็นสัญญาต่างตอบแทน</a:t>
            </a:r>
          </a:p>
        </p:txBody>
      </p:sp>
      <p:sp>
        <p:nvSpPr>
          <p:cNvPr id="5" name="คำบรรยายภาพ: วงรี 4">
            <a:extLst>
              <a:ext uri="{FF2B5EF4-FFF2-40B4-BE49-F238E27FC236}">
                <a16:creationId xmlns:a16="http://schemas.microsoft.com/office/drawing/2014/main" id="{F529159B-921F-451F-BFD7-9E04EB32405C}"/>
              </a:ext>
            </a:extLst>
          </p:cNvPr>
          <p:cNvSpPr/>
          <p:nvPr/>
        </p:nvSpPr>
        <p:spPr>
          <a:xfrm>
            <a:off x="3914331" y="6308154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06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96140"/>
            <a:ext cx="7787208" cy="4830023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cs typeface="+mj-cs"/>
              </a:rPr>
              <a:t>บัญชีเดินสะพัดจะ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ต้องมี</a:t>
            </a:r>
            <a:r>
              <a:rPr lang="th-TH" sz="3200" u="sng" dirty="0">
                <a:cs typeface="+mj-cs"/>
              </a:rPr>
              <a:t>การทำบัญชีหนี้สินระหว่างกัน และมีการตกลงจะหักกลบหนี้</a:t>
            </a:r>
            <a:r>
              <a:rPr lang="th-TH" sz="3200" dirty="0">
                <a:cs typeface="+mj-cs"/>
              </a:rPr>
              <a:t>ระหว่างกันเมื่อถึงกำหนดเวลาใดเวลาหนึ่งตามที่ตกลง โดยที่เมื่อหักกลบแล้ว ฝ่ายใดเป็นหนี้มากกว่า ต้องชำระส่วนที่เกินหนี้แก่อีกฝ่าย </a:t>
            </a:r>
          </a:p>
          <a:p>
            <a:pPr algn="thaiDist"/>
            <a:r>
              <a:rPr lang="th-TH" sz="3200" dirty="0">
                <a:cs typeface="+mj-cs"/>
              </a:rPr>
              <a:t>การทำบัญชีหนี้สิน แตกต่างกับการทำบัญชีรับจ่ายระหว่างกัน กล่าวคือ บัญชีหนี้สินนั้นเพียงบันทึกแสดงรายการหนี้ที่อีกฝ่ายก่อขึ้นต่อเราเท่านั้น ไว้เพื่อประโยชน์ในเวลาหักทอนบัญชีระหว่างกัน</a:t>
            </a:r>
          </a:p>
          <a:p>
            <a:pPr algn="thaiDist"/>
            <a:r>
              <a:rPr lang="th-TH" sz="3200" dirty="0">
                <a:cs typeface="+mj-cs"/>
              </a:rPr>
              <a:t>คำว่า “ดุลภาค” หมายถึง สภาวะที่เสมอกัน ดังนั้นคำว่า คงชำระเฉพาะส่วนที่เหลือโดยดุลภาค จึงเป็นการชำระส่วนที่เป็นหนี้เกินล้ำมากกว่าที่อีกฝ่ายเป็นหนี้ตน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695634" y="274638"/>
            <a:ext cx="6548773" cy="457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ข้อสังเกต</a:t>
            </a:r>
          </a:p>
        </p:txBody>
      </p:sp>
      <p:sp>
        <p:nvSpPr>
          <p:cNvPr id="5" name="คำบรรยายภาพ: วงรี 4">
            <a:extLst>
              <a:ext uri="{FF2B5EF4-FFF2-40B4-BE49-F238E27FC236}">
                <a16:creationId xmlns:a16="http://schemas.microsoft.com/office/drawing/2014/main" id="{5459202C-5F2D-4D75-9C00-CBAFF6D33789}"/>
              </a:ext>
            </a:extLst>
          </p:cNvPr>
          <p:cNvSpPr/>
          <p:nvPr/>
        </p:nvSpPr>
        <p:spPr>
          <a:xfrm>
            <a:off x="3914331" y="6308154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14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48900" y="274638"/>
            <a:ext cx="6351491" cy="5953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คำถาม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9507"/>
            <a:ext cx="7643192" cy="4856657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cs typeface="+mj-cs"/>
              </a:rPr>
              <a:t>หนึ่งกับสองตกลงกันว่าให้นายหนึ่งบันทึกรายการหนี้สินจากการสั่งซื้อสินค้าของนายสองจากนายหนึ่ง โดยกำหนดชำระหนี้</a:t>
            </a:r>
            <a:r>
              <a:rPr lang="th-TH" sz="3200" dirty="0" err="1">
                <a:cs typeface="+mj-cs"/>
              </a:rPr>
              <a:t>ทุกๆ</a:t>
            </a:r>
            <a:r>
              <a:rPr lang="th-TH" sz="3200" dirty="0">
                <a:cs typeface="+mj-cs"/>
              </a:rPr>
              <a:t> </a:t>
            </a:r>
            <a:r>
              <a:rPr lang="en-US" sz="3200" dirty="0">
                <a:cs typeface="+mj-cs"/>
              </a:rPr>
              <a:t>60</a:t>
            </a:r>
            <a:r>
              <a:rPr lang="th-TH" sz="3200" dirty="0">
                <a:cs typeface="+mj-cs"/>
              </a:rPr>
              <a:t> วัน จากนั้น</a:t>
            </a:r>
          </a:p>
          <a:p>
            <a:pPr algn="thaiDist"/>
            <a:r>
              <a:rPr lang="th-TH" sz="3200" u="sng" dirty="0">
                <a:cs typeface="+mj-cs"/>
              </a:rPr>
              <a:t>เดือนแรก </a:t>
            </a:r>
            <a:r>
              <a:rPr lang="th-TH" sz="3200" dirty="0">
                <a:cs typeface="+mj-cs"/>
              </a:rPr>
              <a:t>นายสองได้สั่งซื้อสินค้าจากนายหนึ่ง </a:t>
            </a:r>
            <a:r>
              <a:rPr lang="en-US" sz="3200" dirty="0">
                <a:cs typeface="+mj-cs"/>
              </a:rPr>
              <a:t>10,000 </a:t>
            </a:r>
            <a:r>
              <a:rPr lang="th-TH" sz="3200" dirty="0">
                <a:cs typeface="+mj-cs"/>
              </a:rPr>
              <a:t>บาท </a:t>
            </a:r>
          </a:p>
          <a:p>
            <a:pPr algn="thaiDist"/>
            <a:r>
              <a:rPr lang="th-TH" sz="3200" u="sng" dirty="0">
                <a:cs typeface="+mj-cs"/>
              </a:rPr>
              <a:t>เดือนที่สอง </a:t>
            </a:r>
            <a:r>
              <a:rPr lang="th-TH" sz="3200" dirty="0">
                <a:cs typeface="+mj-cs"/>
              </a:rPr>
              <a:t>นายสองได้สั่งซื้อสินค้าจากนายหนึ่ง  </a:t>
            </a:r>
            <a:r>
              <a:rPr lang="en-US" sz="3200" dirty="0">
                <a:cs typeface="+mj-cs"/>
              </a:rPr>
              <a:t>20,000 </a:t>
            </a:r>
            <a:r>
              <a:rPr lang="th-TH" sz="3200" dirty="0">
                <a:cs typeface="+mj-cs"/>
              </a:rPr>
              <a:t>บาท </a:t>
            </a:r>
          </a:p>
          <a:p>
            <a:pPr algn="thaiDist"/>
            <a:r>
              <a:rPr lang="th-TH" sz="3200" dirty="0">
                <a:cs typeface="+mj-cs"/>
              </a:rPr>
              <a:t>เมื่อครบกำหนด </a:t>
            </a:r>
            <a:r>
              <a:rPr lang="en-US" sz="3200" dirty="0">
                <a:cs typeface="+mj-cs"/>
              </a:rPr>
              <a:t>60 </a:t>
            </a:r>
            <a:r>
              <a:rPr lang="th-TH" sz="3200" dirty="0">
                <a:cs typeface="+mj-cs"/>
              </a:rPr>
              <a:t>วัน นายสองได้นำเงินมาชำระ </a:t>
            </a:r>
            <a:r>
              <a:rPr lang="en-US" sz="3200" dirty="0">
                <a:cs typeface="+mj-cs"/>
              </a:rPr>
              <a:t>30,000 </a:t>
            </a:r>
            <a:r>
              <a:rPr lang="th-TH" sz="3200" dirty="0">
                <a:cs typeface="+mj-cs"/>
              </a:rPr>
              <a:t>บาท  </a:t>
            </a:r>
          </a:p>
          <a:p>
            <a:pPr algn="thaiDist"/>
            <a:r>
              <a:rPr lang="th-TH" sz="3200" dirty="0">
                <a:cs typeface="+mj-cs"/>
              </a:rPr>
              <a:t>ข้อตกลงระหว่าง หนึ่งและสอง เป็นการตกลงเดินสะพัดหรือไม่</a:t>
            </a: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C98141AA-E30B-428E-8860-03BAB6C6C8E4}"/>
              </a:ext>
            </a:extLst>
          </p:cNvPr>
          <p:cNvSpPr/>
          <p:nvPr/>
        </p:nvSpPr>
        <p:spPr>
          <a:xfrm>
            <a:off x="3914331" y="6308154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10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229202"/>
            <a:ext cx="6190375" cy="676320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เฉลย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158359"/>
            <a:ext cx="7747326" cy="4908809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>
                <a:cs typeface="+mj-cs"/>
              </a:rPr>
              <a:t>ข้อตกลงระหว่างหนึ่งกับสองไม่เป็นบัญชีเดินสะพัด แต่มีลักษณะเป็นการที่นายหนึ่งให้เครดิตแก่นายสอง ในการนำสินค้าไปก่อนแล้ว สามารถนำเงินมาชำระคืนได้ใน </a:t>
            </a:r>
            <a:r>
              <a:rPr lang="en-US" sz="3600" dirty="0">
                <a:cs typeface="+mj-cs"/>
              </a:rPr>
              <a:t>60 </a:t>
            </a:r>
            <a:r>
              <a:rPr lang="th-TH" sz="3600" dirty="0">
                <a:cs typeface="+mj-cs"/>
              </a:rPr>
              <a:t>วัน ไม่มีการตัดหนี้ระหว่างกัน แต่กรณีเป็นนายสองก่อหนี้ฝ่ายเดียว</a:t>
            </a:r>
            <a:endParaRPr lang="en-US" sz="3600" dirty="0">
              <a:cs typeface="+mj-cs"/>
            </a:endParaRPr>
          </a:p>
        </p:txBody>
      </p:sp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C3C54471-08A1-408A-B01E-8CA7F21F591E}"/>
              </a:ext>
            </a:extLst>
          </p:cNvPr>
          <p:cNvSpPr/>
          <p:nvPr/>
        </p:nvSpPr>
        <p:spPr>
          <a:xfrm>
            <a:off x="3914331" y="6308154"/>
            <a:ext cx="426128" cy="275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903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เขียว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4140</Words>
  <Application>Microsoft Office PowerPoint</Application>
  <PresentationFormat>นำเสนอทางหน้าจอ (4:3)</PresentationFormat>
  <Paragraphs>208</Paragraphs>
  <Slides>45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1" baseType="lpstr">
      <vt:lpstr>Angsana New</vt:lpstr>
      <vt:lpstr>Arial</vt:lpstr>
      <vt:lpstr>Calibri</vt:lpstr>
      <vt:lpstr>Calibri Light</vt:lpstr>
      <vt:lpstr>Cordia New</vt:lpstr>
      <vt:lpstr>Office Theme</vt:lpstr>
      <vt:lpstr>กฎหมายลักษณะตั๋วเงิน บัญชีเดินสะพัด</vt:lpstr>
      <vt:lpstr>หัวข้อที่จะทำการศึกษา</vt:lpstr>
      <vt:lpstr>แหล่งค้นคว้าเพิ่มเติม</vt:lpstr>
      <vt:lpstr>ทบทวนความรู้เดิม</vt:lpstr>
      <vt:lpstr>ลักษณะของบัญชีเดินสะพัด</vt:lpstr>
      <vt:lpstr>ข้อข้อสังเกต</vt:lpstr>
      <vt:lpstr>ข้อสังเกต</vt:lpstr>
      <vt:lpstr>คำถาม</vt:lpstr>
      <vt:lpstr>เฉลย</vt:lpstr>
      <vt:lpstr>ตัวอย่างบัญชีเดินสะพัด</vt:lpstr>
      <vt:lpstr>บัญชีเดินสะพัดกับการทำธุรกิจ</vt:lpstr>
      <vt:lpstr>ตัวอย่างใบคำขอเปิดบัญชีกระแสรายวัน</vt:lpstr>
      <vt:lpstr>Link ความรู้เกี่ยวกับ O/D</vt:lpstr>
      <vt:lpstr>ความแตกต่างของบัญชีออมทรัพย์กับเดินสะพัด</vt:lpstr>
      <vt:lpstr>อายุความ</vt:lpstr>
      <vt:lpstr>ข้อสังเกต เกี่ยวกับความรับผิดของผู้ค้ำประกัน</vt:lpstr>
      <vt:lpstr>ข้อสังเกต เกี่ยวกับความรับผิดของผู้ค้ำประกัน</vt:lpstr>
      <vt:lpstr>ข้อสังเกต เกี่ยวกับความรับผิดของผู้ค้ำประกัน</vt:lpstr>
      <vt:lpstr>ข้อสังเกต เกี่ยวกับความรับผิดของผู้ค้ำประกัน</vt:lpstr>
      <vt:lpstr>จบ</vt:lpstr>
      <vt:lpstr>สรุปเนื้อหารายวิชา</vt:lpstr>
      <vt:lpstr>ตั๋วแลกเงิน</vt:lpstr>
      <vt:lpstr>ตั๋วสัญญาใช้เงิน</vt:lpstr>
      <vt:lpstr>เช็ค</vt:lpstr>
      <vt:lpstr>หลักความรับผิดในมูลหนี้ตั๋วเงิน</vt:lpstr>
      <vt:lpstr>ผู้ทรง</vt:lpstr>
      <vt:lpstr>หลักคิดในการพิจารณาการสลักหลังขาดสายหรือไม่</vt:lpstr>
      <vt:lpstr>การสลักหลัง</vt:lpstr>
      <vt:lpstr>ตัวอย่าง 1</vt:lpstr>
      <vt:lpstr>ตัวอย่าง 2</vt:lpstr>
      <vt:lpstr>ตัวอย่าง 3</vt:lpstr>
      <vt:lpstr>ตัวอย่าง 4</vt:lpstr>
      <vt:lpstr>การแก้ไขตั๋วเงินในสาระสำคัญ</vt:lpstr>
      <vt:lpstr>การแก้ไขในสาระสำคัญ</vt:lpstr>
      <vt:lpstr>ผลของการแก้ไขตั๋วเงินในข้อสาระสำคัญ</vt:lpstr>
      <vt:lpstr>ตัวอย่างการแก้ไขในสาระสำคัญ</vt:lpstr>
      <vt:lpstr>การแก้ไขตั๋วเงินที่ไม่ประจักษ์</vt:lpstr>
      <vt:lpstr>                 จ                                   1,000        1,000         91,000         91,000              ส                             ร                  ก                   ข                     ค                    ง</vt:lpstr>
      <vt:lpstr>งานนำเสนอ PowerPoint</vt:lpstr>
      <vt:lpstr>การรับรองตั๋วเงิน</vt:lpstr>
      <vt:lpstr>งานนำเสนอ PowerPoint</vt:lpstr>
      <vt:lpstr>ผู้ที่มีสิทธิยื่นตั๋วให้ผู้จ่ายรับรอง ผู้ทรงจะเป็นผู้ยื่น หรือเพียงแต่ผู้ที่ได้ตั๋วนั้นไว้ในครอบครองจะเป็นผู้นำไปยื่นก็ได้ ตามมาตรา 927 วรรคแรก</vt:lpstr>
      <vt:lpstr>การรับอาวัล</vt:lpstr>
      <vt:lpstr>วิธีการรับอาวัล</vt:lpstr>
      <vt:lpstr>ผลของการรับอาวัล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พงษ์บวร ประสูตร์แสงจันทร์</cp:lastModifiedBy>
  <cp:revision>51</cp:revision>
  <dcterms:created xsi:type="dcterms:W3CDTF">2016-11-02T02:43:17Z</dcterms:created>
  <dcterms:modified xsi:type="dcterms:W3CDTF">2021-10-26T14:49:11Z</dcterms:modified>
</cp:coreProperties>
</file>