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328" r:id="rId3"/>
    <p:sldId id="341" r:id="rId4"/>
    <p:sldId id="329" r:id="rId5"/>
    <p:sldId id="334" r:id="rId6"/>
    <p:sldId id="331" r:id="rId7"/>
    <p:sldId id="335" r:id="rId8"/>
    <p:sldId id="336" r:id="rId9"/>
    <p:sldId id="342" r:id="rId10"/>
    <p:sldId id="343" r:id="rId11"/>
    <p:sldId id="337" r:id="rId12"/>
    <p:sldId id="344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63" r:id="rId23"/>
    <p:sldId id="364" r:id="rId24"/>
    <p:sldId id="365" r:id="rId25"/>
    <p:sldId id="367" r:id="rId26"/>
    <p:sldId id="377" r:id="rId27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66FF33"/>
    <a:srgbClr val="FF66CC"/>
    <a:srgbClr val="FF0066"/>
    <a:srgbClr val="FFFF00"/>
    <a:srgbClr val="A5C866"/>
    <a:srgbClr val="467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0DE658-0C14-4C3A-8705-D8F63807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2420938"/>
          <a:ext cx="9144000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Image" r:id="rId3" imgW="10438095" imgH="5980952" progId="">
                  <p:embed/>
                </p:oleObj>
              </mc:Choice>
              <mc:Fallback>
                <p:oleObj name="Image" r:id="rId3" imgW="10438095" imgH="5980952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599"/>
                      <a:stretch>
                        <a:fillRect/>
                      </a:stretch>
                    </p:blipFill>
                    <p:spPr bwMode="ltGray">
                      <a:xfrm>
                        <a:off x="0" y="2420938"/>
                        <a:ext cx="9144000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420938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490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white">
          <a:xfrm>
            <a:off x="0" y="6021388"/>
            <a:ext cx="9144000" cy="8366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81038" y="6157913"/>
            <a:ext cx="7772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900113" y="1135063"/>
            <a:ext cx="7416800" cy="1150937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4400">
                <a:solidFill>
                  <a:srgbClr val="467CE8"/>
                </a:solidFill>
              </a:defRPr>
            </a:lvl1pPr>
          </a:lstStyle>
          <a:p>
            <a:r>
              <a:rPr lang="th-TH" altLang="ko-KR" smtClean="0"/>
              <a:t>คลิกเพื่อแก้ไขลักษณะชื่อเรื่องต้นแบบ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A411D-0ABC-4B0A-B9C1-3DAABC2D3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19125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1912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ED3EE-A24F-41DE-AF60-D1FE359E4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3413" y="319088"/>
            <a:ext cx="7896225" cy="56356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4468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5753100" y="64579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3471863" y="6443663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49DC179-C9F9-47EE-9A73-0C0884449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3413" y="319088"/>
            <a:ext cx="7896225" cy="56356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th-TH" smtClean="0"/>
              <a:t>คลิกไอคอนเพื่อเพิ่มแผนภูมิ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4468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5753100" y="64579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3471863" y="6443663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55B995F-A157-42E8-89A0-BD423FA40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8EDA1-68EF-49FA-A113-D5F0E1EEA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9F047-91FD-4E16-8496-7B87E2302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8117-488E-4E86-8907-5BBB26D90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9B5E6-F472-47F4-B55E-4297FCF8F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1B656-4355-457F-B1C0-FFA8701E9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86DD-0778-4A5A-ACDA-30D4AABBB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6BB58-D5F8-45B5-B07B-E82EE5B45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A6BE-AC22-4A5A-A728-AE9D9B52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9144000" cy="144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16" imgW="10387302" imgH="1205924" progId="">
                  <p:embed/>
                </p:oleObj>
              </mc:Choice>
              <mc:Fallback>
                <p:oleObj name="Image" r:id="rId16" imgW="10387302" imgH="120592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9CAC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66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468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3100" y="645795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5B8ED120-364D-473C-8D66-5876B3FE95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5875"/>
            <a:ext cx="7239000" cy="10128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th-TH" sz="5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ประวัติศาสตร์กฎหมาย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ดร.</a:t>
            </a:r>
            <a:r>
              <a:rPr lang="th-TH" sz="2800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ปิ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ยะพร    </a:t>
            </a:r>
            <a:r>
              <a:rPr lang="th-TH" sz="2800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ตันณี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กุล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กฎหมายในสังคมบรรพกาล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๔. หลักกฎหมายทั่วไป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ตาม </a:t>
            </a:r>
            <a:r>
              <a:rPr lang="th-TH" sz="2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ปพพ.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มาตรา ๔ วรรคสอง บัญญัติว่า “เมื่อไม่มีกฎหมายที่จะยกมาปรับแก่คดีได้  ให้วินิจฉัยคดีนั้นตามจารีตประเพณีแห่งท้องถิ่น ถ้าไม่มีจารีตประเพณีเช่นว่านั้น ให้วินิจฉัยคดีอาศัยเทียบบทกฎหมายที่ใกล้เคียงอย่างยิ่ง และถ้าบทกฎหมายเช่นนั้นก็ไม่มีด้วย ให้วินิจฉัยตามหลักกฎหมายทั่วไป”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กฎหมายในสังคมบรรพกาล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262063"/>
            <a:ext cx="8784976" cy="5248275"/>
          </a:xfrm>
        </p:spPr>
        <p:txBody>
          <a:bodyPr/>
          <a:lstStyle/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หลักกฎหมายทั่วไปมาจากที่ใด ?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ความเห็นที่ ๑ 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ไม่จำกัดว่าอยู่ที่ใดขอให้เป็นหลักกฎหมายที่เอามาตัดสินได้ก็แล้วกัน เช่น สุภาษิตกฎหมาย 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“กรรมเป็นเครื่องชี้เจตนา” 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“ความยินยอมไม่ทำให้เป็นละเมิด”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“ผู้รับโอนไม่มีสิทธิดีกว่าผู้โอน”</a:t>
            </a:r>
          </a:p>
          <a:p>
            <a:pPr marL="0" algn="just">
              <a:lnSpc>
                <a:spcPct val="150000"/>
              </a:lnSpc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“ระหว่างผู้สุจริตด้วยกัน ผู้ประมาท</a:t>
            </a:r>
            <a:r>
              <a:rPr lang="th-TH" sz="2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เลิ่น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เล่อย่อมเป็นผู้เสียเปรียบ”</a:t>
            </a:r>
            <a:endParaRPr lang="th-TH" sz="2400" dirty="0">
              <a:solidFill>
                <a:schemeClr val="tx2"/>
              </a:solidFill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กฎหมายในสังคมบรรพกาล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ความเห็นที่ ๒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หลักกฎหมายทั่วไป  หมายถึง  หลักกฎหมายที่มีอยู่ในระบบกฎหมายของประเทศนั้นๆ โดยค้นหาได้จากกฎหมายที่เป็นลายลักษณ์อักษรของประเทศนั้นเอง</a:t>
            </a:r>
            <a:endParaRPr lang="th-TH" sz="2400" dirty="0">
              <a:solidFill>
                <a:schemeClr val="tx2"/>
              </a:solidFill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๑๓๐๓ “ถ้าบุคคลหลายคนเรียกเอาสังหาริมทรัพย์เดียวกันโดยอาศัยหลักกรรมสิทธิ์ต่างกันไซร้ ท่านว่าทรัพย์สินตกอยู่ในครอบครองของบุคคลใด บุคคลนั้นมีสิทธิยิ่งกว่าบุคคลอื่นๆ แต่ต้องได้ทรัพย์นั้นมาโดย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มีค่าตอบแทนและได้การครอบครองโดยสุจริต..”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๑๓๒๙ “สิทธิของบุคคลผู้ได้มาซึ่งทรัพย์สิน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โดยมีค่าตอบแทนและโดยสุจริต</a:t>
            </a: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 ท่านว่ามิเสียไป ถึงแม้ว่าผู้โดนทรัพย์สินให้จะได้รับทรัพย์สินนั้นมาโดยนิติกรรมอันเป็นโมฆียะ และนิติกรรมนั้นได้ถูกบอกล้างภายหลัง” 	 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๑๓๓๐ “สิทธิของบุคคลผู้ซื้อทรัพย์สิน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โดยสุจริต</a:t>
            </a: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ในการขายทอดตลาดตามคำสั่งศาล หรือคำสั่งเจ้าพนักงานรักษาทรัพย์ในคดีล้มละลายนั้นท่านว่ามิเสียไป ถึงแม้ภายหลังจะพิสูจน์ได้ว่าทรัพย์สินนั้นมิใช่ของจำเลยหรือลูกหนี้โดยคำพิพากษาหรือผู้ล้มละลาย”	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มาตรา ๑๓๓๑ “สิทธิของบุคคลผู้ได้เงินตรามา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โดยสุจริต</a:t>
            </a: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 ท่านว่ามิเสียไป ถึงแม้ภายหลังจะพิสูจน์ได้ว่าเงินนั้นมิใช่ของบุคคลซึ่งได้โอนมาให้”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779526" indent="-742950">
              <a:lnSpc>
                <a:spcPct val="150000"/>
              </a:lnSpc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79526" indent="-742950">
              <a:lnSpc>
                <a:spcPct val="150000"/>
              </a:lnSpc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79526" indent="-742950">
              <a:lnSpc>
                <a:spcPct val="150000"/>
              </a:lnSpc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79526" indent="-742950">
              <a:lnSpc>
                <a:spcPct val="150000"/>
              </a:lnSpc>
              <a:buNone/>
            </a:pPr>
            <a:r>
              <a:rPr lang="th-TH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 ศาสนา</a:t>
            </a:r>
          </a:p>
          <a:p>
            <a:pPr marL="779526" indent="-742950">
              <a:lnSpc>
                <a:spcPct val="150000"/>
              </a:lnSpc>
              <a:buNone/>
            </a:pPr>
            <a:r>
              <a:rPr lang="th-TH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 ศีลธรรม</a:t>
            </a:r>
          </a:p>
          <a:p>
            <a:pPr marL="779526" indent="-742950">
              <a:lnSpc>
                <a:spcPct val="150000"/>
              </a:lnSpc>
              <a:buNone/>
            </a:pPr>
            <a:r>
              <a:rPr lang="th-TH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 จารีตประเพณี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9672" y="1340768"/>
            <a:ext cx="614366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ข้อบังคับที่คล้ายคลึงกับ “กฎหมาย” </a:t>
            </a:r>
            <a:endParaRPr lang="th-TH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ศาสนา คือ กฎข้อบังคับที่ศาสนาต่างๆได้กำหนดไว้เพื่อให้มนุษย์ประพฤติคุณงามความดี</a:t>
            </a:r>
          </a:p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ความคล้ายคลึงระหว่างศาสนาและกฎหมาย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กำหนดความประพฤติของมนุษย์เหมือนกัน ถ้าฝ่าฝืนข้อบังคับ จะได้รับผลร้าย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3688" y="1124744"/>
            <a:ext cx="5929354" cy="91440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กฎหมายกับศาสนา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>
              <a:lnSpc>
                <a:spcPct val="170000"/>
              </a:lnSpc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ความแตกต่างระหว่างศาสนาและกฎหมาย</a:t>
            </a:r>
          </a:p>
          <a:p>
            <a:pPr marL="0">
              <a:lnSpc>
                <a:spcPct val="17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กฎหมายมีสภาพบังคับอย่างจริงจังในปัจจุบัน แต่ศาสนา สภาพบังคับจะอยู่ที่โลกหน้าและมีผลบังคับเฉพาะผู้ที่นับถือศาสนานั้นเท่านั้น</a:t>
            </a:r>
          </a:p>
          <a:p>
            <a:pPr marL="0">
              <a:lnSpc>
                <a:spcPct val="170000"/>
              </a:lnSpc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ความสัมพันธ์ระหว่างศาสนาและกฎหมาย</a:t>
            </a:r>
          </a:p>
          <a:p>
            <a:pPr marL="0">
              <a:lnSpc>
                <a:spcPct val="17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ในอดีต ศาสนาและกฎหมายปะปนกัน แต่ในปัจจุบันศาสนาและกฎหมายย่อมแยกจากกัน มีข้อยกเว้นบางประเทศที่กฎหมายต้องบังคับให้เป็นไปตามข้อบังคับของศาสนา เช่น กฎหมายในประเทศอิสลาม เรื่อง ครอบครัวและมรดก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ศีลธรรม  คือ  ความรู้สึกนึกคิดของมนุษย์ว่าการกระทำอย่างไรเป็นการกระทำที่ชอบ การกระทำอย่างไรเป็นการกระทำที่ผิด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ความคล้ายคลึงระหว่างศีลธรรมและกฎหมาย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ทั้งศีลธรรมและกฎหมาย มนุษย์เป็นผู้สร้างข้อบังคับแห่งความประพฤติ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63688" y="1196752"/>
            <a:ext cx="5929354" cy="9144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กฎหมายกับศีลธรรม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03848" y="2420888"/>
            <a:ext cx="2071702" cy="3714776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ความแตกต่างระหว่างศีลธรรมและกฎหมาย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7" name="เครื่องหมายบั้ง 17"/>
          <p:cNvSpPr/>
          <p:nvPr/>
        </p:nvSpPr>
        <p:spPr>
          <a:xfrm rot="10800000">
            <a:off x="2699792" y="3068960"/>
            <a:ext cx="360040" cy="3406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16"/>
          <p:cNvSpPr/>
          <p:nvPr/>
        </p:nvSpPr>
        <p:spPr>
          <a:xfrm>
            <a:off x="251520" y="2420888"/>
            <a:ext cx="2304256" cy="163448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เครื่องหมายบั้ง 18"/>
          <p:cNvSpPr/>
          <p:nvPr/>
        </p:nvSpPr>
        <p:spPr>
          <a:xfrm rot="10800000">
            <a:off x="2699792" y="5229200"/>
            <a:ext cx="360040" cy="3406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19"/>
          <p:cNvSpPr/>
          <p:nvPr/>
        </p:nvSpPr>
        <p:spPr>
          <a:xfrm>
            <a:off x="251520" y="4437112"/>
            <a:ext cx="2304256" cy="17281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ความประพฤติ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เครื่องหมายบั้ง 25"/>
          <p:cNvSpPr/>
          <p:nvPr/>
        </p:nvSpPr>
        <p:spPr>
          <a:xfrm rot="16200000">
            <a:off x="4130240" y="1998552"/>
            <a:ext cx="360040" cy="3406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24"/>
          <p:cNvSpPr/>
          <p:nvPr/>
        </p:nvSpPr>
        <p:spPr>
          <a:xfrm>
            <a:off x="1979712" y="764704"/>
            <a:ext cx="4752528" cy="10081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กำหนดเป็นลายลักษณ์อักษร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เครื่องหมายบั้ง 20"/>
          <p:cNvSpPr/>
          <p:nvPr/>
        </p:nvSpPr>
        <p:spPr>
          <a:xfrm>
            <a:off x="5436096" y="3068960"/>
            <a:ext cx="360040" cy="3406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สี่เหลี่ยมผืนผ้า 21"/>
          <p:cNvSpPr/>
          <p:nvPr/>
        </p:nvSpPr>
        <p:spPr>
          <a:xfrm>
            <a:off x="6084168" y="2420888"/>
            <a:ext cx="2304256" cy="163448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ความมุ่งหมาย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เครื่องหมายบั้ง 22"/>
          <p:cNvSpPr/>
          <p:nvPr/>
        </p:nvSpPr>
        <p:spPr>
          <a:xfrm>
            <a:off x="5436096" y="5229200"/>
            <a:ext cx="360040" cy="34061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สี่เหลี่ยมผืนผ้า 23"/>
          <p:cNvSpPr/>
          <p:nvPr/>
        </p:nvSpPr>
        <p:spPr>
          <a:xfrm>
            <a:off x="6084168" y="4365104"/>
            <a:ext cx="2304256" cy="17064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การลงโทษ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กฎหมายคืออะไร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  คือ  “บรรดาข้อบังคับของรัฐหรือประเทศที่ใช้บังคับความประพฤติทั้งหลายของบุคคลอันเกี่ยวด้วยเรื่องความสัมพันธ์ระหว่างกัน ถ้าใครฝ่าฝืนไม่ปฏิบัติตามก็จะต้องมีความผิดและถูกลงโทษ”</a:t>
            </a:r>
            <a:endParaRPr lang="th-T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จารีตประเพณี  คือ  สิ่งที่มนุษย์ปฏิบัติต่อเนื่องกันมา โดยมุ่งถึงสิ่งภายนอกของมนุษย์เท่านั้น เช่น การแต่งตัว วิธีพูด วัฒนธรรม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ความคล้ายคลึงระหว่างจารีตประเพณีและกฎหมาย</a:t>
            </a:r>
          </a:p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วางข้อบังคับกำหนดความประพฤติภายนอกของมนุษ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ย์</a:t>
            </a:r>
          </a:p>
          <a:p>
            <a:pPr marL="0" lvl="1" indent="-514350">
              <a:lnSpc>
                <a:spcPct val="150000"/>
              </a:lnSpc>
              <a:buNone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19672" y="1124744"/>
            <a:ext cx="6357982" cy="9144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กฎหมายกับจารีตประเพณี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/>
          <a:lstStyle/>
          <a:p>
            <a:pPr marL="0" lvl="1" indent="-514350">
              <a:lnSpc>
                <a:spcPct val="15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BC-CAD1-4006-8707-153ED8CD6DB7}" type="datetime1">
              <a:rPr lang="en-US" smtClean="0"/>
              <a:pPr/>
              <a:t>6/14/2013</a:t>
            </a:fld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6080-1FA2-42D0-A1FF-880AD9475D4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9552" y="2204864"/>
            <a:ext cx="2071702" cy="37147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ความแตกต่างระหว่าง จารีตประเพณีและกฎหมาย</a:t>
            </a:r>
            <a:endParaRPr lang="th-TH" sz="28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87824" y="2348880"/>
            <a:ext cx="500066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3851920" y="1700808"/>
            <a:ext cx="4714908" cy="1485904"/>
          </a:xfrm>
          <a:prstGeom prst="ellipse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รัฐเป็นผู้บัญญัติกฎหมาย แต่จารีตฯ เป็นข้อบังคับของสังคม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15816" y="3933056"/>
            <a:ext cx="500066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3923928" y="3717032"/>
            <a:ext cx="4714908" cy="914400"/>
          </a:xfrm>
          <a:prstGeom prst="ellipse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ข้อบังคับความประพฤติ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87824" y="5589240"/>
            <a:ext cx="500066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3995936" y="5301208"/>
            <a:ext cx="4714908" cy="914400"/>
          </a:xfrm>
          <a:prstGeom prst="ellipse">
            <a:avLst/>
          </a:prstGeom>
          <a:gradFill flip="none" rotWithShape="1">
            <a:gsLst>
              <a:gs pos="0">
                <a:srgbClr val="990099">
                  <a:tint val="66000"/>
                  <a:satMod val="160000"/>
                </a:srgbClr>
              </a:gs>
              <a:gs pos="50000">
                <a:srgbClr val="990099">
                  <a:tint val="44500"/>
                  <a:satMod val="160000"/>
                </a:srgbClr>
              </a:gs>
              <a:gs pos="100000">
                <a:srgbClr val="9900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ผลจากการกระทำผิด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การศึกษาประวัติศาสตร์กฎหมาย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262063"/>
            <a:ext cx="8435280" cy="524827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ประเทศที่มี</a:t>
            </a:r>
            <a:r>
              <a:rPr lang="th-TH" sz="2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อารย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ธรรมย่อมปกครองด้วยกฎหมาย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การศึกษาวิชาประวัติศาสตร์กฎหมายในประเทศไทยมีขึ้นครั้งแรกที่มหาวิทยาลัยธรรมศาสตร์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ผู้สอนท่านแรก คือ ศ.ดร. </a:t>
            </a:r>
            <a:r>
              <a:rPr lang="en-US" sz="2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R.Langar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ที่ปรึกษากฎหมายของพระบาทสมเด็จพระมงกุฎเกล้าเจ้าอยู่หัว</a:t>
            </a:r>
            <a:endParaRPr lang="en-US" sz="24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th-TH" sz="2400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ความหมายของประวัติศาสตร์กฎหมาย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62063"/>
            <a:ext cx="8363272" cy="524827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dirty="0" smtClean="0"/>
              <a:t>		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วิวัฒนาการของแนวความคิด (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concept)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หลักเกณฑ์ความประพฤติ (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doctrines)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และกฎเกณฑ์ต่างๆ 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(rules)</a:t>
            </a:r>
            <a:r>
              <a:rPr lang="th-TH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ที่มนุษย์ได้ก่อตั้งขึ้น เพื่อใช้ในการรักษาความสงบเรียบร้อยของสังคม หลักเกณฑ์และกฎเกณฑ์ต่างๆเหล่านี้จะต้องแปลความตามเวลาและสถานการณ์ในขณะนั้น</a:t>
            </a:r>
            <a:endParaRPr lang="th-TH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แหล่งข้อมูลทางกฎหมาย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143000" y="1984375"/>
            <a:ext cx="2170113" cy="4035425"/>
            <a:chOff x="720" y="1296"/>
            <a:chExt cx="1367" cy="2542"/>
          </a:xfrm>
        </p:grpSpPr>
        <p:sp>
          <p:nvSpPr>
            <p:cNvPr id="6" name="AutoShape 48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AutoShape 49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AutoShape 50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AutoShape 51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AutoShape 52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AutoShape 53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" name="Oval 5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6" name="Oval 5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7" name="Oval 5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8" name="Oval 5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9" name="Oval 5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13" name="Text Box 60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4" name="Text Box 61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ศิลาจารึก</a:t>
              </a:r>
              <a:endPara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3505200" y="1984375"/>
            <a:ext cx="2166938" cy="4035425"/>
            <a:chOff x="2208" y="1296"/>
            <a:chExt cx="1365" cy="2542"/>
          </a:xfrm>
        </p:grpSpPr>
        <p:sp>
          <p:nvSpPr>
            <p:cNvPr id="21" name="AutoShape 63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" name="AutoShape 64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AutoShape 65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AutoShape 66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5" name="Oval 67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6" name="Oval 68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7" name="Oval 69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8" name="Oval 70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29" name="Oval 71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30" name="Text Box 72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" name="Text Box 73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เอกสารทางกฎหมาย</a:t>
              </a:r>
              <a:endPara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AutoShape 74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" name="AutoShape 75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4" name="Group 76"/>
          <p:cNvGrpSpPr>
            <a:grpSpLocks/>
          </p:cNvGrpSpPr>
          <p:nvPr/>
        </p:nvGrpSpPr>
        <p:grpSpPr bwMode="auto">
          <a:xfrm>
            <a:off x="5861050" y="1984375"/>
            <a:ext cx="2170113" cy="4035425"/>
            <a:chOff x="3692" y="1296"/>
            <a:chExt cx="1367" cy="2542"/>
          </a:xfrm>
        </p:grpSpPr>
        <p:sp>
          <p:nvSpPr>
            <p:cNvPr id="35" name="AutoShape 77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" name="AutoShape 78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" name="AutoShape 79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" name="AutoShape 80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9" name="Group 81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4" name="Oval 8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45" name="Oval 8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6" name="Oval 8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7" name="Oval 8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48" name="Oval 8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40" name="Text Box 87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1" name="Text Box 88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sz="24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หนังสือที่เขียนเกี่ยวกับเรื่องราวของกฎหมาย</a:t>
              </a:r>
              <a:endPara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AutoShape 89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6F9DB7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3" name="AutoShape 90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8BA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3413" y="332656"/>
            <a:ext cx="8187059" cy="549994"/>
          </a:xfrm>
        </p:spPr>
        <p:txBody>
          <a:bodyPr/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ประโยชน์ของการศึกษาวิชาประวัติศาสตร์กฎหมาย</a:t>
            </a:r>
            <a:endParaRPr lang="th-TH" sz="2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51520" y="1340768"/>
            <a:ext cx="8351839" cy="655637"/>
            <a:chOff x="204" y="1117"/>
            <a:chExt cx="5261" cy="41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04" y="1117"/>
              <a:ext cx="476" cy="413"/>
              <a:chOff x="-1951" y="2610"/>
              <a:chExt cx="1537" cy="1331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gray">
              <a:xfrm>
                <a:off x="-1951" y="2612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gray">
              <a:xfrm>
                <a:off x="-1950" y="261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gray">
              <a:xfrm>
                <a:off x="-1804" y="2612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748" y="1525"/>
              <a:ext cx="471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839" y="1179"/>
              <a:ext cx="4536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2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ประวัติศาสตร์หนึ่งหน้าย่อมมีมากกว่าตรรกวิทยาหนึ่งเล่ม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gray">
            <a:xfrm>
              <a:off x="340" y="1162"/>
              <a:ext cx="2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251520" y="2204864"/>
            <a:ext cx="8351839" cy="655637"/>
            <a:chOff x="204" y="1117"/>
            <a:chExt cx="5261" cy="41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204" y="1117"/>
              <a:ext cx="476" cy="413"/>
              <a:chOff x="-1951" y="2610"/>
              <a:chExt cx="1537" cy="1331"/>
            </a:xfrm>
          </p:grpSpPr>
          <p:sp>
            <p:nvSpPr>
              <p:cNvPr id="18" name="AutoShape 4"/>
              <p:cNvSpPr>
                <a:spLocks noChangeArrowheads="1"/>
              </p:cNvSpPr>
              <p:nvPr/>
            </p:nvSpPr>
            <p:spPr bwMode="gray">
              <a:xfrm>
                <a:off x="-1951" y="2612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" name="AutoShape 5"/>
              <p:cNvSpPr>
                <a:spLocks noChangeArrowheads="1"/>
              </p:cNvSpPr>
              <p:nvPr/>
            </p:nvSpPr>
            <p:spPr bwMode="gray">
              <a:xfrm>
                <a:off x="-1950" y="261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0" name="AutoShape 6"/>
              <p:cNvSpPr>
                <a:spLocks noChangeArrowheads="1"/>
              </p:cNvSpPr>
              <p:nvPr/>
            </p:nvSpPr>
            <p:spPr bwMode="gray">
              <a:xfrm>
                <a:off x="-1804" y="2612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748" y="1525"/>
              <a:ext cx="471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839" y="1179"/>
              <a:ext cx="4536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2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แหล่งที่มาแห่งหลักเกณฑ์ต่างๆของกฎหมาย</a:t>
              </a:r>
              <a:endPara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gray">
            <a:xfrm>
              <a:off x="340" y="1162"/>
              <a:ext cx="2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54"/>
          <p:cNvGrpSpPr>
            <a:grpSpLocks/>
          </p:cNvGrpSpPr>
          <p:nvPr/>
        </p:nvGrpSpPr>
        <p:grpSpPr bwMode="auto">
          <a:xfrm>
            <a:off x="251520" y="3068960"/>
            <a:ext cx="8351839" cy="655637"/>
            <a:chOff x="204" y="1117"/>
            <a:chExt cx="5261" cy="413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204" y="1117"/>
              <a:ext cx="476" cy="413"/>
              <a:chOff x="-1951" y="2610"/>
              <a:chExt cx="1537" cy="1331"/>
            </a:xfrm>
          </p:grpSpPr>
          <p:sp>
            <p:nvSpPr>
              <p:cNvPr id="26" name="AutoShape 4"/>
              <p:cNvSpPr>
                <a:spLocks noChangeArrowheads="1"/>
              </p:cNvSpPr>
              <p:nvPr/>
            </p:nvSpPr>
            <p:spPr bwMode="gray">
              <a:xfrm>
                <a:off x="-1951" y="2612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7" name="AutoShape 5"/>
              <p:cNvSpPr>
                <a:spLocks noChangeArrowheads="1"/>
              </p:cNvSpPr>
              <p:nvPr/>
            </p:nvSpPr>
            <p:spPr bwMode="gray">
              <a:xfrm>
                <a:off x="-1950" y="261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gray">
              <a:xfrm>
                <a:off x="-1804" y="2612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748" y="1525"/>
              <a:ext cx="471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839" y="1179"/>
              <a:ext cx="4536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2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เจตนารมณ์ของกฎหมาย</a:t>
              </a:r>
              <a:endPara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gray">
            <a:xfrm>
              <a:off x="340" y="1162"/>
              <a:ext cx="2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54"/>
          <p:cNvGrpSpPr>
            <a:grpSpLocks/>
          </p:cNvGrpSpPr>
          <p:nvPr/>
        </p:nvGrpSpPr>
        <p:grpSpPr bwMode="auto">
          <a:xfrm>
            <a:off x="251520" y="3933056"/>
            <a:ext cx="8351839" cy="655637"/>
            <a:chOff x="204" y="1117"/>
            <a:chExt cx="5261" cy="413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204" y="1117"/>
              <a:ext cx="476" cy="413"/>
              <a:chOff x="-1951" y="2610"/>
              <a:chExt cx="1537" cy="1331"/>
            </a:xfrm>
          </p:grpSpPr>
          <p:sp>
            <p:nvSpPr>
              <p:cNvPr id="34" name="AutoShape 4"/>
              <p:cNvSpPr>
                <a:spLocks noChangeArrowheads="1"/>
              </p:cNvSpPr>
              <p:nvPr/>
            </p:nvSpPr>
            <p:spPr bwMode="gray">
              <a:xfrm>
                <a:off x="-1951" y="2612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5" name="AutoShape 5"/>
              <p:cNvSpPr>
                <a:spLocks noChangeArrowheads="1"/>
              </p:cNvSpPr>
              <p:nvPr/>
            </p:nvSpPr>
            <p:spPr bwMode="gray">
              <a:xfrm>
                <a:off x="-1950" y="261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6" name="AutoShape 6"/>
              <p:cNvSpPr>
                <a:spLocks noChangeArrowheads="1"/>
              </p:cNvSpPr>
              <p:nvPr/>
            </p:nvSpPr>
            <p:spPr bwMode="gray">
              <a:xfrm>
                <a:off x="-1804" y="2612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V="1">
              <a:off x="748" y="1525"/>
              <a:ext cx="471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839" y="1179"/>
              <a:ext cx="4536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2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ที่มาของรูปแบบการปกครองของประเทศต่างๆ</a:t>
              </a:r>
              <a:endPara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gray">
            <a:xfrm>
              <a:off x="340" y="1162"/>
              <a:ext cx="2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251520" y="4797152"/>
            <a:ext cx="8424864" cy="868362"/>
            <a:chOff x="204" y="1117"/>
            <a:chExt cx="5307" cy="547"/>
          </a:xfrm>
        </p:grpSpPr>
        <p:grpSp>
          <p:nvGrpSpPr>
            <p:cNvPr id="38" name="Group 3"/>
            <p:cNvGrpSpPr>
              <a:grpSpLocks/>
            </p:cNvGrpSpPr>
            <p:nvPr/>
          </p:nvGrpSpPr>
          <p:grpSpPr bwMode="auto">
            <a:xfrm>
              <a:off x="204" y="1117"/>
              <a:ext cx="476" cy="413"/>
              <a:chOff x="-1951" y="2610"/>
              <a:chExt cx="1537" cy="1331"/>
            </a:xfrm>
          </p:grpSpPr>
          <p:sp>
            <p:nvSpPr>
              <p:cNvPr id="42" name="AutoShape 4"/>
              <p:cNvSpPr>
                <a:spLocks noChangeArrowheads="1"/>
              </p:cNvSpPr>
              <p:nvPr/>
            </p:nvSpPr>
            <p:spPr bwMode="gray">
              <a:xfrm>
                <a:off x="-1951" y="2612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3" name="AutoShape 5"/>
              <p:cNvSpPr>
                <a:spLocks noChangeArrowheads="1"/>
              </p:cNvSpPr>
              <p:nvPr/>
            </p:nvSpPr>
            <p:spPr bwMode="gray">
              <a:xfrm>
                <a:off x="-1950" y="261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" name="AutoShape 6"/>
              <p:cNvSpPr>
                <a:spLocks noChangeArrowheads="1"/>
              </p:cNvSpPr>
              <p:nvPr/>
            </p:nvSpPr>
            <p:spPr bwMode="gray">
              <a:xfrm>
                <a:off x="-1804" y="2612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V="1">
              <a:off x="748" y="1525"/>
              <a:ext cx="471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839" y="1179"/>
              <a:ext cx="4672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2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วิธีการต่างๆที่มนุษย์คิดขึ้นเพื่อแก้ปัญหาสังคมในเวลาและสถานที่ที่ต่างกัน</a:t>
              </a:r>
              <a:endPara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gray">
            <a:xfrm>
              <a:off x="340" y="1162"/>
              <a:ext cx="2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54"/>
          <p:cNvGrpSpPr>
            <a:grpSpLocks/>
          </p:cNvGrpSpPr>
          <p:nvPr/>
        </p:nvGrpSpPr>
        <p:grpSpPr bwMode="auto">
          <a:xfrm>
            <a:off x="251520" y="5661248"/>
            <a:ext cx="8351839" cy="655637"/>
            <a:chOff x="204" y="1117"/>
            <a:chExt cx="5261" cy="413"/>
          </a:xfrm>
        </p:grpSpPr>
        <p:grpSp>
          <p:nvGrpSpPr>
            <p:cNvPr id="46" name="Group 3"/>
            <p:cNvGrpSpPr>
              <a:grpSpLocks/>
            </p:cNvGrpSpPr>
            <p:nvPr/>
          </p:nvGrpSpPr>
          <p:grpSpPr bwMode="auto">
            <a:xfrm>
              <a:off x="204" y="1117"/>
              <a:ext cx="476" cy="413"/>
              <a:chOff x="-1951" y="2610"/>
              <a:chExt cx="1537" cy="1331"/>
            </a:xfrm>
          </p:grpSpPr>
          <p:sp>
            <p:nvSpPr>
              <p:cNvPr id="50" name="AutoShape 4"/>
              <p:cNvSpPr>
                <a:spLocks noChangeArrowheads="1"/>
              </p:cNvSpPr>
              <p:nvPr/>
            </p:nvSpPr>
            <p:spPr bwMode="gray">
              <a:xfrm>
                <a:off x="-1951" y="2612"/>
                <a:ext cx="1536" cy="1329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" name="AutoShape 5"/>
              <p:cNvSpPr>
                <a:spLocks noChangeArrowheads="1"/>
              </p:cNvSpPr>
              <p:nvPr/>
            </p:nvSpPr>
            <p:spPr bwMode="gray">
              <a:xfrm>
                <a:off x="-1950" y="261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" name="AutoShape 6"/>
              <p:cNvSpPr>
                <a:spLocks noChangeArrowheads="1"/>
              </p:cNvSpPr>
              <p:nvPr/>
            </p:nvSpPr>
            <p:spPr bwMode="gray">
              <a:xfrm>
                <a:off x="-1804" y="2612"/>
                <a:ext cx="1350" cy="1169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V="1">
              <a:off x="748" y="1525"/>
              <a:ext cx="4717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839" y="1179"/>
              <a:ext cx="4536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th-TH" sz="22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ประวัติศาสตร์กฎหมายเป็นส่วนหนึ่งของ</a:t>
              </a:r>
              <a:r>
                <a:rPr lang="th-TH" sz="2200" b="1" dirty="0" err="1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อารย</a:t>
              </a:r>
              <a:r>
                <a:rPr lang="th-TH" sz="22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ธรรมโลก</a:t>
              </a:r>
              <a:endPara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gray">
            <a:xfrm>
              <a:off x="340" y="1162"/>
              <a:ext cx="2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วิธีการศึกษาประวัติศาสตร์กฎหมาย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การเลือกใช้ข้อมูลให้เหมาะสม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การศึกษาสิ่งอื่นที่เกี่ยวข้องกับกฎหมายมาประกอบกับการศึกษาประวัติศาสตร์กฎหมาย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ความรู้ความเข้าใจพื้นฐานทางประวัติศาสตร์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ความเข้าใจสกุลกฎหมายต่างๆ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การเปิดใจกว้าง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ความเข้าใจเหตุการณ์หรือสถานการณ์อันเป็นที่มาของกฎหมาย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ความเข้าใจเรื่องกฎหมายเปรียบเทียบ</a:t>
            </a:r>
            <a:endParaRPr lang="th-TH" sz="2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6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องค์ประกอบของกฎหมาย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48275"/>
          </a:xfrm>
        </p:spPr>
        <p:txBody>
          <a:bodyPr/>
          <a:lstStyle/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81063" y="1341438"/>
            <a:ext cx="7285040" cy="4486277"/>
            <a:chOff x="555" y="845"/>
            <a:chExt cx="4589" cy="2826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 rot="16200000">
              <a:off x="2540" y="1502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 rot="-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bg2"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770" y="845"/>
              <a:ext cx="174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 dirty="0" smtClean="0"/>
                <a:t> </a:t>
              </a:r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ต้องมา</a:t>
              </a:r>
              <a:r>
                <a:rPr lang="th-TH" sz="2000" b="1" dirty="0" err="1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จากรัฎฐาธิปัตย์</a:t>
              </a:r>
              <a:endParaRPr lang="en-US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014" y="2160"/>
              <a:ext cx="113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/>
                <a:t> </a:t>
              </a:r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เป็นคำสั่ง </a:t>
              </a:r>
            </a:p>
            <a:p>
              <a:pPr eaLnBrk="0" hangingPunct="0"/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คำบังคับทั่วไป</a:t>
              </a:r>
              <a:endParaRPr lang="en-US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70" y="3158"/>
              <a:ext cx="127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ใช้ได้ตลอด</a:t>
              </a:r>
            </a:p>
            <a:p>
              <a:pPr eaLnBrk="0" hangingPunct="0"/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จนกว่าจะยกเลิก</a:t>
              </a:r>
              <a:endParaRPr lang="en-US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55" y="2256"/>
              <a:ext cx="90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 dirty="0" smtClean="0"/>
                <a:t> </a:t>
              </a:r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มีบทบังคับ</a:t>
              </a:r>
              <a:endParaRPr lang="en-US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865" y="3225"/>
              <a:ext cx="1125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ประชาชนต้อง</a:t>
              </a:r>
            </a:p>
            <a:p>
              <a:pPr algn="r" eaLnBrk="0" hangingPunct="0"/>
              <a:r>
                <a:rPr lang="th-TH" sz="20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ปฏิบัติตาม</a:t>
              </a:r>
              <a:endParaRPr lang="en-US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699" y="1117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236" y="1816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301" y="188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5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31" name="Text Box 32"/>
            <p:cNvSpPr txBox="1">
              <a:spLocks noChangeArrowheads="1"/>
            </p:cNvSpPr>
            <p:nvPr/>
          </p:nvSpPr>
          <p:spPr bwMode="gray">
            <a:xfrm>
              <a:off x="2304" y="2243"/>
              <a:ext cx="9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th-TH" sz="2400" b="1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กฎหมาย</a:t>
              </a:r>
              <a:endParaRPr lang="en-US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ความสำคัญของกฎหมาย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lvl="1" indent="-514350">
              <a:buNone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กฎหมายเกี่ยวข้องกับชีวิตประจำวันอย่างไร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852678" lvl="1" indent="-514350">
              <a:buNone/>
            </a:pPr>
            <a:endParaRPr lang="th-TH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2678" lvl="1" indent="-514350">
              <a:buNone/>
            </a:pPr>
            <a:r>
              <a:rPr lang="th-TH" sz="3600" b="1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9792" y="2204864"/>
            <a:ext cx="378621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ทารกในครรภ์มารดา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11960" y="3284984"/>
            <a:ext cx="785818" cy="86409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491880" y="4509120"/>
            <a:ext cx="214314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ตาย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48275"/>
          </a:xfrm>
        </p:spPr>
        <p:txBody>
          <a:bodyPr/>
          <a:lstStyle/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Rectangle 3"/>
          <p:cNvSpPr/>
          <p:nvPr/>
        </p:nvSpPr>
        <p:spPr>
          <a:xfrm>
            <a:off x="2555776" y="1340768"/>
            <a:ext cx="4357718" cy="6412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ที่ใดมีสังคม ที่นั่นมีกฎหมาย</a:t>
            </a:r>
          </a:p>
        </p:txBody>
      </p:sp>
      <p:sp>
        <p:nvSpPr>
          <p:cNvPr id="7" name="Down Arrow 6"/>
          <p:cNvSpPr/>
          <p:nvPr/>
        </p:nvSpPr>
        <p:spPr>
          <a:xfrm>
            <a:off x="4499992" y="2060848"/>
            <a:ext cx="484632" cy="36004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8" name="Down Arrow 6"/>
          <p:cNvSpPr/>
          <p:nvPr/>
        </p:nvSpPr>
        <p:spPr>
          <a:xfrm>
            <a:off x="4499992" y="4725144"/>
            <a:ext cx="484632" cy="36004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9" name="Down Arrow 6"/>
          <p:cNvSpPr/>
          <p:nvPr/>
        </p:nvSpPr>
        <p:spPr>
          <a:xfrm>
            <a:off x="4499992" y="3356992"/>
            <a:ext cx="484632" cy="36004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2627784" y="2492896"/>
            <a:ext cx="4286280" cy="698376"/>
          </a:xfrm>
          <a:prstGeom prst="rect">
            <a:avLst/>
          </a:prstGeom>
          <a:solidFill>
            <a:srgbClr val="FF66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52678" lvl="1" indent="-514350"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มนุษย์เป็นสัตว์สังคม </a:t>
            </a:r>
            <a:endParaRPr lang="th-TH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7784" y="3861048"/>
            <a:ext cx="4214842" cy="698376"/>
          </a:xfrm>
          <a:prstGeom prst="rect">
            <a:avLst/>
          </a:prstGeom>
          <a:solidFill>
            <a:srgbClr val="66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ความขัดแย้ง กระทบกระทั่ง</a:t>
            </a:r>
            <a:endParaRPr lang="th-TH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7784" y="5229200"/>
            <a:ext cx="4286280" cy="6829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ระบบควบคุมสังคม</a:t>
            </a:r>
            <a:endParaRPr lang="th-TH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กฎหมายในสังคมบรรพกาล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60822" y="1600200"/>
            <a:ext cx="7180766" cy="4419600"/>
            <a:chOff x="572" y="1008"/>
            <a:chExt cx="4805" cy="296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00" y="1488"/>
              <a:ext cx="3484" cy="1728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056" y="1008"/>
              <a:ext cx="3648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862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24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กฎหมายในสังคมบรรพกาล</a:t>
              </a:r>
              <a:endPara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2811" y="1873"/>
              <a:ext cx="124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000" b="1" dirty="0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572" y="2668"/>
              <a:ext cx="999" cy="1304"/>
              <a:chOff x="572" y="2476"/>
              <a:chExt cx="999" cy="1304"/>
            </a:xfrm>
          </p:grpSpPr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572" y="2476"/>
                <a:ext cx="978" cy="954"/>
                <a:chOff x="618" y="1584"/>
                <a:chExt cx="1304" cy="1296"/>
              </a:xfrm>
            </p:grpSpPr>
            <p:grpSp>
              <p:nvGrpSpPr>
                <p:cNvPr id="31" name="Group 9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33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4" name="Freeform 1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2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618" y="1979"/>
                  <a:ext cx="1304" cy="7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</a:t>
                  </a:r>
                  <a:r>
                    <a:rPr lang="th-TH" sz="2200" b="1" dirty="0" smtClean="0">
                      <a:solidFill>
                        <a:schemeClr val="tx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คำสั่งของ</a:t>
                  </a:r>
                </a:p>
                <a:p>
                  <a:pPr eaLnBrk="0" hangingPunct="0"/>
                  <a:r>
                    <a:rPr lang="th-TH" sz="2200" b="1" dirty="0" smtClean="0">
                      <a:solidFill>
                        <a:schemeClr val="tx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หัวหน้า</a:t>
                  </a:r>
                  <a:endParaRPr lang="en-US" sz="22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57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776" y="2668"/>
              <a:ext cx="1019" cy="1304"/>
              <a:chOff x="1776" y="2476"/>
              <a:chExt cx="1019" cy="1304"/>
            </a:xfrm>
          </p:grpSpPr>
          <p:grpSp>
            <p:nvGrpSpPr>
              <p:cNvPr id="24" name="Group 15"/>
              <p:cNvGrpSpPr>
                <a:grpSpLocks/>
              </p:cNvGrpSpPr>
              <p:nvPr/>
            </p:nvGrpSpPr>
            <p:grpSpPr bwMode="auto">
              <a:xfrm>
                <a:off x="1776" y="2476"/>
                <a:ext cx="960" cy="958"/>
                <a:chOff x="2016" y="1920"/>
                <a:chExt cx="1680" cy="1680"/>
              </a:xfrm>
            </p:grpSpPr>
            <p:sp>
              <p:nvSpPr>
                <p:cNvPr id="27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gray">
              <a:xfrm>
                <a:off x="1813" y="2767"/>
                <a:ext cx="864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th-TH" sz="2200" b="1" dirty="0" smtClean="0">
                    <a:solidFill>
                      <a:schemeClr val="tx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จารีตประเพณี</a:t>
                </a:r>
                <a:endParaRPr 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gray">
              <a:xfrm>
                <a:off x="1800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3072" y="2640"/>
              <a:ext cx="1028" cy="1332"/>
              <a:chOff x="3072" y="2448"/>
              <a:chExt cx="1028" cy="1332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>
                <a:off x="3072" y="2448"/>
                <a:ext cx="960" cy="958"/>
                <a:chOff x="2016" y="1920"/>
                <a:chExt cx="1680" cy="1680"/>
              </a:xfrm>
            </p:grpSpPr>
            <p:sp>
              <p:nvSpPr>
                <p:cNvPr id="22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3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gray">
              <a:xfrm>
                <a:off x="3114" y="2767"/>
                <a:ext cx="864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th-TH" sz="2200" b="1" dirty="0" smtClean="0">
                    <a:solidFill>
                      <a:schemeClr val="tx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ศีลธรรม ศาสนา</a:t>
                </a:r>
                <a:endParaRPr 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1" name="Oval 25"/>
              <p:cNvSpPr>
                <a:spLocks noChangeArrowheads="1"/>
              </p:cNvSpPr>
              <p:nvPr/>
            </p:nvSpPr>
            <p:spPr bwMode="gray">
              <a:xfrm>
                <a:off x="3105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4123" y="2640"/>
              <a:ext cx="1254" cy="1332"/>
              <a:chOff x="4123" y="2448"/>
              <a:chExt cx="1254" cy="1332"/>
            </a:xfrm>
          </p:grpSpPr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4123" y="2448"/>
                <a:ext cx="1254" cy="965"/>
                <a:chOff x="2222" y="1488"/>
                <a:chExt cx="1505" cy="1152"/>
              </a:xfrm>
            </p:grpSpPr>
            <p:grpSp>
              <p:nvGrpSpPr>
                <p:cNvPr id="15" name="Group 28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17" name="Oval 2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8" name="Freeform 3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6" name="Text Box 31"/>
                <p:cNvSpPr txBox="1">
                  <a:spLocks noChangeArrowheads="1"/>
                </p:cNvSpPr>
                <p:nvPr/>
              </p:nvSpPr>
              <p:spPr bwMode="gray">
                <a:xfrm>
                  <a:off x="2222" y="1811"/>
                  <a:ext cx="1505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th-TH" sz="2200" b="1" dirty="0" smtClean="0">
                      <a:solidFill>
                        <a:schemeClr val="tx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หลักกฎหมาย</a:t>
                  </a:r>
                </a:p>
                <a:p>
                  <a:pPr eaLnBrk="0" hangingPunct="0"/>
                  <a:r>
                    <a:rPr lang="th-TH" sz="2200" b="1" dirty="0" smtClean="0">
                      <a:solidFill>
                        <a:schemeClr val="tx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ทั่วไป</a:t>
                  </a:r>
                  <a:endParaRPr lang="en-US" sz="22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14" name="Oval 32"/>
              <p:cNvSpPr>
                <a:spLocks noChangeArrowheads="1"/>
              </p:cNvSpPr>
              <p:nvPr/>
            </p:nvSpPr>
            <p:spPr bwMode="gray">
              <a:xfrm>
                <a:off x="4272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กฎหมายในสังคมบรรพกาล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 คำสั่งของหัวหน้า หรือคำตัดสินของผู้ได้รับการยอมรับ 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55776" y="1988840"/>
            <a:ext cx="4071966" cy="9144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หัวหน้าเผ่า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27984" y="328498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2714612" y="4286256"/>
            <a:ext cx="4071966" cy="9144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หลักบังคับความประพฤติ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กฎหมายในสังคมบรรพกาล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262063"/>
            <a:ext cx="8640960" cy="5248275"/>
          </a:xfrm>
        </p:spPr>
        <p:txBody>
          <a:bodyPr/>
          <a:lstStyle/>
          <a:p>
            <a:pPr marL="0" lvl="1" indent="-514350" algn="just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 จารีตประเพณี</a:t>
            </a:r>
          </a:p>
          <a:p>
            <a:pPr marL="0" lvl="1" indent="-514350" algn="just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จารีตประเพณี คือ แนวประพฤติปฏิบัติที่กระทำติดต่อกันมาเป็นเวลานมนาน หากผู้ใดฝ่าฝืนจะได้รับการตำหนิจากสังคม</a:t>
            </a:r>
          </a:p>
          <a:p>
            <a:pPr marL="0" lvl="1" indent="-51435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องค์ประกอบภายนอก</a:t>
            </a:r>
          </a:p>
          <a:p>
            <a:pPr marL="0" lvl="1" indent="-5143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ปฏิบัติมาเป็นเวลานมนาน</a:t>
            </a:r>
          </a:p>
          <a:p>
            <a:pPr marL="0" lvl="1" indent="-5143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มีความต่อเนื่อง สม่ำเสมอ</a:t>
            </a:r>
          </a:p>
          <a:p>
            <a:pPr marL="0" lvl="1" indent="-5143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ชัดเจน แน่นอน และมีเหตุผล</a:t>
            </a:r>
          </a:p>
          <a:p>
            <a:pPr marL="0" lvl="1" indent="-514350" algn="just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องค์ประกอบภายใน ได้แก่ ความรู้สำนึกว่าเป็นกฎหมาย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กฎหมายในสังคมบรรพกาล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514350" algn="just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 ศีลธรรม ศาสนา</a:t>
            </a:r>
          </a:p>
          <a:p>
            <a:pPr marL="0" lvl="1" indent="-514350" algn="just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ศาสนา สอนให้บุคคลในสังคมรู้ผิด ชอบ ชั่ว ดี </a:t>
            </a:r>
          </a:p>
          <a:p>
            <a:pPr marL="0" lvl="1" indent="-514350" algn="just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นำไปสู่การยอมรับและปฏิบัติตามกฎ เพื่อให้สังคมมีความสงบ</a:t>
            </a:r>
          </a:p>
          <a:p>
            <a:pPr marL="0" lvl="1" indent="-514350" algn="just">
              <a:lnSpc>
                <a:spcPct val="150000"/>
              </a:lnSpc>
              <a:buNone/>
            </a:pPr>
            <a:r>
              <a:rPr lang="th-TH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คัมภีร์ทางศาสนา ถือได้ว่าเป็นกฎหมายเก่าแก่อย่างหนึ่ง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16">
  <a:themeElements>
    <a:clrScheme name="sample 3">
      <a:dk1>
        <a:srgbClr val="666699"/>
      </a:dk1>
      <a:lt1>
        <a:srgbClr val="FFFFFF"/>
      </a:lt1>
      <a:dk2>
        <a:srgbClr val="000066"/>
      </a:dk2>
      <a:lt2>
        <a:srgbClr val="C0C0C0"/>
      </a:lt2>
      <a:accent1>
        <a:srgbClr val="49CACD"/>
      </a:accent1>
      <a:accent2>
        <a:srgbClr val="467CE8"/>
      </a:accent2>
      <a:accent3>
        <a:srgbClr val="FFFFFF"/>
      </a:accent3>
      <a:accent4>
        <a:srgbClr val="565682"/>
      </a:accent4>
      <a:accent5>
        <a:srgbClr val="B1E1E3"/>
      </a:accent5>
      <a:accent6>
        <a:srgbClr val="3F70D2"/>
      </a:accent6>
      <a:hlink>
        <a:srgbClr val="28BFEE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hlink"/>
            </a:gs>
            <a:gs pos="100000">
              <a:schemeClr val="hlink">
                <a:gamma/>
                <a:tint val="31765"/>
                <a:invGamma/>
              </a:schemeClr>
            </a:gs>
          </a:gsLst>
          <a:lin ang="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hlink"/>
            </a:gs>
            <a:gs pos="100000">
              <a:schemeClr val="hlink">
                <a:gamma/>
                <a:tint val="31765"/>
                <a:invGamma/>
              </a:schemeClr>
            </a:gs>
          </a:gsLst>
          <a:lin ang="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powerpoint-templates-16</Template>
  <TotalTime>422</TotalTime>
  <Words>428</Words>
  <Application>Microsoft Office PowerPoint</Application>
  <PresentationFormat>นำเสนอทางหน้าจอ (4:3)</PresentationFormat>
  <Paragraphs>183</Paragraphs>
  <Slides>26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8" baseType="lpstr">
      <vt:lpstr>powerpoint-templates-16</vt:lpstr>
      <vt:lpstr>Image</vt:lpstr>
      <vt:lpstr> ประวัติศาสตร์กฎหมาย</vt:lpstr>
      <vt:lpstr>กฎหมายคืออะไร</vt:lpstr>
      <vt:lpstr>องค์ประกอบของกฎหมาย</vt:lpstr>
      <vt:lpstr>ความสำคัญของกฎหมาย</vt:lpstr>
      <vt:lpstr>งานนำเสนอ PowerPoint</vt:lpstr>
      <vt:lpstr>กฎหมายในสังคมบรรพกาล</vt:lpstr>
      <vt:lpstr>กฎหมายในสังคมบรรพกาล</vt:lpstr>
      <vt:lpstr>กฎหมายในสังคมบรรพกาล</vt:lpstr>
      <vt:lpstr>กฎหมายในสังคมบรรพกาล</vt:lpstr>
      <vt:lpstr>กฎหมายในสังคมบรรพกาล</vt:lpstr>
      <vt:lpstr>กฎหมายในสังคมบรรพกาล</vt:lpstr>
      <vt:lpstr>กฎหมายในสังคมบรรพกาล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การศึกษาประวัติศาสตร์กฎหมาย</vt:lpstr>
      <vt:lpstr>ความหมายของประวัติศาสตร์กฎหมาย</vt:lpstr>
      <vt:lpstr>แหล่งข้อมูลทางกฎหมาย</vt:lpstr>
      <vt:lpstr>ประโยชน์ของการศึกษาวิชาประวัติศาสตร์กฎหมาย</vt:lpstr>
      <vt:lpstr>วิธีการศึกษาประวัติศาสตร์กฎหมาย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ประวัติศาสตร์กฎหมาย</dc:title>
  <dc:creator>NID</dc:creator>
  <cp:lastModifiedBy>ACER</cp:lastModifiedBy>
  <cp:revision>52</cp:revision>
  <dcterms:created xsi:type="dcterms:W3CDTF">2012-03-17T08:35:36Z</dcterms:created>
  <dcterms:modified xsi:type="dcterms:W3CDTF">2013-06-14T02:52:04Z</dcterms:modified>
</cp:coreProperties>
</file>