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7" r:id="rId2"/>
  </p:sldMasterIdLst>
  <p:notesMasterIdLst>
    <p:notesMasterId r:id="rId42"/>
  </p:notesMasterIdLst>
  <p:handoutMasterIdLst>
    <p:handoutMasterId r:id="rId43"/>
  </p:handoutMasterIdLst>
  <p:sldIdLst>
    <p:sldId id="256" r:id="rId3"/>
    <p:sldId id="309" r:id="rId4"/>
    <p:sldId id="294" r:id="rId5"/>
    <p:sldId id="327" r:id="rId6"/>
    <p:sldId id="329" r:id="rId7"/>
    <p:sldId id="257" r:id="rId8"/>
    <p:sldId id="295" r:id="rId9"/>
    <p:sldId id="297" r:id="rId10"/>
    <p:sldId id="311" r:id="rId11"/>
    <p:sldId id="289" r:id="rId12"/>
    <p:sldId id="304" r:id="rId13"/>
    <p:sldId id="288" r:id="rId14"/>
    <p:sldId id="305" r:id="rId15"/>
    <p:sldId id="290" r:id="rId16"/>
    <p:sldId id="306" r:id="rId17"/>
    <p:sldId id="307" r:id="rId18"/>
    <p:sldId id="303" r:id="rId19"/>
    <p:sldId id="298" r:id="rId20"/>
    <p:sldId id="317" r:id="rId21"/>
    <p:sldId id="308" r:id="rId22"/>
    <p:sldId id="313" r:id="rId23"/>
    <p:sldId id="286" r:id="rId24"/>
    <p:sldId id="315" r:id="rId25"/>
    <p:sldId id="287" r:id="rId26"/>
    <p:sldId id="314" r:id="rId27"/>
    <p:sldId id="283" r:id="rId28"/>
    <p:sldId id="258" r:id="rId29"/>
    <p:sldId id="285" r:id="rId30"/>
    <p:sldId id="261" r:id="rId31"/>
    <p:sldId id="316" r:id="rId32"/>
    <p:sldId id="259" r:id="rId33"/>
    <p:sldId id="325" r:id="rId34"/>
    <p:sldId id="318" r:id="rId35"/>
    <p:sldId id="322" r:id="rId36"/>
    <p:sldId id="323" r:id="rId37"/>
    <p:sldId id="319" r:id="rId38"/>
    <p:sldId id="330" r:id="rId39"/>
    <p:sldId id="326" r:id="rId40"/>
    <p:sldId id="302" r:id="rId41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FF"/>
    <a:srgbClr val="FF00FF"/>
    <a:srgbClr val="FFCCFF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4667" autoAdjust="0"/>
  </p:normalViewPr>
  <p:slideViewPr>
    <p:cSldViewPr>
      <p:cViewPr varScale="1">
        <p:scale>
          <a:sx n="55" d="100"/>
          <a:sy n="55" d="100"/>
        </p:scale>
        <p:origin x="-13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94F6FA0-26C0-43B2-9CD4-A09D424B9CDF}" type="datetimeFigureOut">
              <a:rPr lang="th-TH"/>
              <a:pPr>
                <a:defRPr/>
              </a:pPr>
              <a:t>16/02/55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9240B61-0EB0-4511-BE3A-FF3182E3254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71AEEFB-35D7-4E91-907C-FA7FF630332A}" type="datetimeFigureOut">
              <a:rPr lang="th-TH"/>
              <a:pPr>
                <a:defRPr/>
              </a:pPr>
              <a:t>16/02/55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C3547A-3123-4EDC-991F-B364722A6EE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Angsana New" pitchFamily="18" charset="-34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Angsana New" pitchFamily="18" charset="-34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Angsana New" pitchFamily="18" charset="-34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Angsana New" pitchFamily="18" charset="-34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Angsana New" pitchFamily="18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7475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cs typeface="EucrosiaUPC" pitchFamily="18" charset="-34"/>
              </a:endParaRPr>
            </a:p>
          </p:txBody>
        </p:sp>
        <p:sp>
          <p:nvSpPr>
            <p:cNvPr id="7475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cs typeface="EucrosiaUPC" pitchFamily="18" charset="-34"/>
              </a:endParaRPr>
            </a:p>
          </p:txBody>
        </p:sp>
        <p:sp>
          <p:nvSpPr>
            <p:cNvPr id="7475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cs typeface="EucrosiaUPC" pitchFamily="18" charset="-34"/>
              </a:endParaRPr>
            </a:p>
          </p:txBody>
        </p:sp>
        <p:sp>
          <p:nvSpPr>
            <p:cNvPr id="7475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cs typeface="EucrosiaUPC" pitchFamily="18" charset="-34"/>
              </a:endParaRPr>
            </a:p>
          </p:txBody>
        </p:sp>
        <p:sp>
          <p:nvSpPr>
            <p:cNvPr id="7475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cs typeface="EucrosiaUPC" pitchFamily="18" charset="-34"/>
              </a:endParaRPr>
            </a:p>
          </p:txBody>
        </p:sp>
        <p:sp>
          <p:nvSpPr>
            <p:cNvPr id="7476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cs typeface="EucrosiaUPC" pitchFamily="18" charset="-34"/>
              </a:endParaRPr>
            </a:p>
          </p:txBody>
        </p:sp>
        <p:sp>
          <p:nvSpPr>
            <p:cNvPr id="7476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cs typeface="EucrosiaUPC" pitchFamily="18" charset="-34"/>
              </a:endParaRPr>
            </a:p>
          </p:txBody>
        </p:sp>
        <p:sp>
          <p:nvSpPr>
            <p:cNvPr id="7476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cs typeface="EucrosiaUPC" pitchFamily="18" charset="-34"/>
              </a:endParaRPr>
            </a:p>
          </p:txBody>
        </p:sp>
        <p:sp>
          <p:nvSpPr>
            <p:cNvPr id="7476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cs typeface="EucrosiaUPC" pitchFamily="18" charset="-34"/>
              </a:endParaRPr>
            </a:p>
          </p:txBody>
        </p:sp>
        <p:sp>
          <p:nvSpPr>
            <p:cNvPr id="7476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cs typeface="EucrosiaUPC" pitchFamily="18" charset="-34"/>
              </a:endParaRPr>
            </a:p>
          </p:txBody>
        </p:sp>
        <p:sp>
          <p:nvSpPr>
            <p:cNvPr id="7476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cs typeface="EucrosiaUPC" pitchFamily="18" charset="-34"/>
              </a:endParaRPr>
            </a:p>
          </p:txBody>
        </p:sp>
        <p:sp>
          <p:nvSpPr>
            <p:cNvPr id="7476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cs typeface="EucrosiaUPC" pitchFamily="18" charset="-34"/>
              </a:endParaRPr>
            </a:p>
          </p:txBody>
        </p:sp>
        <p:sp>
          <p:nvSpPr>
            <p:cNvPr id="7476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cs typeface="EucrosiaUPC" pitchFamily="18" charset="-34"/>
              </a:endParaRPr>
            </a:p>
          </p:txBody>
        </p:sp>
        <p:sp>
          <p:nvSpPr>
            <p:cNvPr id="7476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cs typeface="EucrosiaUPC" pitchFamily="18" charset="-34"/>
              </a:endParaRPr>
            </a:p>
          </p:txBody>
        </p:sp>
        <p:sp>
          <p:nvSpPr>
            <p:cNvPr id="7476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th-TH" sz="1800">
                <a:cs typeface="EucrosiaUPC" pitchFamily="18" charset="-34"/>
              </a:endParaRPr>
            </a:p>
          </p:txBody>
        </p:sp>
        <p:sp>
          <p:nvSpPr>
            <p:cNvPr id="7477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th-TH" sz="1800">
                <a:cs typeface="EucrosiaUPC" pitchFamily="18" charset="-34"/>
              </a:endParaRPr>
            </a:p>
          </p:txBody>
        </p:sp>
        <p:sp>
          <p:nvSpPr>
            <p:cNvPr id="7477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h-TH" sz="1800">
                <a:cs typeface="EucrosiaUPC" pitchFamily="18" charset="-34"/>
              </a:endParaRPr>
            </a:p>
          </p:txBody>
        </p:sp>
        <p:sp>
          <p:nvSpPr>
            <p:cNvPr id="7477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h-TH" sz="1800">
                <a:cs typeface="EucrosiaUPC" pitchFamily="18" charset="-34"/>
              </a:endParaRPr>
            </a:p>
          </p:txBody>
        </p:sp>
        <p:sp>
          <p:nvSpPr>
            <p:cNvPr id="7477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h-TH" sz="1800">
                <a:cs typeface="EucrosiaUPC" pitchFamily="18" charset="-34"/>
              </a:endParaRPr>
            </a:p>
          </p:txBody>
        </p:sp>
        <p:sp>
          <p:nvSpPr>
            <p:cNvPr id="7477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h-TH" sz="1800">
                <a:cs typeface="EucrosiaUPC" pitchFamily="18" charset="-34"/>
              </a:endParaRPr>
            </a:p>
          </p:txBody>
        </p:sp>
        <p:sp>
          <p:nvSpPr>
            <p:cNvPr id="7477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h-TH" sz="1800">
                <a:cs typeface="EucrosiaUPC" pitchFamily="18" charset="-34"/>
              </a:endParaRPr>
            </a:p>
          </p:txBody>
        </p:sp>
        <p:sp>
          <p:nvSpPr>
            <p:cNvPr id="7477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h-TH" sz="1800">
                <a:cs typeface="EucrosiaUPC" pitchFamily="18" charset="-34"/>
              </a:endParaRPr>
            </a:p>
          </p:txBody>
        </p:sp>
        <p:sp>
          <p:nvSpPr>
            <p:cNvPr id="7477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cs typeface="EucrosiaUPC" pitchFamily="18" charset="-34"/>
              </a:endParaRPr>
            </a:p>
          </p:txBody>
        </p:sp>
        <p:sp>
          <p:nvSpPr>
            <p:cNvPr id="7477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h-TH" sz="1800">
                <a:cs typeface="EucrosiaUPC" pitchFamily="18" charset="-34"/>
              </a:endParaRPr>
            </a:p>
          </p:txBody>
        </p:sp>
        <p:sp>
          <p:nvSpPr>
            <p:cNvPr id="7477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h-TH" sz="1800">
                <a:cs typeface="EucrosiaUPC" pitchFamily="18" charset="-34"/>
              </a:endParaRPr>
            </a:p>
          </p:txBody>
        </p:sp>
        <p:sp>
          <p:nvSpPr>
            <p:cNvPr id="7478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h-TH" sz="1800">
                <a:cs typeface="EucrosiaUPC" pitchFamily="18" charset="-34"/>
              </a:endParaRPr>
            </a:p>
          </p:txBody>
        </p:sp>
        <p:sp>
          <p:nvSpPr>
            <p:cNvPr id="7478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h-TH" sz="1800">
                <a:cs typeface="EucrosiaUPC" pitchFamily="18" charset="-34"/>
              </a:endParaRPr>
            </a:p>
          </p:txBody>
        </p:sp>
        <p:sp>
          <p:nvSpPr>
            <p:cNvPr id="7478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cs typeface="EucrosiaUPC" pitchFamily="18" charset="-34"/>
              </a:endParaRPr>
            </a:p>
          </p:txBody>
        </p:sp>
        <p:sp>
          <p:nvSpPr>
            <p:cNvPr id="7478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cs typeface="EucrosiaUPC" pitchFamily="18" charset="-34"/>
              </a:endParaRPr>
            </a:p>
          </p:txBody>
        </p:sp>
        <p:sp>
          <p:nvSpPr>
            <p:cNvPr id="7478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cs typeface="EucrosiaUPC" pitchFamily="18" charset="-34"/>
              </a:endParaRPr>
            </a:p>
          </p:txBody>
        </p:sp>
        <p:sp>
          <p:nvSpPr>
            <p:cNvPr id="7478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cs typeface="EucrosiaUPC" pitchFamily="18" charset="-34"/>
              </a:endParaRPr>
            </a:p>
          </p:txBody>
        </p:sp>
        <p:sp>
          <p:nvSpPr>
            <p:cNvPr id="7478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cs typeface="EucrosiaUPC" pitchFamily="18" charset="-34"/>
              </a:endParaRPr>
            </a:p>
          </p:txBody>
        </p:sp>
        <p:sp>
          <p:nvSpPr>
            <p:cNvPr id="7478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78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78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79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79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79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79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79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79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79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79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79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79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0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0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0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0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0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0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0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0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0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0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1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1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1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1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1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1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1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1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1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1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2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2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2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2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2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2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2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2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2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2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3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3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3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3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3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3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3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3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3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3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4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4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4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4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4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4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4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4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4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4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5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5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5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5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5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5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5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5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5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5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6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6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6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6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6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6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6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6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6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6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7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7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7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7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7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7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7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7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7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7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8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8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8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8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8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8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8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8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8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8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9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9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9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9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9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9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9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9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9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89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0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0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0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0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0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0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0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0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0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0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1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1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1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1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1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1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1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1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1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1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2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2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2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2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2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2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2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2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2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2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3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3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3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3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3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3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3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3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3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3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4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4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4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4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4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4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4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4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4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4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5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5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5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5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5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5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5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5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5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5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6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6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6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6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6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6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6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6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6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496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74970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971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972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9704FC1D-D94C-4D0A-9FD8-2A671202BEDE}" type="datetimeFigureOut">
              <a:rPr lang="th-TH"/>
              <a:pPr/>
              <a:t>16/02/55</a:t>
            </a:fld>
            <a:endParaRPr lang="th-TH"/>
          </a:p>
        </p:txBody>
      </p:sp>
      <p:sp>
        <p:nvSpPr>
          <p:cNvPr id="74973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4974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8ED60E0-B3EF-4F6A-AC24-A5AB5C8921F7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A6D4BD-8D7E-472D-B2CE-68A74597D8D5}" type="slidenum">
              <a:rPr lang="en-US"/>
              <a:pPr/>
              <a:t>‹#›</a:t>
            </a:fld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850ED1D-47C0-4817-94CE-66B31DAFA195}" type="datetimeFigureOut">
              <a:rPr lang="th-TH"/>
              <a:pPr/>
              <a:t>16/02/55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2AB62B-5B4F-41F0-AFE3-D2733CCF9033}" type="slidenum">
              <a:rPr lang="en-US"/>
              <a:pPr/>
              <a:t>‹#›</a:t>
            </a:fld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46662F9-2AA9-4426-B83E-FE7A152C3EF3}" type="datetimeFigureOut">
              <a:rPr lang="th-TH"/>
              <a:pPr/>
              <a:t>16/02/55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1FE52-67A5-486D-BABB-59D54C78DFBA}" type="datetimeFigureOut">
              <a:rPr lang="th-TH"/>
              <a:pPr>
                <a:defRPr/>
              </a:pPr>
              <a:t>16/02/55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46F33-D728-46DE-B1A2-93A8229DC3C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4493AD-975B-4D79-BD17-3A398D359BC6}" type="slidenum">
              <a:rPr lang="en-US"/>
              <a:pPr/>
              <a:t>‹#›</a:t>
            </a:fld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1135904-490A-457D-9213-4A4145E21490}" type="datetimeFigureOut">
              <a:rPr lang="th-TH"/>
              <a:pPr/>
              <a:t>16/02/55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FE6EDF-BC90-4401-B104-204C602EF1BA}" type="slidenum">
              <a:rPr lang="en-US"/>
              <a:pPr/>
              <a:t>‹#›</a:t>
            </a:fld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FF0D13C-EA0D-4962-B52D-F26756041697}" type="datetimeFigureOut">
              <a:rPr lang="th-TH"/>
              <a:pPr/>
              <a:t>16/02/55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9D6703-25F1-4A3A-8A33-BBE1D23F41B2}" type="slidenum">
              <a:rPr lang="en-US"/>
              <a:pPr/>
              <a:t>‹#›</a:t>
            </a:fld>
            <a:endParaRPr lang="th-TH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FCEE758-CF62-4CDB-A801-1F0177E6651E}" type="datetimeFigureOut">
              <a:rPr lang="th-TH"/>
              <a:pPr/>
              <a:t>16/02/55</a:t>
            </a:fld>
            <a:endParaRPr lang="th-TH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BBBC35-2CB9-42CE-97E7-670D35BC0945}" type="slidenum">
              <a:rPr lang="en-US"/>
              <a:pPr/>
              <a:t>‹#›</a:t>
            </a:fld>
            <a:endParaRPr lang="th-TH"/>
          </a:p>
        </p:txBody>
      </p:sp>
      <p:sp>
        <p:nvSpPr>
          <p:cNvPr id="8" name="ตัวยึดวันที่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6503B9B-6BB0-4B3C-A6F2-FC9AD3180A33}" type="datetimeFigureOut">
              <a:rPr lang="th-TH"/>
              <a:pPr/>
              <a:t>16/02/55</a:t>
            </a:fld>
            <a:endParaRPr lang="th-TH"/>
          </a:p>
        </p:txBody>
      </p:sp>
      <p:sp>
        <p:nvSpPr>
          <p:cNvPr id="9" name="ตัวยึดท้ายกระดาษ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66D4AC-26E8-491D-A5AA-01B368C2D241}" type="slidenum">
              <a:rPr lang="en-US"/>
              <a:pPr/>
              <a:t>‹#›</a:t>
            </a:fld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23292C3-CECA-4B1D-BDE3-4DB26404CE01}" type="datetimeFigureOut">
              <a:rPr lang="th-TH"/>
              <a:pPr/>
              <a:t>16/02/55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C2686E-6456-4E5E-AEF0-776EB7540566}" type="slidenum">
              <a:rPr lang="en-US"/>
              <a:pPr/>
              <a:t>‹#›</a:t>
            </a:fld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19F8159-FDA2-4E65-8F6D-F2DBEC654FE3}" type="datetimeFigureOut">
              <a:rPr lang="th-TH"/>
              <a:pPr/>
              <a:t>16/02/55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B01BCC-2D8C-4917-9DFE-ACF713A87C3F}" type="slidenum">
              <a:rPr lang="en-US"/>
              <a:pPr/>
              <a:t>‹#›</a:t>
            </a:fld>
            <a:endParaRPr lang="th-TH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CEC83B0-0A07-4488-A8D6-35EE2CF4EC3A}" type="datetimeFigureOut">
              <a:rPr lang="th-TH"/>
              <a:pPr/>
              <a:t>16/02/55</a:t>
            </a:fld>
            <a:endParaRPr lang="th-TH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46F75A-8B4E-4E6A-BB23-8327AD106CE2}" type="slidenum">
              <a:rPr lang="en-US"/>
              <a:pPr/>
              <a:t>‹#›</a:t>
            </a:fld>
            <a:endParaRPr lang="th-TH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EF620E7-7727-4797-B468-A04D7F43BD2F}" type="datetimeFigureOut">
              <a:rPr lang="th-TH"/>
              <a:pPr/>
              <a:t>16/02/55</a:t>
            </a:fld>
            <a:endParaRPr lang="th-TH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737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endParaRPr>
            </a:p>
          </p:txBody>
        </p:sp>
        <p:sp>
          <p:nvSpPr>
            <p:cNvPr id="737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endParaRPr>
            </a:p>
          </p:txBody>
        </p:sp>
        <p:sp>
          <p:nvSpPr>
            <p:cNvPr id="737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endParaRPr>
            </a:p>
          </p:txBody>
        </p:sp>
        <p:sp>
          <p:nvSpPr>
            <p:cNvPr id="737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endParaRPr>
            </a:p>
          </p:txBody>
        </p:sp>
        <p:sp>
          <p:nvSpPr>
            <p:cNvPr id="737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endParaRPr>
            </a:p>
          </p:txBody>
        </p:sp>
        <p:sp>
          <p:nvSpPr>
            <p:cNvPr id="737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endParaRPr>
            </a:p>
          </p:txBody>
        </p:sp>
        <p:sp>
          <p:nvSpPr>
            <p:cNvPr id="737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endParaRPr>
            </a:p>
          </p:txBody>
        </p:sp>
        <p:sp>
          <p:nvSpPr>
            <p:cNvPr id="737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endParaRPr>
            </a:p>
          </p:txBody>
        </p:sp>
        <p:sp>
          <p:nvSpPr>
            <p:cNvPr id="737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endParaRPr>
            </a:p>
          </p:txBody>
        </p:sp>
        <p:sp>
          <p:nvSpPr>
            <p:cNvPr id="737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endParaRPr>
            </a:p>
          </p:txBody>
        </p:sp>
        <p:sp>
          <p:nvSpPr>
            <p:cNvPr id="737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endParaRPr>
            </a:p>
          </p:txBody>
        </p:sp>
        <p:sp>
          <p:nvSpPr>
            <p:cNvPr id="737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endParaRPr>
            </a:p>
          </p:txBody>
        </p:sp>
        <p:sp>
          <p:nvSpPr>
            <p:cNvPr id="737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endParaRPr>
            </a:p>
          </p:txBody>
        </p:sp>
        <p:sp>
          <p:nvSpPr>
            <p:cNvPr id="737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endParaRPr>
            </a:p>
          </p:txBody>
        </p:sp>
        <p:sp>
          <p:nvSpPr>
            <p:cNvPr id="737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th-TH" sz="1800"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endParaRPr>
            </a:p>
          </p:txBody>
        </p:sp>
        <p:sp>
          <p:nvSpPr>
            <p:cNvPr id="737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th-TH" sz="1800"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endParaRPr>
            </a:p>
          </p:txBody>
        </p:sp>
        <p:sp>
          <p:nvSpPr>
            <p:cNvPr id="737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h-TH" sz="1800"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endParaRPr>
            </a:p>
          </p:txBody>
        </p:sp>
        <p:sp>
          <p:nvSpPr>
            <p:cNvPr id="737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h-TH" sz="1800"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endParaRPr>
            </a:p>
          </p:txBody>
        </p:sp>
        <p:sp>
          <p:nvSpPr>
            <p:cNvPr id="737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h-TH" sz="1800"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endParaRPr>
            </a:p>
          </p:txBody>
        </p:sp>
        <p:sp>
          <p:nvSpPr>
            <p:cNvPr id="737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h-TH" sz="1800"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endParaRPr>
            </a:p>
          </p:txBody>
        </p:sp>
        <p:sp>
          <p:nvSpPr>
            <p:cNvPr id="737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h-TH" sz="1800"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endParaRPr>
            </a:p>
          </p:txBody>
        </p:sp>
        <p:sp>
          <p:nvSpPr>
            <p:cNvPr id="737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h-TH" sz="1800"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endParaRPr>
            </a:p>
          </p:txBody>
        </p:sp>
        <p:sp>
          <p:nvSpPr>
            <p:cNvPr id="737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endParaRPr>
            </a:p>
          </p:txBody>
        </p:sp>
        <p:sp>
          <p:nvSpPr>
            <p:cNvPr id="737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h-TH" sz="1800"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endParaRPr>
            </a:p>
          </p:txBody>
        </p:sp>
        <p:sp>
          <p:nvSpPr>
            <p:cNvPr id="737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h-TH" sz="1800"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endParaRPr>
            </a:p>
          </p:txBody>
        </p:sp>
        <p:sp>
          <p:nvSpPr>
            <p:cNvPr id="737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h-TH" sz="1800"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endParaRPr>
            </a:p>
          </p:txBody>
        </p:sp>
        <p:sp>
          <p:nvSpPr>
            <p:cNvPr id="737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th-TH" sz="1800"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endParaRPr>
            </a:p>
          </p:txBody>
        </p:sp>
        <p:sp>
          <p:nvSpPr>
            <p:cNvPr id="737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endParaRPr>
            </a:p>
          </p:txBody>
        </p:sp>
        <p:sp>
          <p:nvSpPr>
            <p:cNvPr id="737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endParaRPr>
            </a:p>
          </p:txBody>
        </p:sp>
        <p:sp>
          <p:nvSpPr>
            <p:cNvPr id="737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endParaRPr>
            </a:p>
          </p:txBody>
        </p:sp>
        <p:sp>
          <p:nvSpPr>
            <p:cNvPr id="737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endParaRPr>
            </a:p>
          </p:txBody>
        </p:sp>
        <p:sp>
          <p:nvSpPr>
            <p:cNvPr id="737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th-TH" sz="1800"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endParaRPr>
            </a:p>
          </p:txBody>
        </p:sp>
        <p:sp>
          <p:nvSpPr>
            <p:cNvPr id="737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7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8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39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73946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F105BED-BAC2-4E58-BE8F-219CA1BCDDEF}" type="slidenum">
              <a:rPr lang="en-US"/>
              <a:pPr/>
              <a:t>‹#›</a:t>
            </a:fld>
            <a:endParaRPr lang="th-TH"/>
          </a:p>
        </p:txBody>
      </p:sp>
      <p:sp>
        <p:nvSpPr>
          <p:cNvPr id="73947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C38EFEF-2F20-43F8-8166-2CD77ADCC7DF}" type="datetimeFigureOut">
              <a:rPr lang="th-TH"/>
              <a:pPr/>
              <a:t>16/02/55</a:t>
            </a:fld>
            <a:endParaRPr lang="th-TH"/>
          </a:p>
        </p:txBody>
      </p:sp>
      <p:sp>
        <p:nvSpPr>
          <p:cNvPr id="73948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th-TH"/>
          </a:p>
        </p:txBody>
      </p:sp>
      <p:sp>
        <p:nvSpPr>
          <p:cNvPr id="73949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950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6706BA-68C9-422C-90BE-5B079507B2A7}" type="datetimeFigureOut">
              <a:rPr lang="th-TH"/>
              <a:pPr>
                <a:defRPr/>
              </a:pPr>
              <a:t>16/02/55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E8822-D282-44A2-992D-55244BD1AA9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FreesiaUPC" pitchFamily="34" charset="-34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FreesiaUPC" pitchFamily="34" charset="-34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FreesiaUPC" pitchFamily="34" charset="-34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FreesiaUPC" pitchFamily="34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FreesiaUPC" pitchFamily="34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FreesiaUPC" pitchFamily="34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FreesiaUPC" pitchFamily="34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cs typeface="FreesiaUPC" pitchFamily="34" charset="-34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dmbd.org/vdo/thang002.asp?image=&#3652;&#3586;&#3656;&#3612;&#3641;&#3657;&#3627;&#3597;&#3636;&#3591;&#3627;&#3621;&#3633;&#3591;&#3612;&#3626;&#3617;%2030%20&#3594;&#3633;&#3656;&#3623;&#3650;&#3617;&#3591;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dmbd.org/vdo/thang002.asp?image=zv1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mbd.org/vdo/thang002.asp?image=zv9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dmbd.org/vdo/thang002.asp?image=zv10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dmbd.org/vdo/thang002.asp?image=handsfeet.jp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71500" y="2428875"/>
            <a:ext cx="8286750" cy="2286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th-TH" sz="5400" b="1" dirty="0">
              <a:solidFill>
                <a:srgbClr val="FFC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82625" y="550863"/>
            <a:ext cx="79216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6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cs typeface="Cordia New" pitchFamily="34" charset="-34"/>
              </a:rPr>
              <a:t>ปัญหาและอุปสรรคของความรัก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4572000" y="2003425"/>
            <a:ext cx="45720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200" b="1" u="sng">
                <a:latin typeface="Cordia New" pitchFamily="34" charset="-34"/>
                <a:cs typeface="Cordia New" pitchFamily="34" charset="-34"/>
              </a:rPr>
              <a:t>งานวิจัยสหรัฐอเมริกาพบว่า </a:t>
            </a:r>
          </a:p>
          <a:p>
            <a:r>
              <a:rPr lang="th-TH" sz="3200" b="1">
                <a:latin typeface="Cordia New" pitchFamily="34" charset="-34"/>
                <a:cs typeface="Cordia New" pitchFamily="34" charset="-34"/>
              </a:rPr>
              <a:t>           </a:t>
            </a:r>
            <a:r>
              <a:rPr lang="th-TH" sz="3200" b="1" i="1" u="sng">
                <a:latin typeface="Cordia New" pitchFamily="34" charset="-34"/>
                <a:cs typeface="Cordia New" pitchFamily="34" charset="-34"/>
              </a:rPr>
              <a:t>หญิง 16 ปี</a:t>
            </a:r>
            <a:r>
              <a:rPr lang="th-TH" sz="3200" b="1" i="1">
                <a:latin typeface="Cordia New" pitchFamily="34" charset="-34"/>
                <a:cs typeface="Cordia New" pitchFamily="34" charset="-34"/>
              </a:rPr>
              <a:t> </a:t>
            </a:r>
          </a:p>
          <a:p>
            <a:r>
              <a:rPr lang="th-TH" sz="3200" b="1">
                <a:latin typeface="Cordia New" pitchFamily="34" charset="-34"/>
                <a:cs typeface="Cordia New" pitchFamily="34" charset="-34"/>
              </a:rPr>
              <a:t> 30 % พฤติกรรมมีเพศสัมพันธ์</a:t>
            </a:r>
          </a:p>
          <a:p>
            <a:r>
              <a:rPr lang="th-TH" sz="3200" b="1">
                <a:latin typeface="Cordia New" pitchFamily="34" charset="-34"/>
                <a:cs typeface="Cordia New" pitchFamily="34" charset="-34"/>
              </a:rPr>
              <a:t>          </a:t>
            </a:r>
            <a:r>
              <a:rPr lang="th-TH" sz="3200" b="1" i="1" u="sng">
                <a:latin typeface="Cordia New" pitchFamily="34" charset="-34"/>
                <a:cs typeface="Cordia New" pitchFamily="34" charset="-34"/>
              </a:rPr>
              <a:t>หญิง 18 ปี </a:t>
            </a:r>
          </a:p>
          <a:p>
            <a:r>
              <a:rPr lang="th-TH" sz="3200" b="1">
                <a:latin typeface="Cordia New" pitchFamily="34" charset="-34"/>
                <a:cs typeface="Cordia New" pitchFamily="34" charset="-34"/>
              </a:rPr>
              <a:t> 70% พฤติกรรมมีเพศสัมพันธ์</a:t>
            </a:r>
          </a:p>
          <a:p>
            <a:r>
              <a:rPr lang="th-TH" sz="3200" b="1">
                <a:latin typeface="Cordia New" pitchFamily="34" charset="-34"/>
                <a:cs typeface="Cordia New" pitchFamily="34" charset="-34"/>
              </a:rPr>
              <a:t> 10% มีเพศสัมพันธ์กับผู้ชาย  </a:t>
            </a:r>
          </a:p>
          <a:p>
            <a:r>
              <a:rPr lang="th-TH" sz="3200" b="1">
                <a:latin typeface="Cordia New" pitchFamily="34" charset="-34"/>
                <a:cs typeface="Cordia New" pitchFamily="34" charset="-34"/>
              </a:rPr>
              <a:t>        มากกว่าหนึ่งคน</a:t>
            </a:r>
          </a:p>
        </p:txBody>
      </p:sp>
      <p:pic>
        <p:nvPicPr>
          <p:cNvPr id="13316" name="Picture 4" descr="http://pics.manager.co.th/Images/5510000044829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75"/>
            <a:ext cx="459581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84213" y="188913"/>
            <a:ext cx="7921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6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cs typeface="Cordia New" pitchFamily="34" charset="-34"/>
              </a:rPr>
              <a:t>การตั้งครรภ์ในวัยรุ่น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th-TH" sz="6600"/>
          </a:p>
          <a:p>
            <a:pPr>
              <a:buFont typeface="Wingdings" pitchFamily="2" charset="2"/>
              <a:buNone/>
            </a:pPr>
            <a:endParaRPr lang="th-TH" sz="6600"/>
          </a:p>
          <a:p>
            <a:endParaRPr lang="th-TH" sz="6600"/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571500" y="1652588"/>
            <a:ext cx="79295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th-TH" sz="3600" b="1">
                <a:latin typeface="Cordia New" pitchFamily="34" charset="-34"/>
                <a:cs typeface="Cordia New" pitchFamily="34" charset="-34"/>
              </a:rPr>
              <a:t>ตะลึงเด็ก 11 ขวบตั้งท้อง ตั้งแต่ไม่มีประจำเดือน</a:t>
            </a:r>
          </a:p>
          <a:p>
            <a:pPr>
              <a:buFont typeface="Arial" charset="0"/>
              <a:buChar char="•"/>
            </a:pPr>
            <a:r>
              <a:rPr lang="th-TH" sz="3600" b="1">
                <a:latin typeface="Cordia New" pitchFamily="34" charset="-34"/>
                <a:cs typeface="Cordia New" pitchFamily="34" charset="-34"/>
              </a:rPr>
              <a:t>เผย ไทยครองแชมป์วัยรุ่นตั้งครรภ์สูงติดอันดับโลก 70   </a:t>
            </a:r>
          </a:p>
          <a:p>
            <a:pPr>
              <a:buFont typeface="Arial" charset="0"/>
              <a:buNone/>
            </a:pPr>
            <a:r>
              <a:rPr lang="th-TH" sz="3600" b="1">
                <a:latin typeface="Cordia New" pitchFamily="34" charset="-34"/>
                <a:cs typeface="Cordia New" pitchFamily="34" charset="-34"/>
              </a:rPr>
              <a:t>  คนต่อ 1000 คน เฉลี่ยแม่วัยรุ่นคลอดวันละ 140 ราย</a:t>
            </a:r>
          </a:p>
          <a:p>
            <a:pPr>
              <a:buFont typeface="Arial" charset="0"/>
              <a:buChar char="•"/>
            </a:pPr>
            <a:r>
              <a:rPr lang="th-TH" sz="3600" b="1">
                <a:latin typeface="Cordia New" pitchFamily="34" charset="-34"/>
                <a:cs typeface="Cordia New" pitchFamily="34" charset="-34"/>
              </a:rPr>
              <a:t>แม่วัยรุ่นมีปัญหาซึมเศร้า เสี่ยงต่อการฆ่าตัวตาย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84213" y="188913"/>
            <a:ext cx="7921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6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cs typeface="Cordia New" pitchFamily="34" charset="-34"/>
              </a:rPr>
              <a:t>การตั้งครรภ์ในวัยรุ่น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4"/>
          <p:cNvSpPr>
            <a:spLocks noGrp="1"/>
          </p:cNvSpPr>
          <p:nvPr>
            <p:ph idx="4294967295"/>
          </p:nvPr>
        </p:nvSpPr>
        <p:spPr>
          <a:xfrm>
            <a:off x="214313" y="1646238"/>
            <a:ext cx="8715375" cy="3151187"/>
          </a:xfrm>
        </p:spPr>
        <p:txBody>
          <a:bodyPr/>
          <a:lstStyle/>
          <a:p>
            <a:r>
              <a:rPr lang="th-TH" sz="4000" b="1">
                <a:latin typeface="Cordia New" pitchFamily="34" charset="-34"/>
                <a:cs typeface="Cordia New" pitchFamily="34" charset="-34"/>
              </a:rPr>
              <a:t>ผู้หญิงที่ท้องและไม่พร้อม ไม่ใช่ผู้หญิงส่ำส่อน หรือไม่รักดีเสมอไป (ไม่มีใครที่ตั้งใจท้องแล้วยากทำแท้ง)</a:t>
            </a:r>
          </a:p>
          <a:p>
            <a:r>
              <a:rPr lang="th-TH" sz="4000" b="1">
                <a:latin typeface="Cordia New" pitchFamily="34" charset="-34"/>
                <a:cs typeface="Cordia New" pitchFamily="34" charset="-34"/>
              </a:rPr>
              <a:t>การทำแท้งเสรีมิได้หมายถึงอยากทำแท้งเมื่อไหร่ก็ได้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84213" y="188913"/>
            <a:ext cx="7921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6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cs typeface="Cordia New" pitchFamily="34" charset="-34"/>
              </a:rPr>
              <a:t>ปัญหาความรักและการตั้งครรภ์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th-TH" sz="6600"/>
          </a:p>
          <a:p>
            <a:pPr>
              <a:buFont typeface="Wingdings" pitchFamily="2" charset="2"/>
              <a:buNone/>
            </a:pPr>
            <a:endParaRPr lang="th-TH" sz="6600"/>
          </a:p>
          <a:p>
            <a:endParaRPr lang="th-TH" sz="6600"/>
          </a:p>
        </p:txBody>
      </p:sp>
      <p:pic>
        <p:nvPicPr>
          <p:cNvPr id="16388" name="Picture 4" descr="http://dmbd.org/vdo/image/ไข่ผู้หญิงหลังผสม%2030%20ชั่วโมง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8"/>
            <a:ext cx="47148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" descr="http://www.clinicneo.co.th/img/column/DB/102_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2950" y="2093913"/>
            <a:ext cx="380523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84213" y="188913"/>
            <a:ext cx="7921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6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cs typeface="Cordia New" pitchFamily="34" charset="-34"/>
              </a:rPr>
              <a:t>ปัญหาการทำแท้งผิดกฎหมาย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7415" name="Picture 7" descr="abortion-proced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298575"/>
            <a:ext cx="6840537" cy="5470525"/>
          </a:xfrm>
          <a:prstGeom prst="rect">
            <a:avLst/>
          </a:prstGeom>
          <a:noFill/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84213" y="188913"/>
            <a:ext cx="7921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6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cs typeface="Cordia New" pitchFamily="34" charset="-34"/>
              </a:rPr>
              <a:t>ปัญหาการทำแท้งผิดกฎหมาย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 descr="abortion10_we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3248025"/>
            <a:ext cx="4752975" cy="3565525"/>
          </a:xfrm>
          <a:prstGeom prst="rect">
            <a:avLst/>
          </a:prstGeom>
          <a:noFill/>
        </p:spPr>
      </p:pic>
      <p:pic>
        <p:nvPicPr>
          <p:cNvPr id="18442" name="Picture 10" descr="abortion_22_weeks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546475"/>
            <a:ext cx="4356100" cy="3267075"/>
          </a:xfrm>
          <a:prstGeom prst="rect">
            <a:avLst/>
          </a:prstGeom>
          <a:noFill/>
        </p:spPr>
      </p:pic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971550" y="2349500"/>
            <a:ext cx="25923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Cordia New" pitchFamily="34" charset="-34"/>
                <a:cs typeface="Cordia New" pitchFamily="34" charset="-34"/>
              </a:rPr>
              <a:t>10</a:t>
            </a:r>
            <a:r>
              <a:rPr lang="th-TH" sz="3200" b="1">
                <a:latin typeface="Cordia New" pitchFamily="34" charset="-34"/>
                <a:cs typeface="Cordia New" pitchFamily="34" charset="-34"/>
              </a:rPr>
              <a:t>  สัปดาห์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435600" y="2420938"/>
            <a:ext cx="25923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Cordia New" pitchFamily="34" charset="-34"/>
                <a:cs typeface="Cordia New" pitchFamily="34" charset="-34"/>
              </a:rPr>
              <a:t>22</a:t>
            </a:r>
            <a:r>
              <a:rPr lang="th-TH" sz="3200" b="1">
                <a:latin typeface="Cordia New" pitchFamily="34" charset="-34"/>
                <a:cs typeface="Cordia New" pitchFamily="34" charset="-34"/>
              </a:rPr>
              <a:t>  สัปดาห์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684213" y="188913"/>
            <a:ext cx="79216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cs typeface="Cordia New" pitchFamily="34" charset="-34"/>
              </a:rPr>
              <a:t>Criminal abortion</a:t>
            </a:r>
            <a:endParaRPr lang="th-TH" sz="6600" b="1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th-TH" sz="6600"/>
          </a:p>
          <a:p>
            <a:pPr>
              <a:buFont typeface="Wingdings" pitchFamily="2" charset="2"/>
              <a:buNone/>
            </a:pPr>
            <a:endParaRPr lang="th-TH" sz="6600"/>
          </a:p>
          <a:p>
            <a:endParaRPr lang="th-TH" sz="6600"/>
          </a:p>
        </p:txBody>
      </p:sp>
      <p:pic>
        <p:nvPicPr>
          <p:cNvPr id="19460" name="Picture 4" descr="http://dmbd.org/vdo/image/zv12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50"/>
            <a:ext cx="55721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http://dmbd.org/vdo/image/zv10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7363" y="1500188"/>
            <a:ext cx="3576637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ttp://dmbd.org/vdo/image/zv9e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25" y="3857625"/>
            <a:ext cx="3571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84213" y="188913"/>
            <a:ext cx="79216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cs typeface="Cordia New" pitchFamily="34" charset="-34"/>
              </a:rPr>
              <a:t>Criminal abortion</a:t>
            </a:r>
            <a:endParaRPr lang="th-TH" sz="6600" b="1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412875"/>
            <a:ext cx="8686800" cy="50403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z="4400" b="1">
                <a:latin typeface="Cordia New" pitchFamily="34" charset="-34"/>
                <a:cs typeface="Cordia New" pitchFamily="34" charset="-34"/>
              </a:rPr>
              <a:t>    </a:t>
            </a:r>
            <a:r>
              <a:rPr lang="th-TH" sz="4400" b="1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ใส่อุปกรณ์เข้าในช่องคลอด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z="4400" b="1">
                <a:latin typeface="Cordia New" pitchFamily="34" charset="-34"/>
                <a:cs typeface="Cordia New" pitchFamily="34" charset="-34"/>
              </a:rPr>
              <a:t>     </a:t>
            </a:r>
            <a:r>
              <a:rPr lang="th-TH" sz="4400" b="1" i="1" u="sng">
                <a:latin typeface="Cordia New" pitchFamily="34" charset="-34"/>
                <a:cs typeface="Cordia New" pitchFamily="34" charset="-34"/>
              </a:rPr>
              <a:t>ปัญหา</a:t>
            </a:r>
            <a:r>
              <a:rPr lang="th-TH" sz="4400" b="1">
                <a:latin typeface="Cordia New" pitchFamily="34" charset="-34"/>
                <a:cs typeface="Cordia New" pitchFamily="34" charset="-34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z="4400" b="1">
                <a:latin typeface="Cordia New" pitchFamily="34" charset="-34"/>
                <a:cs typeface="Cordia New" pitchFamily="34" charset="-34"/>
              </a:rPr>
              <a:t>			</a:t>
            </a:r>
            <a:r>
              <a:rPr lang="th-TH" sz="4400" b="1" i="1">
                <a:latin typeface="Cordia New" pitchFamily="34" charset="-34"/>
                <a:cs typeface="Cordia New" pitchFamily="34" charset="-34"/>
              </a:rPr>
              <a:t>ตกเลือด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z="4400" b="1" i="1">
                <a:latin typeface="Cordia New" pitchFamily="34" charset="-34"/>
                <a:cs typeface="Cordia New" pitchFamily="34" charset="-34"/>
              </a:rPr>
              <a:t>			ติดเชื้อ (ระยะยาวเป็นหมัน)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z="4400" b="1" i="1">
                <a:latin typeface="Cordia New" pitchFamily="34" charset="-34"/>
                <a:cs typeface="Cordia New" pitchFamily="34" charset="-34"/>
              </a:rPr>
              <a:t>			ตัดมดลูกทิ้ง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z="4400" b="1" i="1">
                <a:latin typeface="Cordia New" pitchFamily="34" charset="-34"/>
                <a:cs typeface="Cordia New" pitchFamily="34" charset="-34"/>
              </a:rPr>
              <a:t>			เสียชีวิต</a:t>
            </a:r>
          </a:p>
          <a:p>
            <a:pPr>
              <a:lnSpc>
                <a:spcPct val="90000"/>
              </a:lnSpc>
            </a:pPr>
            <a:endParaRPr lang="th-TH" sz="4400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84213" y="188913"/>
            <a:ext cx="79216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cs typeface="Cordia New" pitchFamily="34" charset="-34"/>
              </a:rPr>
              <a:t>Criminal abortion</a:t>
            </a:r>
            <a:endParaRPr lang="th-TH" sz="6600" b="1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3"/>
          <p:cNvSpPr>
            <a:spLocks noGrp="1"/>
          </p:cNvSpPr>
          <p:nvPr>
            <p:ph idx="4294967295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h-TH" sz="4800" i="1"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sz="480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ยาเหน็บช่องคลอด</a:t>
            </a:r>
          </a:p>
          <a:p>
            <a:pPr>
              <a:buFont typeface="Wingdings" pitchFamily="2" charset="2"/>
              <a:buNone/>
            </a:pPr>
            <a:r>
              <a:rPr lang="th-TH" sz="4800" i="1"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sz="4800" i="1" u="sng">
                <a:latin typeface="Cordia New" pitchFamily="34" charset="-34"/>
                <a:cs typeface="Cordia New" pitchFamily="34" charset="-34"/>
              </a:rPr>
              <a:t>ปัญหา</a:t>
            </a:r>
          </a:p>
          <a:p>
            <a:pPr>
              <a:buFont typeface="Wingdings" pitchFamily="2" charset="2"/>
              <a:buNone/>
            </a:pPr>
            <a:r>
              <a:rPr lang="th-TH" sz="4800" i="1">
                <a:latin typeface="Cordia New" pitchFamily="34" charset="-34"/>
                <a:cs typeface="Cordia New" pitchFamily="34" charset="-34"/>
              </a:rPr>
              <a:t>		ตกเลือด</a:t>
            </a:r>
          </a:p>
          <a:p>
            <a:pPr>
              <a:buFont typeface="Wingdings" pitchFamily="2" charset="2"/>
              <a:buNone/>
            </a:pPr>
            <a:r>
              <a:rPr lang="th-TH" sz="4800" i="1">
                <a:latin typeface="Cordia New" pitchFamily="34" charset="-34"/>
                <a:cs typeface="Cordia New" pitchFamily="34" charset="-34"/>
              </a:rPr>
              <a:t>		เด็กออกมาดิ้นทุรนทุรายก่อนตาย</a:t>
            </a:r>
          </a:p>
          <a:p>
            <a:pPr>
              <a:buFont typeface="Wingdings" pitchFamily="2" charset="2"/>
              <a:buNone/>
            </a:pPr>
            <a:r>
              <a:rPr lang="th-TH" sz="4800" i="1">
                <a:latin typeface="Cordia New" pitchFamily="34" charset="-34"/>
                <a:cs typeface="Cordia New" pitchFamily="34" charset="-34"/>
              </a:rPr>
              <a:t>       น้ำคร่ำเข้ากระแสเลือดอุดตันที่ปอดเสียชีวิต</a:t>
            </a:r>
          </a:p>
          <a:p>
            <a:endParaRPr lang="th-TH" sz="4800" i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84213" y="188913"/>
            <a:ext cx="79216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cs typeface="Cordia New" pitchFamily="34" charset="-34"/>
              </a:rPr>
              <a:t>Criminal abortion</a:t>
            </a:r>
            <a:endParaRPr lang="th-TH" sz="6600" b="1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43291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h-TH" sz="5400" i="1">
                <a:latin typeface="JS Pudgrong" pitchFamily="2" charset="-34"/>
                <a:cs typeface="JS Pudgrong" pitchFamily="2" charset="-34"/>
              </a:rPr>
              <a:t>   ประมวลกฎหมายอาญามาตรา 305 การทำเพื่อสุขภาพของหญิงนั้นหรือกระทำในกรณีที่หญิงนั้นตั้งครรภ์เพราะถูกข่มขืนกระทำชำเรา </a:t>
            </a:r>
          </a:p>
          <a:p>
            <a:endParaRPr lang="th-TH" sz="5400" i="1">
              <a:latin typeface="JS Pudgrong" pitchFamily="2" charset="-34"/>
              <a:cs typeface="JS Pudgrong" pitchFamily="2" charset="-34"/>
            </a:endParaRPr>
          </a:p>
          <a:p>
            <a:endParaRPr lang="th-TH" sz="5400" i="1">
              <a:latin typeface="JS Pudgrong" pitchFamily="2" charset="-34"/>
              <a:cs typeface="JS Pudgrong" pitchFamily="2" charset="-34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84213" y="188913"/>
            <a:ext cx="79216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66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cs typeface="Cordia New" pitchFamily="34" charset="-34"/>
              </a:rPr>
              <a:t>กฎหมายเกี่ยวกับการทำแท้ง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571500" y="1785938"/>
            <a:ext cx="8286750" cy="4714875"/>
          </a:xfrm>
        </p:spPr>
        <p:txBody>
          <a:bodyPr/>
          <a:lstStyle/>
          <a:p>
            <a:pPr marL="742950" indent="-742950">
              <a:buFont typeface="Wingdings" pitchFamily="2" charset="2"/>
              <a:buNone/>
            </a:pPr>
            <a:r>
              <a:rPr lang="th-TH" sz="4400" b="1">
                <a:latin typeface="Cordia New" pitchFamily="34" charset="-34"/>
                <a:cs typeface="Cordia New" pitchFamily="34" charset="-34"/>
              </a:rPr>
              <a:t>วัตถุประสงค์</a:t>
            </a:r>
          </a:p>
          <a:p>
            <a:pPr marL="742950" indent="-742950">
              <a:buFont typeface="Lucida Sans" pitchFamily="34" charset="0"/>
              <a:buAutoNum type="arabicPeriod"/>
            </a:pPr>
            <a:r>
              <a:rPr lang="th-TH" sz="4400" b="1">
                <a:latin typeface="Cordia New" pitchFamily="34" charset="-34"/>
                <a:cs typeface="Cordia New" pitchFamily="34" charset="-34"/>
              </a:rPr>
              <a:t>อธิบายปัญหา อุปสรรคของความรักและเพศ ระดับบุคคลและครอบครัว</a:t>
            </a:r>
          </a:p>
          <a:p>
            <a:pPr marL="742950" indent="-742950">
              <a:buFont typeface="Lucida Sans" pitchFamily="34" charset="0"/>
              <a:buAutoNum type="arabicPeriod"/>
            </a:pPr>
            <a:r>
              <a:rPr lang="th-TH" sz="4400" b="1">
                <a:latin typeface="Cordia New" pitchFamily="34" charset="-34"/>
                <a:cs typeface="Cordia New" pitchFamily="34" charset="-34"/>
              </a:rPr>
              <a:t>อธิบายปัญหาที่เกิดจากความรักและเพศระดับสังคม</a:t>
            </a:r>
          </a:p>
          <a:p>
            <a:pPr marL="742950" indent="-742950">
              <a:buFont typeface="Lucida Sans" pitchFamily="34" charset="0"/>
              <a:buAutoNum type="arabicPeriod"/>
            </a:pPr>
            <a:r>
              <a:rPr lang="th-TH" sz="4400" b="1">
                <a:latin typeface="Cordia New" pitchFamily="34" charset="-34"/>
                <a:cs typeface="Cordia New" pitchFamily="34" charset="-34"/>
              </a:rPr>
              <a:t>เสนอแนวทางแก้ไข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82625" y="550863"/>
            <a:ext cx="7921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60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cs typeface="Cordia New" pitchFamily="34" charset="-34"/>
              </a:rPr>
              <a:t>ปัญหาและอุปสรรคของความรัก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0034" y="-24"/>
            <a:ext cx="8229600" cy="1571636"/>
          </a:xfrm>
          <a:noFill/>
          <a:ln/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88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สุขภาพและพฤติกรรม</a:t>
            </a:r>
            <a:endParaRPr lang="th-TH" sz="88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5603" name="Content Placeholder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th-TH" sz="6600"/>
          </a:p>
          <a:p>
            <a:pPr>
              <a:buFont typeface="Wingdings" pitchFamily="2" charset="2"/>
              <a:buNone/>
            </a:pPr>
            <a:endParaRPr lang="th-TH" sz="6600"/>
          </a:p>
          <a:p>
            <a:endParaRPr lang="th-TH" sz="6600"/>
          </a:p>
        </p:txBody>
      </p:sp>
      <p:pic>
        <p:nvPicPr>
          <p:cNvPr id="25604" name="Picture 4" descr="baby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4800" b="1" kern="1200" dirty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JS Pudgrong" pitchFamily="2" charset="-34"/>
                <a:ea typeface="+mj-ea"/>
                <a:cs typeface="JS Pudgrong" pitchFamily="2" charset="-34"/>
              </a:rPr>
              <a:t>วิธีแก้ไขเมื่อติดใจเพศสัมพันธ์</a:t>
            </a:r>
            <a:endParaRPr lang="th-TH" sz="4800" b="1" kern="1200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JS Pudgrong" pitchFamily="2" charset="-34"/>
              <a:ea typeface="+mj-ea"/>
              <a:cs typeface="JS Pudgrong" pitchFamily="2" charset="-34"/>
            </a:endParaRPr>
          </a:p>
        </p:txBody>
      </p:sp>
      <p:sp>
        <p:nvSpPr>
          <p:cNvPr id="27651" name="Content Placeholder 4"/>
          <p:cNvSpPr>
            <a:spLocks noGrp="1"/>
          </p:cNvSpPr>
          <p:nvPr>
            <p:ph idx="4294967295"/>
          </p:nvPr>
        </p:nvSpPr>
        <p:spPr>
          <a:xfrm>
            <a:off x="142875" y="1700213"/>
            <a:ext cx="9001125" cy="4608512"/>
          </a:xfrm>
        </p:spPr>
        <p:txBody>
          <a:bodyPr/>
          <a:lstStyle/>
          <a:p>
            <a:r>
              <a:rPr lang="th-TH" sz="4000" i="1" dirty="0">
                <a:latin typeface="JS Pudgrong" pitchFamily="2" charset="-34"/>
                <a:cs typeface="JS Pudgrong" pitchFamily="2" charset="-34"/>
              </a:rPr>
              <a:t>เก็บไว้เป็นความลับ ถ้าอยู่ในช่วงจินตนาการ อายุมากขึ้นจะหายไป</a:t>
            </a:r>
          </a:p>
          <a:p>
            <a:r>
              <a:rPr lang="th-TH" sz="4000" i="1" dirty="0">
                <a:latin typeface="JS Pudgrong" pitchFamily="2" charset="-34"/>
                <a:cs typeface="JS Pudgrong" pitchFamily="2" charset="-34"/>
              </a:rPr>
              <a:t>พบแพทย์ นักเพศบำบัด นักจิตบำบัด รับยาต้านฮอร์โมนเพศ</a:t>
            </a:r>
          </a:p>
          <a:p>
            <a:r>
              <a:rPr lang="th-TH" sz="4000" i="1" dirty="0">
                <a:latin typeface="JS Pudgrong" pitchFamily="2" charset="-34"/>
                <a:cs typeface="JS Pudgrong" pitchFamily="2" charset="-34"/>
              </a:rPr>
              <a:t>ศึกษาศาสนา คำสอนทางศาสนา</a:t>
            </a:r>
          </a:p>
          <a:p>
            <a:r>
              <a:rPr lang="th-TH" sz="4000" i="1" dirty="0">
                <a:latin typeface="JS Pudgrong" pitchFamily="2" charset="-34"/>
                <a:cs typeface="JS Pudgrong" pitchFamily="2" charset="-34"/>
              </a:rPr>
              <a:t>แจ้งแก่ครอบครัว ให้การดูแล ให้กำลังใจ</a:t>
            </a:r>
          </a:p>
          <a:p>
            <a:pPr>
              <a:buFont typeface="Wingdings" pitchFamily="2" charset="2"/>
              <a:buNone/>
            </a:pPr>
            <a:endParaRPr lang="th-TH" sz="4000" i="1" dirty="0">
              <a:latin typeface="JS Pudgrong" pitchFamily="2" charset="-34"/>
              <a:cs typeface="JS Pudgro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1414"/>
            <a:ext cx="9144000" cy="114300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66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JS Pudgrong" pitchFamily="2" charset="-34"/>
                <a:ea typeface="+mj-ea"/>
                <a:cs typeface="JS Pudgrong" pitchFamily="2" charset="-34"/>
              </a:rPr>
              <a:t>อย่าบอกแม่หนูนะค่ะ</a:t>
            </a:r>
            <a:endParaRPr lang="th-TH" sz="66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JS Pudgrong" pitchFamily="2" charset="-34"/>
              <a:ea typeface="+mj-ea"/>
              <a:cs typeface="JS Pudgrong" pitchFamily="2" charset="-34"/>
            </a:endParaRPr>
          </a:p>
        </p:txBody>
      </p:sp>
      <p:pic>
        <p:nvPicPr>
          <p:cNvPr id="28675" name="Picture 3" descr="โรมิโอต้องรีบหนีจากเมืองเวโรนาเพราะถูกเนรเท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4476750"/>
            <a:ext cx="35052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Content Placeholder 4"/>
          <p:cNvSpPr>
            <a:spLocks noGrp="1"/>
          </p:cNvSpPr>
          <p:nvPr>
            <p:ph idx="4294967295"/>
          </p:nvPr>
        </p:nvSpPr>
        <p:spPr>
          <a:xfrm>
            <a:off x="142875" y="1268413"/>
            <a:ext cx="9001125" cy="2016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h-TH" sz="4800" i="1" u="sng">
                <a:latin typeface="JS Pudgrong" pitchFamily="2" charset="-34"/>
                <a:cs typeface="JS Pudgrong" pitchFamily="2" charset="-34"/>
              </a:rPr>
              <a:t>เด็กหญิง ว. อายุ 14 ปี</a:t>
            </a:r>
            <a:r>
              <a:rPr lang="th-TH" sz="4800" i="1">
                <a:latin typeface="JS Pudgrong" pitchFamily="2" charset="-34"/>
                <a:cs typeface="JS Pudgrong" pitchFamily="2" charset="-34"/>
              </a:rPr>
              <a:t>  </a:t>
            </a:r>
          </a:p>
          <a:p>
            <a:pPr>
              <a:buFont typeface="Wingdings" pitchFamily="2" charset="2"/>
              <a:buNone/>
            </a:pPr>
            <a:r>
              <a:rPr lang="th-TH" sz="4800" i="1">
                <a:latin typeface="JS Pudgrong" pitchFamily="2" charset="-34"/>
                <a:cs typeface="JS Pudgrong" pitchFamily="2" charset="-34"/>
              </a:rPr>
              <a:t>   มาโรงพยาบาลเพราะท้องโตขึ้นปวดท้อง สงสัย</a:t>
            </a:r>
          </a:p>
          <a:p>
            <a:pPr>
              <a:buFont typeface="Wingdings" pitchFamily="2" charset="2"/>
              <a:buNone/>
            </a:pPr>
            <a:r>
              <a:rPr lang="th-TH" sz="4800" i="1">
                <a:latin typeface="JS Pudgrong" pitchFamily="2" charset="-34"/>
                <a:cs typeface="JS Pudgrong" pitchFamily="2" charset="-34"/>
              </a:rPr>
              <a:t>  ว่าเธอเป็นอะไรกันแน่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1414"/>
            <a:ext cx="9144000" cy="114300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66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JS Pudgrong" pitchFamily="2" charset="-34"/>
                <a:ea typeface="+mj-ea"/>
                <a:cs typeface="JS Pudgrong" pitchFamily="2" charset="-34"/>
              </a:rPr>
              <a:t>ชิงสุกก่อนห่าม</a:t>
            </a:r>
            <a:endParaRPr lang="th-TH" sz="66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JS Pudgrong" pitchFamily="2" charset="-34"/>
              <a:ea typeface="+mj-ea"/>
              <a:cs typeface="JS Pudgrong" pitchFamily="2" charset="-34"/>
            </a:endParaRPr>
          </a:p>
        </p:txBody>
      </p:sp>
      <p:sp>
        <p:nvSpPr>
          <p:cNvPr id="29699" name="Content Placeholder 4"/>
          <p:cNvSpPr>
            <a:spLocks noGrp="1"/>
          </p:cNvSpPr>
          <p:nvPr>
            <p:ph idx="4294967295"/>
          </p:nvPr>
        </p:nvSpPr>
        <p:spPr>
          <a:xfrm>
            <a:off x="71438" y="1214438"/>
            <a:ext cx="9001125" cy="1643062"/>
          </a:xfrm>
        </p:spPr>
        <p:txBody>
          <a:bodyPr/>
          <a:lstStyle/>
          <a:p>
            <a:r>
              <a:rPr lang="th-TH" sz="4800" i="1">
                <a:latin typeface="JS Pudgrong" pitchFamily="2" charset="-34"/>
                <a:cs typeface="JS Pudgrong" pitchFamily="2" charset="-34"/>
              </a:rPr>
              <a:t>เด็กหญิงป. อายุ 14 ปี  ท้องโต ตรวจการตั้งครรภ์ได้ผลบวก  แม่พามาตรวจ เธอป่วยหรือตั้งครรภ์</a:t>
            </a:r>
          </a:p>
          <a:p>
            <a:pPr>
              <a:buFont typeface="Wingdings" pitchFamily="2" charset="2"/>
              <a:buNone/>
            </a:pPr>
            <a:endParaRPr lang="th-TH" sz="4800" i="1">
              <a:latin typeface="JS Pudgrong" pitchFamily="2" charset="-34"/>
              <a:cs typeface="JS Pudgrong" pitchFamily="2" charset="-34"/>
            </a:endParaRPr>
          </a:p>
        </p:txBody>
      </p:sp>
      <p:pic>
        <p:nvPicPr>
          <p:cNvPr id="29700" name="Picture 5" descr="teensex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9288" y="3571876"/>
            <a:ext cx="54356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66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JS Pudgrong" pitchFamily="2" charset="-34"/>
                <a:ea typeface="+mj-ea"/>
                <a:cs typeface="JS Pudgrong" pitchFamily="2" charset="-34"/>
              </a:rPr>
              <a:t>รักในเครือญาติ</a:t>
            </a:r>
            <a:endParaRPr lang="th-TH" sz="66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JS Pudgrong" pitchFamily="2" charset="-34"/>
              <a:ea typeface="+mj-ea"/>
              <a:cs typeface="JS Pudgrong" pitchFamily="2" charset="-34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42875" y="2071688"/>
            <a:ext cx="9001125" cy="29289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th-TH" sz="4400" i="1">
                <a:latin typeface="JS Pudgrong" pitchFamily="2" charset="-34"/>
                <a:cs typeface="JS Pudgrong" pitchFamily="2" charset="-34"/>
              </a:rPr>
              <a:t>ชายอายุ 30 ปี รักกับหลานสาวอายุ 20 ปี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th-TH" sz="4400" i="1">
                <a:latin typeface="JS Pudgrong" pitchFamily="2" charset="-34"/>
                <a:cs typeface="JS Pudgrong" pitchFamily="2" charset="-34"/>
              </a:rPr>
              <a:t>ประมวลกฎหมายแพ่งและพาณิชย์ ม. 1450 ชายหญิงสืบสายโลหิตโดยตรงขึ้นไปหรือลงมา พี่น้องร่วมบิดา มารดา หรือร่วมบิดา หรือมารดา สมรสกันไม่ได้ 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</a:pPr>
            <a:endParaRPr lang="th-TH" sz="4400" i="1">
              <a:latin typeface="JS Pudgrong" pitchFamily="2" charset="-34"/>
              <a:cs typeface="JS Pudgrong" pitchFamily="2" charset="-34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endParaRPr lang="th-TH" sz="4400" i="1">
              <a:latin typeface="JS Pudgrong" pitchFamily="2" charset="-34"/>
              <a:cs typeface="JS Pudgro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66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JS Pudgrong" pitchFamily="2" charset="-34"/>
                <a:ea typeface="+mj-ea"/>
                <a:cs typeface="JS Pudgrong" pitchFamily="2" charset="-34"/>
              </a:rPr>
              <a:t>รักในเครือญาติ</a:t>
            </a:r>
            <a:endParaRPr lang="th-TH" sz="66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JS Pudgrong" pitchFamily="2" charset="-34"/>
              <a:ea typeface="+mj-ea"/>
              <a:cs typeface="JS Pudgrong" pitchFamily="2" charset="-34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42875" y="1528763"/>
            <a:ext cx="9001125" cy="5429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th-TH" sz="4400" i="1" u="sng">
                <a:latin typeface="JS Pudgrong" pitchFamily="2" charset="-34"/>
                <a:cs typeface="JS Pudgrong" pitchFamily="2" charset="-34"/>
              </a:rPr>
              <a:t>โรคที่จะพบได้คือ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Arial" charset="0"/>
              <a:buChar char="•"/>
            </a:pPr>
            <a:r>
              <a:rPr lang="th-TH" sz="4400" i="1">
                <a:latin typeface="JS Pudgrong" pitchFamily="2" charset="-34"/>
                <a:cs typeface="JS Pudgrong" pitchFamily="2" charset="-34"/>
              </a:rPr>
              <a:t>โรคโลหิตไหลไม่หยุด 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Arial" charset="0"/>
              <a:buChar char="•"/>
            </a:pPr>
            <a:r>
              <a:rPr lang="th-TH" sz="4400" i="1">
                <a:latin typeface="JS Pudgrong" pitchFamily="2" charset="-34"/>
                <a:cs typeface="JS Pudgrong" pitchFamily="2" charset="-34"/>
              </a:rPr>
              <a:t>โรคเม็ดเลือดแดงแตกง่ายจากขาด enzyme G6PD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Arial" charset="0"/>
              <a:buChar char="•"/>
            </a:pPr>
            <a:r>
              <a:rPr lang="th-TH" sz="4400" i="1">
                <a:latin typeface="JS Pudgrong" pitchFamily="2" charset="-34"/>
                <a:cs typeface="JS Pudgrong" pitchFamily="2" charset="-34"/>
              </a:rPr>
              <a:t>โรคผิวหนังเกล็ดงู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Arial" charset="0"/>
              <a:buChar char="•"/>
            </a:pPr>
            <a:r>
              <a:rPr lang="th-TH" sz="4400" i="1">
                <a:latin typeface="JS Pudgrong" pitchFamily="2" charset="-34"/>
                <a:cs typeface="JS Pudgrong" pitchFamily="2" charset="-34"/>
              </a:rPr>
              <a:t>หูหนวก ตาบอดสี ปัญญาอ่อน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endParaRPr lang="th-TH" sz="4400" i="1">
              <a:latin typeface="JS Pudgrong" pitchFamily="2" charset="-34"/>
              <a:cs typeface="JS Pudgro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9144000" cy="1143000"/>
          </a:xfrm>
          <a:noFill/>
          <a:ln/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5400" b="1" kern="1200" dirty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JS Pudgrong" pitchFamily="2" charset="-34"/>
                <a:ea typeface="+mj-ea"/>
                <a:cs typeface="JS Pudgrong" pitchFamily="2" charset="-34"/>
              </a:rPr>
              <a:t>ความรักและการสูญเสีย</a:t>
            </a:r>
            <a:endParaRPr lang="th-TH" sz="54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1414"/>
            <a:ext cx="9144000" cy="114300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66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JS Pudgrong" pitchFamily="2" charset="-34"/>
                <a:ea typeface="+mj-ea"/>
                <a:cs typeface="JS Pudgrong" pitchFamily="2" charset="-34"/>
              </a:rPr>
              <a:t>การฆ่าตัวตายในวัยรุ่น</a:t>
            </a:r>
            <a:endParaRPr lang="th-TH" sz="66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JS Pudgrong" pitchFamily="2" charset="-34"/>
              <a:ea typeface="+mj-ea"/>
              <a:cs typeface="JS Pudgrong" pitchFamily="2" charset="-34"/>
            </a:endParaRPr>
          </a:p>
        </p:txBody>
      </p:sp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0" y="0"/>
            <a:ext cx="67945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th-TH">
                <a:solidFill>
                  <a:srgbClr val="FFFFFF"/>
                </a:solidFill>
              </a:rPr>
              <a:t>  </a:t>
            </a:r>
            <a:r>
              <a:rPr lang="th-TH">
                <a:solidFill>
                  <a:srgbClr val="99FFCC"/>
                </a:solidFill>
              </a:rPr>
              <a:t> </a:t>
            </a:r>
            <a:br>
              <a:rPr lang="th-TH">
                <a:solidFill>
                  <a:srgbClr val="99FFCC"/>
                </a:solidFill>
              </a:rPr>
            </a:br>
            <a:r>
              <a:rPr lang="th-TH">
                <a:solidFill>
                  <a:srgbClr val="FFFFFF"/>
                </a:solidFill>
              </a:rPr>
              <a:t/>
            </a:r>
            <a:br>
              <a:rPr lang="th-TH">
                <a:solidFill>
                  <a:srgbClr val="FFFFFF"/>
                </a:solidFill>
              </a:rPr>
            </a:br>
            <a:endParaRPr lang="th-TH"/>
          </a:p>
          <a:p>
            <a:pPr algn="ctr" eaLnBrk="0" hangingPunct="0"/>
            <a:r>
              <a:rPr lang="th-TH">
                <a:solidFill>
                  <a:srgbClr val="FFFFFF"/>
                </a:solidFill>
              </a:rPr>
              <a:t>  </a:t>
            </a:r>
            <a:r>
              <a:rPr lang="th-TH" sz="15000">
                <a:solidFill>
                  <a:srgbClr val="FFFFFF"/>
                </a:solidFill>
              </a:rPr>
              <a:t> </a:t>
            </a:r>
            <a:r>
              <a:rPr lang="th-TH">
                <a:solidFill>
                  <a:srgbClr val="FFFFFF"/>
                </a:solidFill>
              </a:rPr>
              <a:t> </a:t>
            </a:r>
            <a:endParaRPr lang="th-TH" sz="15000">
              <a:solidFill>
                <a:srgbClr val="FFFFFF"/>
              </a:solidFill>
            </a:endParaRPr>
          </a:p>
        </p:txBody>
      </p:sp>
      <p:pic>
        <p:nvPicPr>
          <p:cNvPr id="35844" name="Picture 2" descr="จูเลียตใช้กริชสังหารตนเองตายตามคู่รั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2638"/>
            <a:ext cx="3786188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3" descr="เมื่อจูเลียตฟื้นสติก็เห็นโรมิโอกินยาตายไปแล้ว สายเกินการ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2071688"/>
            <a:ext cx="5357812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9144000" cy="1428760"/>
          </a:xfrm>
          <a:noFill/>
          <a:ln/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60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JS Pudgrong" pitchFamily="2" charset="-34"/>
                <a:ea typeface="+mj-ea"/>
                <a:cs typeface="JS Pudgrong" pitchFamily="2" charset="-34"/>
              </a:rPr>
              <a:t/>
            </a:r>
            <a:br>
              <a:rPr lang="th-TH" sz="60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JS Pudgrong" pitchFamily="2" charset="-34"/>
                <a:ea typeface="+mj-ea"/>
                <a:cs typeface="JS Pudgrong" pitchFamily="2" charset="-34"/>
              </a:rPr>
            </a:br>
            <a:r>
              <a:rPr lang="th-TH" sz="60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JS Pudgrong" pitchFamily="2" charset="-34"/>
                <a:ea typeface="+mj-ea"/>
                <a:cs typeface="JS Pudgrong" pitchFamily="2" charset="-34"/>
              </a:rPr>
              <a:t>ความรักและปัญหาการฆ่าตัวตาย</a:t>
            </a:r>
            <a:br>
              <a:rPr lang="th-TH" sz="60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JS Pudgrong" pitchFamily="2" charset="-34"/>
                <a:ea typeface="+mj-ea"/>
                <a:cs typeface="JS Pudgrong" pitchFamily="2" charset="-34"/>
              </a:rPr>
            </a:br>
            <a:endParaRPr lang="th-TH" sz="60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JS Pudgrong" pitchFamily="2" charset="-34"/>
              <a:ea typeface="+mj-ea"/>
              <a:cs typeface="JS Pudgrong" pitchFamily="2" charset="-34"/>
            </a:endParaRPr>
          </a:p>
        </p:txBody>
      </p:sp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0" y="0"/>
            <a:ext cx="620713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h-TH">
                <a:solidFill>
                  <a:srgbClr val="99FFCC"/>
                </a:solidFill>
              </a:rPr>
              <a:t/>
            </a:r>
            <a:br>
              <a:rPr lang="th-TH">
                <a:solidFill>
                  <a:srgbClr val="99FFCC"/>
                </a:solidFill>
              </a:rPr>
            </a:br>
            <a:r>
              <a:rPr lang="th-TH">
                <a:solidFill>
                  <a:srgbClr val="FFFFFF"/>
                </a:solidFill>
              </a:rPr>
              <a:t/>
            </a:r>
            <a:br>
              <a:rPr lang="th-TH">
                <a:solidFill>
                  <a:srgbClr val="FFFFFF"/>
                </a:solidFill>
              </a:rPr>
            </a:br>
            <a:endParaRPr lang="th-TH"/>
          </a:p>
          <a:p>
            <a:pPr eaLnBrk="0" hangingPunct="0"/>
            <a:r>
              <a:rPr lang="th-TH">
                <a:solidFill>
                  <a:srgbClr val="FFFFFF"/>
                </a:solidFill>
              </a:rPr>
              <a:t>  </a:t>
            </a:r>
            <a:r>
              <a:rPr lang="th-TH" sz="15000"/>
              <a:t> </a:t>
            </a:r>
            <a:endParaRPr lang="th-TH">
              <a:solidFill>
                <a:srgbClr val="FFFFFF"/>
              </a:solidFill>
            </a:endParaRPr>
          </a:p>
          <a:p>
            <a:pPr eaLnBrk="0" hangingPunct="0"/>
            <a:r>
              <a:rPr lang="th-TH">
                <a:solidFill>
                  <a:srgbClr val="FFFFFF"/>
                </a:solidFill>
              </a:rPr>
              <a:t/>
            </a:r>
            <a:br>
              <a:rPr lang="th-TH">
                <a:solidFill>
                  <a:srgbClr val="FFFFFF"/>
                </a:solidFill>
              </a:rPr>
            </a:br>
            <a:r>
              <a:rPr lang="th-TH">
                <a:solidFill>
                  <a:srgbClr val="FFFFFF"/>
                </a:solidFill>
              </a:rPr>
              <a:t>     </a:t>
            </a:r>
          </a:p>
        </p:txBody>
      </p:sp>
      <p:pic>
        <p:nvPicPr>
          <p:cNvPr id="36868" name="Picture 2" descr="พิธีแต่งงานของ โรมิโอ กับ จูเลียต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2006600"/>
            <a:ext cx="7826375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JS Pudgrong" pitchFamily="2" charset="-34"/>
                <a:ea typeface="+mj-ea"/>
                <a:cs typeface="JS Pudgrong" pitchFamily="2" charset="-34"/>
              </a:rPr>
              <a:t>ปัญหาการฆ่าตัวตายของวัยรุ่น</a:t>
            </a:r>
            <a:endParaRPr lang="th-TH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JS Pudgrong" pitchFamily="2" charset="-34"/>
              <a:ea typeface="+mj-ea"/>
              <a:cs typeface="JS Pudgrong" pitchFamily="2" charset="-34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h-TH" sz="4400" i="1" u="sng" dirty="0">
                <a:latin typeface="JS Pudgrong" pitchFamily="2" charset="-34"/>
                <a:cs typeface="JS Pudgrong" pitchFamily="2" charset="-34"/>
              </a:rPr>
              <a:t>สาเหตุ</a:t>
            </a:r>
            <a:r>
              <a:rPr lang="th-TH" sz="4400" i="1" dirty="0">
                <a:latin typeface="JS Pudgrong" pitchFamily="2" charset="-34"/>
                <a:cs typeface="JS Pudgrong" pitchFamily="2" charset="-34"/>
              </a:rPr>
              <a:t> การฆ่าตัวตายที่พบมากที่สุดคือ </a:t>
            </a:r>
          </a:p>
          <a:p>
            <a:pPr>
              <a:buFont typeface="Wingdings" pitchFamily="2" charset="2"/>
              <a:buNone/>
            </a:pPr>
            <a:r>
              <a:rPr lang="th-TH" sz="4400" i="1" dirty="0">
                <a:latin typeface="JS Pudgrong" pitchFamily="2" charset="-34"/>
                <a:cs typeface="JS Pudgrong" pitchFamily="2" charset="-34"/>
              </a:rPr>
              <a:t>          ปัญหาความรัก ชู้สาว ร้อยละ 42.42</a:t>
            </a:r>
          </a:p>
          <a:p>
            <a:pPr>
              <a:buFont typeface="Wingdings" pitchFamily="2" charset="2"/>
              <a:buNone/>
            </a:pPr>
            <a:r>
              <a:rPr lang="th-TH" sz="4400" i="1" u="sng" dirty="0">
                <a:latin typeface="JS Pudgrong" pitchFamily="2" charset="-34"/>
                <a:cs typeface="JS Pudgrong" pitchFamily="2" charset="-34"/>
              </a:rPr>
              <a:t>วิธีการ</a:t>
            </a:r>
            <a:r>
              <a:rPr lang="th-TH" sz="4400" i="1" dirty="0">
                <a:latin typeface="JS Pudgrong" pitchFamily="2" charset="-34"/>
                <a:cs typeface="JS Pudgrong" pitchFamily="2" charset="-34"/>
              </a:rPr>
              <a:t>  ฆ่าตัวตายที่พบมากคือ </a:t>
            </a:r>
          </a:p>
          <a:p>
            <a:pPr>
              <a:buFont typeface="Wingdings" pitchFamily="2" charset="2"/>
              <a:buNone/>
            </a:pPr>
            <a:r>
              <a:rPr lang="th-TH" sz="4400" i="1" dirty="0">
                <a:latin typeface="JS Pudgrong" pitchFamily="2" charset="-34"/>
                <a:cs typeface="JS Pudgrong" pitchFamily="2" charset="-34"/>
              </a:rPr>
              <a:t>		   กระโดดตึก ปืนยิง การโดดน้ำ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4"/>
          <p:cNvSpPr>
            <a:spLocks noGrp="1"/>
          </p:cNvSpPr>
          <p:nvPr>
            <p:ph idx="4294967295"/>
          </p:nvPr>
        </p:nvSpPr>
        <p:spPr>
          <a:xfrm>
            <a:off x="457200" y="1285875"/>
            <a:ext cx="8229600" cy="22145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th-TH" sz="4400" b="1">
                <a:latin typeface="Cordia New" pitchFamily="34" charset="-34"/>
                <a:cs typeface="Cordia New" pitchFamily="34" charset="-34"/>
              </a:rPr>
              <a:t>  เซ็กส์กลายเป็นเครื่องมือพิสูจน์ความรักและการตอบสนองต่อความรัก</a:t>
            </a:r>
            <a:r>
              <a:rPr lang="th-TH" sz="4400" b="1" u="sng">
                <a:latin typeface="Cordia New" pitchFamily="34" charset="-34"/>
                <a:cs typeface="Cordia New" pitchFamily="34" charset="-34"/>
              </a:rPr>
              <a:t>ใช่หรือไม่?</a:t>
            </a:r>
          </a:p>
        </p:txBody>
      </p:sp>
      <p:pic>
        <p:nvPicPr>
          <p:cNvPr id="7172" name="Picture 4" descr="โรมิโอพรอดรักจูเลียตถึงเช้าวันใหม่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822575"/>
            <a:ext cx="6842125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84213" y="188913"/>
            <a:ext cx="7921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54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cs typeface="Cordia New" pitchFamily="34" charset="-34"/>
              </a:rPr>
              <a:t>ปัญหาและอุปสรรคของความรัก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54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JS Pudgrong" pitchFamily="2" charset="-34"/>
                <a:ea typeface="+mj-ea"/>
                <a:cs typeface="JS Pudgrong" pitchFamily="2" charset="-34"/>
              </a:rPr>
              <a:t>ปัญหาการฆ่าตัวตายของวัยรุ่น</a:t>
            </a:r>
            <a:endParaRPr lang="th-TH" sz="54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JS Pudgrong" pitchFamily="2" charset="-34"/>
              <a:ea typeface="+mj-ea"/>
              <a:cs typeface="JS Pudgrong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28802"/>
            <a:ext cx="8686800" cy="47085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z="4400" u="sng" dirty="0">
                <a:latin typeface="Cordia New" pitchFamily="34" charset="-34"/>
                <a:cs typeface="Cordia New" pitchFamily="34" charset="-34"/>
              </a:rPr>
              <a:t>ผู้</a:t>
            </a:r>
            <a:r>
              <a:rPr lang="th-TH" sz="4400" u="sng" dirty="0">
                <a:latin typeface="Angsana New" pitchFamily="18" charset="-34"/>
                <a:cs typeface="Angsana New" pitchFamily="18" charset="-34"/>
              </a:rPr>
              <a:t>ที่ฆ่าตัวตายไม่สำเร็จ</a:t>
            </a:r>
            <a:r>
              <a:rPr lang="th-TH" sz="4400" dirty="0">
                <a:latin typeface="Angsana New" pitchFamily="18" charset="-34"/>
                <a:cs typeface="Angsana New" pitchFamily="18" charset="-34"/>
              </a:rPr>
              <a:t>  ผิดหวังในความรักบอกความรู้สึก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z="4400" i="1" dirty="0">
                <a:latin typeface="Angsana New" pitchFamily="18" charset="-34"/>
                <a:cs typeface="Angsana New" pitchFamily="18" charset="-34"/>
              </a:rPr>
              <a:t> “รู้สึกโดดเดี่ยว ถามตัวเองว่าจะใช้ชีวิตคนเดียวได้ไหม พยายามหาสาเหตุที่คนรักตัดความสัมพันธ์ รู้สึกไร้ค่า และต้องการให้คนรักรู้สึกผิดที่ทอดทิ้ง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z="4400" i="1" dirty="0">
                <a:latin typeface="Angsana New" pitchFamily="18" charset="-34"/>
                <a:cs typeface="Angsana New" pitchFamily="18" charset="-34"/>
              </a:rPr>
              <a:t>  ในที่สุดตัดสินใจฆ่าตัวตาย”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noFill/>
          <a:ln/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JS Pudgrong" pitchFamily="2" charset="-34"/>
                <a:ea typeface="+mj-ea"/>
                <a:cs typeface="JS Pudgrong" pitchFamily="2" charset="-34"/>
              </a:rPr>
              <a:t>ปัญหาการฆ่าตัวตายของวัยรุ่น</a:t>
            </a:r>
            <a:endParaRPr lang="th-TH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9939" name="Content Placeholder 4"/>
          <p:cNvSpPr>
            <a:spLocks noGrp="1"/>
          </p:cNvSpPr>
          <p:nvPr>
            <p:ph idx="4294967295"/>
          </p:nvPr>
        </p:nvSpPr>
        <p:spPr>
          <a:xfrm>
            <a:off x="571472" y="1285860"/>
            <a:ext cx="8229600" cy="4708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h-TH" sz="3600" i="1" u="sng" dirty="0">
                <a:latin typeface="JS Pudgrong" pitchFamily="2" charset="-34"/>
                <a:cs typeface="JS Pudgrong" pitchFamily="2" charset="-34"/>
              </a:rPr>
              <a:t>แนวทางแก้ปัญหา</a:t>
            </a:r>
          </a:p>
          <a:p>
            <a:r>
              <a:rPr lang="th-TH" sz="3600" i="1" dirty="0">
                <a:latin typeface="JS Pudgrong" pitchFamily="2" charset="-34"/>
                <a:cs typeface="JS Pudgrong" pitchFamily="2" charset="-34"/>
              </a:rPr>
              <a:t>คนในครอบครัวต้องสังเกต อาการซึมเศร้า ท้อแท้</a:t>
            </a:r>
          </a:p>
          <a:p>
            <a:r>
              <a:rPr lang="th-TH" sz="3600" i="1" dirty="0">
                <a:latin typeface="JS Pudgrong" pitchFamily="2" charset="-34"/>
                <a:cs typeface="JS Pudgrong" pitchFamily="2" charset="-34"/>
              </a:rPr>
              <a:t>ฝึกสร้างความเข้มแข็งในครอบครัว เปิดโอกาสให้ระบายความรู้สึก</a:t>
            </a:r>
          </a:p>
          <a:p>
            <a:r>
              <a:rPr lang="th-TH" sz="3600" i="1" dirty="0">
                <a:latin typeface="JS Pudgrong" pitchFamily="2" charset="-34"/>
                <a:cs typeface="JS Pudgrong" pitchFamily="2" charset="-34"/>
              </a:rPr>
              <a:t>การให้ความรัก ความเข้าใจจากพ่อ แม่ คนในครอบครัว</a:t>
            </a:r>
          </a:p>
          <a:p>
            <a:r>
              <a:rPr lang="th-TH" sz="3600" i="1" dirty="0">
                <a:latin typeface="JS Pudgrong" pitchFamily="2" charset="-34"/>
                <a:cs typeface="JS Pudgrong" pitchFamily="2" charset="-34"/>
              </a:rPr>
              <a:t>ศึกษาหลักธรรม ปฏิบัติธรรม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71462"/>
            <a:ext cx="9144000" cy="1357322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50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JS Pudgrong" pitchFamily="2" charset="-34"/>
                <a:ea typeface="+mj-ea"/>
                <a:cs typeface="JS Pudgrong" pitchFamily="2" charset="-34"/>
              </a:rPr>
              <a:t>พรหมจรรย์นั้นสำคัญไฉน</a:t>
            </a:r>
            <a:endParaRPr lang="th-TH" sz="50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JS Pudgrong" pitchFamily="2" charset="-34"/>
              <a:ea typeface="+mj-ea"/>
              <a:cs typeface="JS Pudgrong" pitchFamily="2" charset="-34"/>
            </a:endParaRPr>
          </a:p>
        </p:txBody>
      </p:sp>
      <p:sp>
        <p:nvSpPr>
          <p:cNvPr id="43011" name="Content Placeholder 4"/>
          <p:cNvSpPr>
            <a:spLocks noGrp="1"/>
          </p:cNvSpPr>
          <p:nvPr>
            <p:ph idx="4294967295"/>
          </p:nvPr>
        </p:nvSpPr>
        <p:spPr>
          <a:xfrm>
            <a:off x="107950" y="1214438"/>
            <a:ext cx="8928100" cy="30003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h-TH" sz="4400" i="1" dirty="0">
                <a:latin typeface="JS Pudgrong" pitchFamily="2" charset="-34"/>
                <a:cs typeface="JS Pudgrong" pitchFamily="2" charset="-34"/>
              </a:rPr>
              <a:t>ส.จะแต่งงานกับ น.  ในอีก 1 เดือนข้างหน้า </a:t>
            </a:r>
          </a:p>
          <a:p>
            <a:pPr>
              <a:buFont typeface="Wingdings" pitchFamily="2" charset="2"/>
              <a:buNone/>
            </a:pPr>
            <a:r>
              <a:rPr lang="th-TH" sz="4400" i="1" dirty="0">
                <a:latin typeface="JS Pudgrong" pitchFamily="2" charset="-34"/>
                <a:cs typeface="JS Pudgrong" pitchFamily="2" charset="-34"/>
              </a:rPr>
              <a:t>น.</a:t>
            </a:r>
            <a:r>
              <a:rPr lang="th-TH" sz="4400" i="1" dirty="0" err="1">
                <a:latin typeface="JS Pudgrong" pitchFamily="2" charset="-34"/>
                <a:cs typeface="JS Pudgrong" pitchFamily="2" charset="-34"/>
              </a:rPr>
              <a:t>บอกส.</a:t>
            </a:r>
            <a:r>
              <a:rPr lang="th-TH" sz="4400" i="1" dirty="0">
                <a:latin typeface="JS Pudgrong" pitchFamily="2" charset="-34"/>
                <a:cs typeface="JS Pudgrong" pitchFamily="2" charset="-34"/>
              </a:rPr>
              <a:t>ว่า “เคยผ่านผู้ชายมาห้าคน”  ถ้าคุณเป็น ส. จะทำอย่างไรดี ถ้าคุณเป็น น. จะบอก ส. หรือไม่</a:t>
            </a:r>
          </a:p>
        </p:txBody>
      </p:sp>
      <p:pic>
        <p:nvPicPr>
          <p:cNvPr id="43012" name="Picture 6" descr="teen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714883"/>
            <a:ext cx="3286125" cy="214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3"/>
          <p:cNvSpPr>
            <a:spLocks noGrp="1"/>
          </p:cNvSpPr>
          <p:nvPr>
            <p:ph idx="4294967295"/>
          </p:nvPr>
        </p:nvSpPr>
        <p:spPr>
          <a:xfrm>
            <a:off x="71438" y="1600200"/>
            <a:ext cx="8543925" cy="4708525"/>
          </a:xfrm>
        </p:spPr>
        <p:txBody>
          <a:bodyPr/>
          <a:lstStyle/>
          <a:p>
            <a:endParaRPr lang="th-TH" sz="6600"/>
          </a:p>
          <a:p>
            <a:endParaRPr lang="th-TH" sz="660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14313" y="1214438"/>
            <a:ext cx="8715375" cy="5143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7688" indent="-411163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th-TH" sz="4400" b="1" dirty="0" err="1" smtClean="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WHO</a:t>
            </a:r>
            <a:endParaRPr lang="th-TH" sz="4400" b="1" dirty="0">
              <a:solidFill>
                <a:srgbClr val="FFFF00"/>
              </a:solidFill>
              <a:latin typeface="Cordia New" pitchFamily="34" charset="-34"/>
              <a:cs typeface="Cordia New" pitchFamily="34" charset="-34"/>
            </a:endParaRPr>
          </a:p>
          <a:p>
            <a:pPr marL="547688" indent="-411163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th-TH" sz="4400" dirty="0">
                <a:latin typeface="Cordia New" pitchFamily="34" charset="-34"/>
                <a:cs typeface="Cordia New" pitchFamily="34" charset="-34"/>
              </a:rPr>
              <a:t>ประกาศว่า </a:t>
            </a:r>
          </a:p>
          <a:p>
            <a:pPr marL="547688" indent="-411163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th-TH" sz="4400" b="1" i="1" dirty="0">
                <a:latin typeface="Cordia New" pitchFamily="34" charset="-34"/>
                <a:cs typeface="Cordia New" pitchFamily="34" charset="-34"/>
              </a:rPr>
              <a:t>“ผู้ที่รักเพศเดียวกันไม่ถือว่าเป็นโรคไม่ถือว่า</a:t>
            </a:r>
          </a:p>
          <a:p>
            <a:pPr marL="547688" indent="-411163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th-TH" sz="4400" b="1" i="1" dirty="0">
                <a:latin typeface="Cordia New" pitchFamily="34" charset="-34"/>
                <a:cs typeface="Cordia New" pitchFamily="34" charset="-34"/>
              </a:rPr>
              <a:t>เป็นความผิดปกติทางจิตหรือความผิดปกติทางเพศ”</a:t>
            </a:r>
            <a:r>
              <a:rPr lang="th-TH" sz="4400" dirty="0"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marL="547688" indent="-411163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endParaRPr lang="th-TH" sz="3600" dirty="0">
              <a:latin typeface="Cordia New" pitchFamily="34" charset="-34"/>
              <a:cs typeface="Cordia New" pitchFamily="34" charset="-34"/>
            </a:endParaRPr>
          </a:p>
          <a:p>
            <a:pPr marL="547688" indent="-411163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th-TH" sz="3600" b="1" dirty="0">
                <a:latin typeface="Cordia New" pitchFamily="34" charset="-34"/>
                <a:cs typeface="Cordia New" pitchFamily="34" charset="-34"/>
              </a:rPr>
              <a:t>ความผิดปกติคือไม่มีความสุขในสิ่งที่เป็น ตนเองไม่ทุกข์</a:t>
            </a:r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แต่ให้</a:t>
            </a:r>
            <a:endParaRPr lang="th-TH" sz="3600" b="1" dirty="0">
              <a:latin typeface="Cordia New" pitchFamily="34" charset="-34"/>
              <a:cs typeface="Cordia New" pitchFamily="34" charset="-34"/>
            </a:endParaRPr>
          </a:p>
          <a:p>
            <a:pPr marL="547688" indent="-411163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th-TH" sz="3600" b="1" dirty="0">
                <a:latin typeface="Cordia New" pitchFamily="34" charset="-34"/>
                <a:cs typeface="Cordia New" pitchFamily="34" charset="-34"/>
              </a:rPr>
              <a:t>คนอื่นเขาทุกข์ เขาเดือดร้อน จึงจะถือว่าผิดปกติทางจิต</a:t>
            </a:r>
          </a:p>
          <a:p>
            <a:pPr marL="547688" indent="-411163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th-TH" sz="3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84213" y="188913"/>
            <a:ext cx="79216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66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cs typeface="Cordia New" pitchFamily="34" charset="-34"/>
              </a:rPr>
              <a:t>รักเพศเดียวกัน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3"/>
          <p:cNvSpPr>
            <a:spLocks noGrp="1"/>
          </p:cNvSpPr>
          <p:nvPr>
            <p:ph idx="4294967295"/>
          </p:nvPr>
        </p:nvSpPr>
        <p:spPr>
          <a:xfrm>
            <a:off x="71438" y="1600200"/>
            <a:ext cx="8543925" cy="4708525"/>
          </a:xfrm>
        </p:spPr>
        <p:txBody>
          <a:bodyPr/>
          <a:lstStyle/>
          <a:p>
            <a:endParaRPr lang="th-TH" sz="6600"/>
          </a:p>
          <a:p>
            <a:endParaRPr lang="th-TH" sz="660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859338" y="1412875"/>
            <a:ext cx="4143375" cy="428625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Arial" charset="0"/>
              <a:buChar char="•"/>
            </a:pPr>
            <a:r>
              <a:rPr lang="th-TH" sz="4000" i="1">
                <a:latin typeface="JS Pudgrong" pitchFamily="2" charset="-34"/>
                <a:cs typeface="JS Pudgrong" pitchFamily="2" charset="-34"/>
              </a:rPr>
              <a:t>ไม่ท้อง ไม่ต้องคุมกำเนิด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Arial" charset="0"/>
              <a:buChar char="•"/>
            </a:pPr>
            <a:r>
              <a:rPr lang="th-TH" sz="4000" i="1">
                <a:latin typeface="JS Pudgrong" pitchFamily="2" charset="-34"/>
                <a:cs typeface="JS Pudgrong" pitchFamily="2" charset="-34"/>
              </a:rPr>
              <a:t>เป็นความรักมากกว่าความจำเป็น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Arial" charset="0"/>
              <a:buChar char="•"/>
            </a:pPr>
            <a:r>
              <a:rPr lang="th-TH" sz="4000" i="1">
                <a:latin typeface="JS Pudgrong" pitchFamily="2" charset="-34"/>
                <a:cs typeface="JS Pudgrong" pitchFamily="2" charset="-34"/>
              </a:rPr>
              <a:t>เข้าใจอารมณ์ทางเพศ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Arial" charset="0"/>
              <a:buChar char="•"/>
            </a:pPr>
            <a:r>
              <a:rPr lang="th-TH" sz="4000" i="1">
                <a:latin typeface="JS Pudgrong" pitchFamily="2" charset="-34"/>
                <a:cs typeface="JS Pudgrong" pitchFamily="2" charset="-34"/>
              </a:rPr>
              <a:t>มีความอ่อนโยนในการสัมผัส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Arial" charset="0"/>
              <a:buChar char="•"/>
            </a:pPr>
            <a:r>
              <a:rPr lang="th-TH" sz="4000" i="1">
                <a:latin typeface="JS Pudgrong" pitchFamily="2" charset="-34"/>
                <a:cs typeface="JS Pudgrong" pitchFamily="2" charset="-34"/>
              </a:rPr>
              <a:t>มีความอบอุ่น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th-TH" sz="4000" i="1">
              <a:latin typeface="JS Pudgrong" pitchFamily="2" charset="-34"/>
              <a:cs typeface="JS Pudgrong" pitchFamily="2" charset="-34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68313" y="1844675"/>
            <a:ext cx="3455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/>
              <a:t>รูปภาพลิขสิทธิ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684213" y="188913"/>
            <a:ext cx="79216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6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cs typeface="Cordia New" pitchFamily="34" charset="-34"/>
              </a:rPr>
              <a:t>หญิงรักหญิง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3"/>
          <p:cNvSpPr>
            <a:spLocks noGrp="1"/>
          </p:cNvSpPr>
          <p:nvPr>
            <p:ph idx="4294967295"/>
          </p:nvPr>
        </p:nvSpPr>
        <p:spPr>
          <a:xfrm>
            <a:off x="71438" y="1600200"/>
            <a:ext cx="8543925" cy="4708525"/>
          </a:xfrm>
        </p:spPr>
        <p:txBody>
          <a:bodyPr/>
          <a:lstStyle/>
          <a:p>
            <a:endParaRPr lang="th-TH" sz="6600"/>
          </a:p>
          <a:p>
            <a:endParaRPr lang="th-TH" sz="660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14313" y="1785938"/>
            <a:ext cx="8858250" cy="4286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Arial" charset="0"/>
              <a:buChar char="•"/>
            </a:pPr>
            <a:r>
              <a:rPr lang="th-TH" sz="4000" b="1" i="1">
                <a:latin typeface="JS Pudgrong" pitchFamily="2" charset="-34"/>
                <a:cs typeface="JS Pudgrong" pitchFamily="2" charset="-34"/>
              </a:rPr>
              <a:t>ครอบครัวไม่ยอมรับ ความคาดหวังการมีทายาท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Arial" charset="0"/>
              <a:buChar char="•"/>
            </a:pPr>
            <a:r>
              <a:rPr lang="th-TH" sz="4000" b="1" i="1">
                <a:latin typeface="JS Pudgrong" pitchFamily="2" charset="-34"/>
                <a:cs typeface="JS Pudgrong" pitchFamily="2" charset="-34"/>
              </a:rPr>
              <a:t>สังคมไม่ยอมรับ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Arial" charset="0"/>
              <a:buChar char="•"/>
            </a:pPr>
            <a:r>
              <a:rPr lang="th-TH" sz="4000" b="1" i="1">
                <a:latin typeface="JS Pudgrong" pitchFamily="2" charset="-34"/>
                <a:cs typeface="JS Pudgrong" pitchFamily="2" charset="-34"/>
              </a:rPr>
              <a:t>ถูกกดดัน เก็บกด (Depression)  ไม่กล้าเล่าให้ผู้อื่นฟัง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Arial" charset="0"/>
              <a:buChar char="•"/>
            </a:pPr>
            <a:r>
              <a:rPr lang="th-TH" sz="4000" b="1" i="1">
                <a:latin typeface="JS Pudgrong" pitchFamily="2" charset="-34"/>
                <a:cs typeface="JS Pudgrong" pitchFamily="2" charset="-34"/>
              </a:rPr>
              <a:t>การฆ่าตัวตาย (SUICIDE)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th-TH" sz="4000" b="1" i="1">
              <a:latin typeface="JS Pudgrong" pitchFamily="2" charset="-34"/>
              <a:cs typeface="JS Pudgrong" pitchFamily="2" charset="-34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39750" y="404813"/>
            <a:ext cx="79216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66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cs typeface="Cordia New" pitchFamily="34" charset="-34"/>
              </a:rPr>
              <a:t>ปัญหาความรักเพศเดียวกัน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2910" y="500042"/>
            <a:ext cx="8229600" cy="1214446"/>
          </a:xfrm>
          <a:noFill/>
          <a:ln/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48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JS Pudgrong" pitchFamily="2" charset="-34"/>
                <a:ea typeface="+mj-ea"/>
                <a:cs typeface="JS Pudgrong" pitchFamily="2" charset="-34"/>
              </a:rPr>
              <a:t>กรณีศึกษา: หนูเป็นกระเทยหรือเปล่า</a:t>
            </a:r>
            <a:endParaRPr lang="th-TH" sz="48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JS Pudgrong" pitchFamily="2" charset="-34"/>
              <a:ea typeface="+mj-ea"/>
              <a:cs typeface="JS Pudgrong" pitchFamily="2" charset="-34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85720" y="2357430"/>
            <a:ext cx="8572500" cy="22145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th-TH" sz="4400" i="1" dirty="0">
                <a:latin typeface="JS Pudgrong" pitchFamily="2" charset="-34"/>
                <a:cs typeface="JS Pudgrong" pitchFamily="2" charset="-34"/>
              </a:rPr>
              <a:t>คุณจิตอายุ 23 ปี แต่งงานมา 1 ปี ไม่เคยมีประจำเดือน สามีต้องการมีบุตร จึงมาปรึกษา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th-TH" sz="4400" i="1" dirty="0">
              <a:latin typeface="JS Pudgrong" pitchFamily="2" charset="-34"/>
              <a:cs typeface="JS Pudgrong" pitchFamily="2" charset="-34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</a:pPr>
            <a:endParaRPr lang="th-TH" sz="4400" i="1" dirty="0">
              <a:latin typeface="JS Pudgrong" pitchFamily="2" charset="-34"/>
              <a:cs typeface="JS Pudgro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 txBox="1">
            <a:spLocks/>
          </p:cNvSpPr>
          <p:nvPr/>
        </p:nvSpPr>
        <p:spPr>
          <a:xfrm>
            <a:off x="428625" y="214313"/>
            <a:ext cx="8572500" cy="39354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endParaRPr lang="th-TH" sz="5000" i="1" dirty="0">
              <a:latin typeface="JS Pudgrong" pitchFamily="2" charset="-34"/>
              <a:cs typeface="JS Pudgrong" pitchFamily="2" charset="-34"/>
            </a:endParaRP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th-TH" sz="5000" i="1" dirty="0">
                <a:latin typeface="JS Pudgrong" pitchFamily="2" charset="-34"/>
                <a:cs typeface="JS Pudgrong" pitchFamily="2" charset="-34"/>
              </a:rPr>
              <a:t>ไม่ใช่หญิง</a:t>
            </a:r>
            <a:r>
              <a:rPr lang="en-US" sz="5000" i="1" dirty="0">
                <a:latin typeface="JS Pudgrong" pitchFamily="2" charset="-34"/>
                <a:cs typeface="JS Pudgrong" pitchFamily="2" charset="-34"/>
              </a:rPr>
              <a:t>: </a:t>
            </a:r>
            <a:r>
              <a:rPr lang="th-TH" sz="5000" i="1" dirty="0">
                <a:latin typeface="JS Pudgrong" pitchFamily="2" charset="-34"/>
                <a:cs typeface="JS Pudgrong" pitchFamily="2" charset="-34"/>
              </a:rPr>
              <a:t>ไม่มีมดลูก ไม่มีรังไข่</a:t>
            </a: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th-TH" sz="5000" i="1" dirty="0">
                <a:latin typeface="JS Pudgrong" pitchFamily="2" charset="-34"/>
                <a:cs typeface="JS Pudgrong" pitchFamily="2" charset="-34"/>
              </a:rPr>
              <a:t>ไม่ใช่ชาย</a:t>
            </a:r>
            <a:r>
              <a:rPr lang="en-US" sz="5000" i="1" dirty="0">
                <a:latin typeface="JS Pudgrong" pitchFamily="2" charset="-34"/>
                <a:cs typeface="JS Pudgrong" pitchFamily="2" charset="-34"/>
              </a:rPr>
              <a:t>: </a:t>
            </a:r>
            <a:r>
              <a:rPr lang="th-TH" sz="5000" i="1" dirty="0">
                <a:latin typeface="JS Pudgrong" pitchFamily="2" charset="-34"/>
                <a:cs typeface="JS Pudgrong" pitchFamily="2" charset="-34"/>
              </a:rPr>
              <a:t>ไม่มีลูกอัณฑะ </a:t>
            </a:r>
            <a:endParaRPr lang="th-TH" sz="5600" i="1" dirty="0">
              <a:solidFill>
                <a:srgbClr val="FFC000"/>
              </a:solidFill>
              <a:latin typeface="JS Pudgrong" pitchFamily="2" charset="-34"/>
              <a:cs typeface="JS Pudgro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0034" y="-24"/>
            <a:ext cx="8229600" cy="1214446"/>
          </a:xfrm>
          <a:noFill/>
          <a:ln/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66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JS Pudgrong" pitchFamily="2" charset="-34"/>
                <a:ea typeface="+mj-ea"/>
                <a:cs typeface="JS Pudgrong" pitchFamily="2" charset="-34"/>
              </a:rPr>
              <a:t>ปัญหาจากความรัก</a:t>
            </a:r>
            <a:endParaRPr lang="th-TH" sz="6600" b="1" kern="120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JS Pudgrong" pitchFamily="2" charset="-34"/>
              <a:ea typeface="+mj-ea"/>
              <a:cs typeface="JS Pudgrong" pitchFamily="2" charset="-34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7188" y="1357313"/>
            <a:ext cx="8572500" cy="50720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th-TH" sz="4800" i="1">
                <a:effectLst>
                  <a:outerShdw blurRad="38100" dist="38100" dir="2700000" algn="tl">
                    <a:srgbClr val="000000"/>
                  </a:outerShdw>
                </a:effectLst>
                <a:latin typeface="JS Pudgrong" pitchFamily="2" charset="-34"/>
                <a:cs typeface="JS Pudgrong" pitchFamily="2" charset="-34"/>
              </a:rPr>
              <a:t>วัยรุ่นกับการมีเพศสัมพันธ์ </a:t>
            </a: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th-TH" sz="4800" i="1">
                <a:effectLst>
                  <a:outerShdw blurRad="38100" dist="38100" dir="2700000" algn="tl">
                    <a:srgbClr val="000000"/>
                  </a:outerShdw>
                </a:effectLst>
                <a:latin typeface="JS Pudgrong" pitchFamily="2" charset="-34"/>
                <a:cs typeface="JS Pudgrong" pitchFamily="2" charset="-34"/>
              </a:rPr>
              <a:t>การตั้งครรภ์และการทำแท้ง</a:t>
            </a: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th-TH" sz="4800" i="1">
                <a:effectLst>
                  <a:outerShdw blurRad="38100" dist="38100" dir="2700000" algn="tl">
                    <a:srgbClr val="000000"/>
                  </a:outerShdw>
                </a:effectLst>
                <a:latin typeface="JS Pudgrong" pitchFamily="2" charset="-34"/>
                <a:cs typeface="JS Pudgrong" pitchFamily="2" charset="-34"/>
              </a:rPr>
              <a:t>การฆ่าตัวตายเพราะความรัก</a:t>
            </a: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th-TH" sz="4800" i="1">
                <a:effectLst>
                  <a:outerShdw blurRad="38100" dist="38100" dir="2700000" algn="tl">
                    <a:srgbClr val="000000"/>
                  </a:outerShdw>
                </a:effectLst>
                <a:latin typeface="JS Pudgrong" pitchFamily="2" charset="-34"/>
                <a:cs typeface="JS Pudgrong" pitchFamily="2" charset="-34"/>
              </a:rPr>
              <a:t>ความรักและเพศ</a:t>
            </a: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th-TH" sz="4800" i="1">
                <a:effectLst>
                  <a:outerShdw blurRad="38100" dist="38100" dir="2700000" algn="tl">
                    <a:srgbClr val="000000"/>
                  </a:outerShdw>
                </a:effectLst>
                <a:latin typeface="JS Pudgrong" pitchFamily="2" charset="-34"/>
                <a:cs typeface="JS Pudgrong" pitchFamily="2" charset="-34"/>
              </a:rPr>
              <a:t>ความรักในเครือญาติ</a:t>
            </a: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th-TH" sz="4800" i="1">
                <a:effectLst>
                  <a:outerShdw blurRad="38100" dist="38100" dir="2700000" algn="tl">
                    <a:srgbClr val="000000"/>
                  </a:outerShdw>
                </a:effectLst>
                <a:latin typeface="JS Pudgrong" pitchFamily="2" charset="-34"/>
                <a:cs typeface="JS Pudgrong" pitchFamily="2" charset="-34"/>
              </a:rPr>
              <a:t>ความรักและการเจ็บป่วย</a:t>
            </a: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endParaRPr lang="th-TH" sz="4800" i="1">
              <a:effectLst>
                <a:outerShdw blurRad="38100" dist="38100" dir="2700000" algn="tl">
                  <a:srgbClr val="000000"/>
                </a:outerShdw>
              </a:effectLst>
              <a:latin typeface="JS Pudgrong" pitchFamily="2" charset="-34"/>
              <a:cs typeface="JS Pudgrong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0063" y="0"/>
            <a:ext cx="8229600" cy="1214438"/>
          </a:xfrm>
        </p:spPr>
        <p:txBody>
          <a:bodyPr>
            <a:noAutofit/>
          </a:bodyPr>
          <a:lstStyle/>
          <a:p>
            <a:endParaRPr lang="th-TH" sz="7000"/>
          </a:p>
        </p:txBody>
      </p:sp>
      <p:pic>
        <p:nvPicPr>
          <p:cNvPr id="52227" name="Picture 4" descr="Forest Flower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Content Placeholder 3"/>
          <p:cNvSpPr>
            <a:spLocks noGrp="1"/>
          </p:cNvSpPr>
          <p:nvPr>
            <p:ph idx="4294967295"/>
          </p:nvPr>
        </p:nvSpPr>
        <p:spPr>
          <a:xfrm>
            <a:off x="457200" y="357188"/>
            <a:ext cx="8229600" cy="47085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11000">
                <a:latin typeface="Monotype Corsiva" pitchFamily="66" charset="0"/>
              </a:rPr>
              <a:t>Thank you</a:t>
            </a:r>
            <a:endParaRPr lang="th-TH" sz="11000"/>
          </a:p>
          <a:p>
            <a:pPr>
              <a:buFont typeface="Wingdings" pitchFamily="2" charset="2"/>
              <a:buNone/>
            </a:pPr>
            <a:endParaRPr lang="th-TH" sz="1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4"/>
          <p:cNvSpPr>
            <a:spLocks noGrp="1"/>
          </p:cNvSpPr>
          <p:nvPr>
            <p:ph idx="4294967295"/>
          </p:nvPr>
        </p:nvSpPr>
        <p:spPr>
          <a:xfrm>
            <a:off x="457200" y="1641475"/>
            <a:ext cx="8229600" cy="4195763"/>
          </a:xfrm>
        </p:spPr>
        <p:txBody>
          <a:bodyPr/>
          <a:lstStyle/>
          <a:p>
            <a:r>
              <a:rPr lang="th-TH" sz="4000" b="1">
                <a:latin typeface="Cordia New" pitchFamily="34" charset="-34"/>
                <a:cs typeface="Cordia New" pitchFamily="34" charset="-34"/>
              </a:rPr>
              <a:t>รักแท้มีจริงหรือไม่  </a:t>
            </a:r>
          </a:p>
          <a:p>
            <a:r>
              <a:rPr lang="th-TH" sz="4000" b="1">
                <a:latin typeface="Cordia New" pitchFamily="34" charset="-34"/>
                <a:cs typeface="Cordia New" pitchFamily="34" charset="-34"/>
              </a:rPr>
              <a:t>รักแรกพบคือรักแท้หรือไม่</a:t>
            </a:r>
          </a:p>
          <a:p>
            <a:r>
              <a:rPr lang="th-TH" sz="4000" b="1">
                <a:latin typeface="Cordia New" pitchFamily="34" charset="-34"/>
                <a:cs typeface="Cordia New" pitchFamily="34" charset="-34"/>
              </a:rPr>
              <a:t>ความรักและความหลงแตกต่างกันหรือไม่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84213" y="188913"/>
            <a:ext cx="7921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54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cs typeface="Cordia New" pitchFamily="34" charset="-34"/>
              </a:rPr>
              <a:t>ปัญหาและอุปสรรคของความรัก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4"/>
          <p:cNvSpPr>
            <a:spLocks noGrp="1"/>
          </p:cNvSpPr>
          <p:nvPr>
            <p:ph idx="4294967295"/>
          </p:nvPr>
        </p:nvSpPr>
        <p:spPr>
          <a:xfrm>
            <a:off x="457200" y="1641475"/>
            <a:ext cx="8229600" cy="4195763"/>
          </a:xfrm>
        </p:spPr>
        <p:txBody>
          <a:bodyPr/>
          <a:lstStyle/>
          <a:p>
            <a:r>
              <a:rPr lang="th-TH" sz="4400" b="1">
                <a:latin typeface="Cordia New" pitchFamily="34" charset="-34"/>
                <a:cs typeface="Cordia New" pitchFamily="34" charset="-34"/>
              </a:rPr>
              <a:t>ความใคร่เน้นเพศสัมพันธ์ ยึดความสุขทางเพศ</a:t>
            </a:r>
          </a:p>
          <a:p>
            <a:pPr>
              <a:buFont typeface="Wingdings" pitchFamily="2" charset="2"/>
              <a:buNone/>
            </a:pPr>
            <a:r>
              <a:rPr lang="th-TH" sz="4400" b="1">
                <a:latin typeface="Cordia New" pitchFamily="34" charset="-34"/>
                <a:cs typeface="Cordia New" pitchFamily="34" charset="-34"/>
              </a:rPr>
              <a:t>   ตย.คำพูด “เมื่อคืนได้......ใครหรือ  เปล่าวะ”</a:t>
            </a:r>
          </a:p>
          <a:p>
            <a:r>
              <a:rPr lang="th-TH" sz="4400" b="1">
                <a:latin typeface="Cordia New" pitchFamily="34" charset="-34"/>
                <a:cs typeface="Cordia New" pitchFamily="34" charset="-34"/>
              </a:rPr>
              <a:t>ความรักคือความเต็มใจที่จะรอคอย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84213" y="188913"/>
            <a:ext cx="7921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54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cs typeface="Cordia New" pitchFamily="34" charset="-34"/>
              </a:rPr>
              <a:t>ปัญหาของความรัก</a:t>
            </a:r>
            <a:r>
              <a:rPr lang="en-US" sz="54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54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cs typeface="Cordia New" pitchFamily="34" charset="-34"/>
              </a:rPr>
              <a:t>เพศ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http://ia.media-imdb.com/images/M/MV5BMTM4MjUyNjU1M15BMl5BanBnXkFtZTcwMjQ3NTkyMQ@@._V1._SX300_SY3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88"/>
            <a:ext cx="5357813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0" y="1500188"/>
            <a:ext cx="5357813" cy="13843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CCCC"/>
                </a:solidFill>
                <a:latin typeface="Book Antiqua" pitchFamily="18" charset="0"/>
                <a:cs typeface="EucrosiaUPC" pitchFamily="18" charset="-34"/>
              </a:rPr>
              <a:t>Dd</a:t>
            </a:r>
          </a:p>
          <a:p>
            <a:endParaRPr lang="en-US">
              <a:solidFill>
                <a:srgbClr val="FFCCCC"/>
              </a:solidFill>
              <a:latin typeface="Book Antiqua" pitchFamily="18" charset="0"/>
              <a:cs typeface="EucrosiaUPC" pitchFamily="18" charset="-34"/>
            </a:endParaRPr>
          </a:p>
          <a:p>
            <a:r>
              <a:rPr lang="en-US">
                <a:solidFill>
                  <a:srgbClr val="FFCCCC"/>
                </a:solidFill>
                <a:latin typeface="Book Antiqua" pitchFamily="18" charset="0"/>
                <a:cs typeface="EucrosiaUPC" pitchFamily="18" charset="-34"/>
              </a:rPr>
              <a:t>aa</a:t>
            </a:r>
            <a:endParaRPr lang="th-TH">
              <a:solidFill>
                <a:srgbClr val="FFCCCC"/>
              </a:solidFill>
              <a:latin typeface="Book Antiqua" pitchFamily="18" charset="0"/>
              <a:cs typeface="EucrosiaUPC" pitchFamily="18" charset="-34"/>
            </a:endParaRPr>
          </a:p>
        </p:txBody>
      </p:sp>
      <p:sp>
        <p:nvSpPr>
          <p:cNvPr id="9221" name="TextBox 8"/>
          <p:cNvSpPr txBox="1">
            <a:spLocks noChangeArrowheads="1"/>
          </p:cNvSpPr>
          <p:nvPr/>
        </p:nvSpPr>
        <p:spPr bwMode="auto">
          <a:xfrm>
            <a:off x="5500688" y="2357438"/>
            <a:ext cx="36433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000" b="1">
                <a:latin typeface="Cordia New" pitchFamily="34" charset="-34"/>
                <a:cs typeface="Cordia New" pitchFamily="34" charset="-34"/>
              </a:rPr>
              <a:t>การมีเพศสัมพันธ์</a:t>
            </a:r>
          </a:p>
          <a:p>
            <a:r>
              <a:rPr lang="th-TH" sz="4000" b="1">
                <a:latin typeface="Cordia New" pitchFamily="34" charset="-34"/>
                <a:cs typeface="Cordia New" pitchFamily="34" charset="-34"/>
              </a:rPr>
              <a:t>ก่อนเวลาอันควร</a:t>
            </a:r>
          </a:p>
          <a:p>
            <a:endParaRPr lang="th-TH" sz="4000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84213" y="188913"/>
            <a:ext cx="7921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54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cs typeface="Cordia New" pitchFamily="34" charset="-34"/>
              </a:rPr>
              <a:t>ปัญหาและอุปสรรคของความรัก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4"/>
          <p:cNvSpPr>
            <a:spLocks noGrp="1"/>
          </p:cNvSpPr>
          <p:nvPr>
            <p:ph idx="4294967295"/>
          </p:nvPr>
        </p:nvSpPr>
        <p:spPr>
          <a:xfrm>
            <a:off x="457200" y="1863725"/>
            <a:ext cx="8686800" cy="4708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h-TH" sz="4800" b="1">
                <a:latin typeface="Cordia New" pitchFamily="34" charset="-34"/>
                <a:cs typeface="Cordia New" pitchFamily="34" charset="-34"/>
              </a:rPr>
              <a:t>Id:           มีได้เลย</a:t>
            </a:r>
          </a:p>
          <a:p>
            <a:pPr>
              <a:buFont typeface="Wingdings" pitchFamily="2" charset="2"/>
              <a:buNone/>
            </a:pPr>
            <a:r>
              <a:rPr lang="th-TH" sz="4800" b="1">
                <a:latin typeface="Cordia New" pitchFamily="34" charset="-34"/>
                <a:cs typeface="Cordia New" pitchFamily="34" charset="-34"/>
              </a:rPr>
              <a:t>Ego:         ไม่ใช่เดี๋ยวนี้ คิดดูดีๆ</a:t>
            </a:r>
          </a:p>
          <a:p>
            <a:pPr>
              <a:buFont typeface="Wingdings" pitchFamily="2" charset="2"/>
              <a:buNone/>
            </a:pPr>
            <a:r>
              <a:rPr lang="th-TH" sz="4800" b="1">
                <a:latin typeface="Cordia New" pitchFamily="34" charset="-34"/>
                <a:cs typeface="Cordia New" pitchFamily="34" charset="-34"/>
              </a:rPr>
              <a:t>Superego: ไม่ได้ต้องรอจนถึง  </a:t>
            </a:r>
          </a:p>
          <a:p>
            <a:pPr>
              <a:buFont typeface="Wingdings" pitchFamily="2" charset="2"/>
              <a:buNone/>
            </a:pPr>
            <a:r>
              <a:rPr lang="th-TH" sz="4800" b="1">
                <a:latin typeface="Cordia New" pitchFamily="34" charset="-34"/>
                <a:cs typeface="Cordia New" pitchFamily="34" charset="-34"/>
              </a:rPr>
              <a:t>                วันแต่งงาน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84213" y="188913"/>
            <a:ext cx="7921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6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cs typeface="Cordia New" pitchFamily="34" charset="-34"/>
              </a:rPr>
              <a:t>ความรักและทฤษฎีจิตวิเคราะห์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3"/>
          <p:cNvSpPr>
            <a:spLocks noGrp="1"/>
          </p:cNvSpPr>
          <p:nvPr>
            <p:ph idx="4294967295"/>
          </p:nvPr>
        </p:nvSpPr>
        <p:spPr>
          <a:xfrm>
            <a:off x="179388" y="1778000"/>
            <a:ext cx="8964612" cy="4356100"/>
          </a:xfrm>
        </p:spPr>
        <p:txBody>
          <a:bodyPr/>
          <a:lstStyle/>
          <a:p>
            <a:r>
              <a:rPr lang="th-TH" sz="4400" b="1">
                <a:latin typeface="Cordia New" pitchFamily="34" charset="-34"/>
                <a:cs typeface="Cordia New" pitchFamily="34" charset="-34"/>
              </a:rPr>
              <a:t>การตอบปฏิเสธที่จะมีเพศสัมพันธ์</a:t>
            </a:r>
          </a:p>
          <a:p>
            <a:r>
              <a:rPr lang="th-TH" sz="4400" b="1">
                <a:latin typeface="Cordia New" pitchFamily="34" charset="-34"/>
                <a:cs typeface="Cordia New" pitchFamily="34" charset="-34"/>
              </a:rPr>
              <a:t>การมีเพศสัมพันธ์จะต้องมีความพร้อม</a:t>
            </a:r>
          </a:p>
          <a:p>
            <a:r>
              <a:rPr lang="th-TH" sz="4400" b="1">
                <a:latin typeface="Cordia New" pitchFamily="34" charset="-34"/>
                <a:cs typeface="Cordia New" pitchFamily="34" charset="-34"/>
              </a:rPr>
              <a:t>ต้องระวังตนเองในสถานที่เปลี่ยว</a:t>
            </a:r>
          </a:p>
          <a:p>
            <a:r>
              <a:rPr lang="th-TH" sz="4400" b="1">
                <a:latin typeface="Cordia New" pitchFamily="34" charset="-34"/>
                <a:cs typeface="Cordia New" pitchFamily="34" charset="-34"/>
              </a:rPr>
              <a:t>ต้องระวังถ้าคนใกล้ชิด/แฟนดื่มเหล้า ใช้สารเสพติด</a:t>
            </a:r>
          </a:p>
          <a:p>
            <a:r>
              <a:rPr lang="th-TH" sz="4400" b="1">
                <a:latin typeface="Cordia New" pitchFamily="34" charset="-34"/>
                <a:cs typeface="Cordia New" pitchFamily="34" charset="-34"/>
              </a:rPr>
              <a:t>รักแท้ต้องวางแผน</a:t>
            </a:r>
          </a:p>
          <a:p>
            <a:pPr>
              <a:buFont typeface="Wingdings" pitchFamily="2" charset="2"/>
              <a:buNone/>
            </a:pPr>
            <a:endParaRPr lang="th-TH" sz="4400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84213" y="188913"/>
            <a:ext cx="7921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6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cs typeface="Cordia New" pitchFamily="34" charset="-34"/>
              </a:rPr>
              <a:t>กฎ 10 ข้อของการรู้จักรักแท้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3"/>
          <p:cNvSpPr>
            <a:spLocks noGrp="1"/>
          </p:cNvSpPr>
          <p:nvPr>
            <p:ph idx="4294967295"/>
          </p:nvPr>
        </p:nvSpPr>
        <p:spPr>
          <a:xfrm>
            <a:off x="179388" y="1643063"/>
            <a:ext cx="8507412" cy="4665662"/>
          </a:xfrm>
        </p:spPr>
        <p:txBody>
          <a:bodyPr/>
          <a:lstStyle/>
          <a:p>
            <a:r>
              <a:rPr lang="th-TH" sz="4400" b="1">
                <a:latin typeface="Cordia New" pitchFamily="34" charset="-34"/>
                <a:cs typeface="Cordia New" pitchFamily="34" charset="-34"/>
              </a:rPr>
              <a:t>สื่อสารกันอย่างเปิดเผย</a:t>
            </a:r>
          </a:p>
          <a:p>
            <a:r>
              <a:rPr lang="th-TH" sz="4400" b="1">
                <a:latin typeface="Cordia New" pitchFamily="34" charset="-34"/>
                <a:cs typeface="Cordia New" pitchFamily="34" charset="-34"/>
              </a:rPr>
              <a:t>รักแท้ต้องรับผิดชอบร่วมกัน</a:t>
            </a:r>
          </a:p>
          <a:p>
            <a:r>
              <a:rPr lang="th-TH" sz="4400" b="1">
                <a:latin typeface="Cordia New" pitchFamily="34" charset="-34"/>
                <a:cs typeface="Cordia New" pitchFamily="34" charset="-34"/>
              </a:rPr>
              <a:t>การมีเพศสัมพันธ์ควรเก็บเป็นเรื่องส่วนตัว</a:t>
            </a:r>
          </a:p>
          <a:p>
            <a:r>
              <a:rPr lang="th-TH" sz="4400" b="1">
                <a:latin typeface="Cordia New" pitchFamily="34" charset="-34"/>
                <a:cs typeface="Cordia New" pitchFamily="34" charset="-34"/>
              </a:rPr>
              <a:t>ไม่กล่าว แสดงลักษณะละเมิดทางเพศ</a:t>
            </a:r>
          </a:p>
          <a:p>
            <a:r>
              <a:rPr lang="th-TH" sz="4400" b="1">
                <a:latin typeface="Cordia New" pitchFamily="34" charset="-34"/>
                <a:cs typeface="Cordia New" pitchFamily="34" charset="-34"/>
              </a:rPr>
              <a:t>รักแท้ไม่จำเป็นต้องมีเซ็กส์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84213" y="188913"/>
            <a:ext cx="7921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6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cs typeface="Cordia New" pitchFamily="34" charset="-34"/>
              </a:rPr>
              <a:t>กฎ 10 ข้อของการรู้จักรักแท้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2_Apex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1431</TotalTime>
  <Words>1032</Words>
  <Application>Microsoft Office PowerPoint</Application>
  <PresentationFormat>นำเสนอทางหน้าจอ (4:3)</PresentationFormat>
  <Paragraphs>160</Paragraphs>
  <Slides>39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14</vt:i4>
      </vt:variant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39</vt:i4>
      </vt:variant>
    </vt:vector>
  </HeadingPairs>
  <TitlesOfParts>
    <vt:vector size="55" baseType="lpstr">
      <vt:lpstr>Book Antiqua</vt:lpstr>
      <vt:lpstr>EucrosiaUPC</vt:lpstr>
      <vt:lpstr>Arial</vt:lpstr>
      <vt:lpstr>Lucida Sans</vt:lpstr>
      <vt:lpstr>FreesiaUPC</vt:lpstr>
      <vt:lpstr>Wingdings 2</vt:lpstr>
      <vt:lpstr>Wingdings</vt:lpstr>
      <vt:lpstr>Wingdings 3</vt:lpstr>
      <vt:lpstr>Calibri</vt:lpstr>
      <vt:lpstr>Angsana New</vt:lpstr>
      <vt:lpstr>Times New Roman</vt:lpstr>
      <vt:lpstr>Cordia New</vt:lpstr>
      <vt:lpstr>JS Pudgrong</vt:lpstr>
      <vt:lpstr>Monotype Corsiva</vt:lpstr>
      <vt:lpstr>Digital Dots</vt:lpstr>
      <vt:lpstr>2_Apex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สุขภาพและพฤติกรรม</vt:lpstr>
      <vt:lpstr>วิธีแก้ไขเมื่อติดใจเพศสัมพันธ์</vt:lpstr>
      <vt:lpstr>อย่าบอกแม่หนูนะค่ะ</vt:lpstr>
      <vt:lpstr>ชิงสุกก่อนห่าม</vt:lpstr>
      <vt:lpstr>รักในเครือญาติ</vt:lpstr>
      <vt:lpstr>รักในเครือญาติ</vt:lpstr>
      <vt:lpstr>ความรักและการสูญเสีย</vt:lpstr>
      <vt:lpstr>การฆ่าตัวตายในวัยรุ่น</vt:lpstr>
      <vt:lpstr> ความรักและปัญหาการฆ่าตัวตาย </vt:lpstr>
      <vt:lpstr>ปัญหาการฆ่าตัวตายของวัยรุ่น</vt:lpstr>
      <vt:lpstr>ปัญหาการฆ่าตัวตายของวัยรุ่น</vt:lpstr>
      <vt:lpstr>ปัญหาการฆ่าตัวตายของวัยรุ่น</vt:lpstr>
      <vt:lpstr>พรหมจรรย์นั้นสำคัญไฉน</vt:lpstr>
      <vt:lpstr>ภาพนิ่ง 33</vt:lpstr>
      <vt:lpstr>ภาพนิ่ง 34</vt:lpstr>
      <vt:lpstr>ภาพนิ่ง 35</vt:lpstr>
      <vt:lpstr>กรณีศึกษา: หนูเป็นกระเทยหรือเปล่า</vt:lpstr>
      <vt:lpstr>ภาพนิ่ง 37</vt:lpstr>
      <vt:lpstr>ปัญหาจากความรัก</vt:lpstr>
      <vt:lpstr>ภาพนิ่ง 39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ccs</dc:creator>
  <cp:lastModifiedBy>XP</cp:lastModifiedBy>
  <cp:revision>135</cp:revision>
  <dcterms:created xsi:type="dcterms:W3CDTF">2008-06-02T03:32:55Z</dcterms:created>
  <dcterms:modified xsi:type="dcterms:W3CDTF">2012-02-15T18:51:56Z</dcterms:modified>
</cp:coreProperties>
</file>