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27"/>
  </p:notesMasterIdLst>
  <p:handoutMasterIdLst>
    <p:handoutMasterId r:id="rId28"/>
  </p:handoutMasterIdLst>
  <p:sldIdLst>
    <p:sldId id="257" r:id="rId2"/>
    <p:sldId id="258" r:id="rId3"/>
    <p:sldId id="282" r:id="rId4"/>
    <p:sldId id="259" r:id="rId5"/>
    <p:sldId id="283" r:id="rId6"/>
    <p:sldId id="260" r:id="rId7"/>
    <p:sldId id="284" r:id="rId8"/>
    <p:sldId id="276" r:id="rId9"/>
    <p:sldId id="261" r:id="rId10"/>
    <p:sldId id="264" r:id="rId11"/>
    <p:sldId id="285" r:id="rId12"/>
    <p:sldId id="262" r:id="rId13"/>
    <p:sldId id="277" r:id="rId14"/>
    <p:sldId id="263" r:id="rId15"/>
    <p:sldId id="278" r:id="rId16"/>
    <p:sldId id="265" r:id="rId17"/>
    <p:sldId id="266" r:id="rId18"/>
    <p:sldId id="267" r:id="rId19"/>
    <p:sldId id="268" r:id="rId20"/>
    <p:sldId id="269" r:id="rId21"/>
    <p:sldId id="270" r:id="rId22"/>
    <p:sldId id="279" r:id="rId23"/>
    <p:sldId id="271" r:id="rId24"/>
    <p:sldId id="280" r:id="rId25"/>
    <p:sldId id="281" r:id="rId26"/>
  </p:sldIdLst>
  <p:sldSz cx="9144000" cy="6858000" type="screen4x3"/>
  <p:notesSz cx="6834188" cy="9979025"/>
  <p:defaultTextStyle>
    <a:defPPr>
      <a:defRPr lang="th-TH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ngsana New" pitchFamily="18" charset="-34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040" y="-8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06" y="-84"/>
      </p:cViewPr>
      <p:guideLst>
        <p:guide orient="horz" pos="3143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871125" y="0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5E59F-CD06-4C16-8165-7311AA67CC75}" type="datetimeFigureOut">
              <a:rPr lang="th-TH" smtClean="0"/>
              <a:t>16/11/55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71125" y="9478342"/>
            <a:ext cx="2961481" cy="4989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95A58-1831-4549-99A5-FE1A7DA3635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928571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1481" cy="4989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th-TH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2707" y="0"/>
            <a:ext cx="2961481" cy="4989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endParaRPr lang="th-TH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7713"/>
            <a:ext cx="4991100" cy="3743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037"/>
            <a:ext cx="5011738" cy="449056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คลิกเพื่อแก้ไขลักษณะข้อความหลัก</a:t>
            </a:r>
          </a:p>
          <a:p>
            <a:pPr lvl="1"/>
            <a:r>
              <a:rPr lang="th-TH" smtClean="0"/>
              <a:t>ระดับสอง</a:t>
            </a:r>
          </a:p>
          <a:p>
            <a:pPr lvl="2"/>
            <a:r>
              <a:rPr lang="th-TH" smtClean="0"/>
              <a:t>ระดับสาม</a:t>
            </a:r>
          </a:p>
          <a:p>
            <a:pPr lvl="3"/>
            <a:r>
              <a:rPr lang="th-TH" smtClean="0"/>
              <a:t>ระดับสี่</a:t>
            </a:r>
          </a:p>
          <a:p>
            <a:pPr lvl="4"/>
            <a:r>
              <a:rPr lang="th-TH" smtClean="0"/>
              <a:t>ระดับห้า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80074"/>
            <a:ext cx="2961481" cy="4989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endParaRPr lang="th-TH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2707" y="9480074"/>
            <a:ext cx="2961481" cy="4989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fld id="{F377AC57-A684-4660-8CFF-43257716A171}" type="slidenum">
              <a:rPr lang="th-TH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458145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ngsana New" pitchFamily="18" charset="-34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674051-47A0-473B-8814-F1B472812984}" type="slidenum">
              <a:rPr lang="th-TH"/>
              <a:pPr/>
              <a:t>4</a:t>
            </a:fld>
            <a:endParaRPr lang="th-TH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invGray">
          <a:xfrm>
            <a:off x="8783638" y="444500"/>
            <a:ext cx="360362" cy="31527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36867" name="Freeform 3"/>
          <p:cNvSpPr>
            <a:spLocks/>
          </p:cNvSpPr>
          <p:nvPr/>
        </p:nvSpPr>
        <p:spPr bwMode="invGray">
          <a:xfrm>
            <a:off x="0" y="0"/>
            <a:ext cx="9144000" cy="2133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720"/>
              </a:cxn>
              <a:cxn ang="0">
                <a:pos x="3600" y="624"/>
              </a:cxn>
              <a:cxn ang="0">
                <a:pos x="0" y="1000"/>
              </a:cxn>
              <a:cxn ang="0">
                <a:pos x="0" y="0"/>
              </a:cxn>
            </a:cxnLst>
            <a:rect l="0" t="0" r="r" b="b"/>
            <a:pathLst>
              <a:path w="5760" h="1104">
                <a:moveTo>
                  <a:pt x="0" y="0"/>
                </a:moveTo>
                <a:lnTo>
                  <a:pt x="5760" y="0"/>
                </a:lnTo>
                <a:lnTo>
                  <a:pt x="5760" y="720"/>
                </a:lnTo>
                <a:cubicBezTo>
                  <a:pt x="5400" y="824"/>
                  <a:pt x="4560" y="577"/>
                  <a:pt x="3600" y="624"/>
                </a:cubicBezTo>
                <a:cubicBezTo>
                  <a:pt x="2640" y="671"/>
                  <a:pt x="600" y="1104"/>
                  <a:pt x="0" y="100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36868" name="Freeform 4"/>
          <p:cNvSpPr>
            <a:spLocks/>
          </p:cNvSpPr>
          <p:nvPr/>
        </p:nvSpPr>
        <p:spPr bwMode="invGray">
          <a:xfrm>
            <a:off x="0" y="1163638"/>
            <a:ext cx="9144000" cy="5694362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6869" name="Freeform 5"/>
          <p:cNvSpPr>
            <a:spLocks/>
          </p:cNvSpPr>
          <p:nvPr/>
        </p:nvSpPr>
        <p:spPr bwMode="invGray">
          <a:xfrm>
            <a:off x="0" y="292100"/>
            <a:ext cx="9144000" cy="854075"/>
          </a:xfrm>
          <a:custGeom>
            <a:avLst/>
            <a:gdLst/>
            <a:ahLst/>
            <a:cxnLst>
              <a:cxn ang="0">
                <a:pos x="0" y="163"/>
              </a:cxn>
              <a:cxn ang="0">
                <a:pos x="0" y="403"/>
              </a:cxn>
              <a:cxn ang="0">
                <a:pos x="1773" y="443"/>
              </a:cxn>
              <a:cxn ang="0">
                <a:pos x="4573" y="176"/>
              </a:cxn>
              <a:cxn ang="0">
                <a:pos x="5760" y="536"/>
              </a:cxn>
              <a:cxn ang="0">
                <a:pos x="5760" y="163"/>
              </a:cxn>
              <a:cxn ang="0">
                <a:pos x="4560" y="29"/>
              </a:cxn>
              <a:cxn ang="0">
                <a:pos x="1987" y="336"/>
              </a:cxn>
              <a:cxn ang="0">
                <a:pos x="0" y="163"/>
              </a:cxn>
            </a:cxnLst>
            <a:rect l="0" t="0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36870" name="Freeform 6"/>
          <p:cNvSpPr>
            <a:spLocks/>
          </p:cNvSpPr>
          <p:nvPr/>
        </p:nvSpPr>
        <p:spPr bwMode="hidden">
          <a:xfrm>
            <a:off x="0" y="2405063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6871" name="Freeform 7"/>
          <p:cNvSpPr>
            <a:spLocks/>
          </p:cNvSpPr>
          <p:nvPr/>
        </p:nvSpPr>
        <p:spPr bwMode="white">
          <a:xfrm>
            <a:off x="2476500" y="1522413"/>
            <a:ext cx="6667500" cy="5335587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36872" name="Freeform 8"/>
          <p:cNvSpPr>
            <a:spLocks/>
          </p:cNvSpPr>
          <p:nvPr/>
        </p:nvSpPr>
        <p:spPr bwMode="invGray">
          <a:xfrm>
            <a:off x="0" y="3443288"/>
            <a:ext cx="9144000" cy="30559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6873" name="Freeform 9"/>
          <p:cNvSpPr>
            <a:spLocks/>
          </p:cNvSpPr>
          <p:nvPr/>
        </p:nvSpPr>
        <p:spPr bwMode="white">
          <a:xfrm>
            <a:off x="0" y="3552825"/>
            <a:ext cx="6237288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6874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en-US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endParaRPr lang="en-US"/>
          </a:p>
        </p:txBody>
      </p:sp>
      <p:sp>
        <p:nvSpPr>
          <p:cNvPr id="36878" name="Rectangle 14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CC"/>
                </a:solidFill>
              </a:defRPr>
            </a:lvl1pPr>
          </a:lstStyle>
          <a:p>
            <a:fld id="{9336DCA7-81C6-4FBE-880E-CC9D22F14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5F915C-7EB2-4FEC-8A7F-00A200ABA0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C4E079-B51B-45DA-820F-C4EE926413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BBB059-8B34-4696-BF79-0F71A5DDDD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4816F1-DAE8-40DA-B198-1F167D4398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23E3A4-1C5A-4295-B517-1C54BD0875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876DF6-6417-4C8F-A0EC-8414738541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BBD862-574D-4B70-B588-B51BBDB7706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EC5A21-6243-4742-9774-B99B57D3D1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0221CA-CCAA-41F8-B750-7FCEB4E29D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191B72-A179-4782-87A2-70085899A3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  <p:sndAc>
      <p:stSnd>
        <p:snd r:embed="rId1" name="LASER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invGray">
          <a:xfrm>
            <a:off x="8783638" y="444500"/>
            <a:ext cx="360362" cy="315277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hlink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35843" name="Freeform 3"/>
          <p:cNvSpPr>
            <a:spLocks/>
          </p:cNvSpPr>
          <p:nvPr/>
        </p:nvSpPr>
        <p:spPr bwMode="invGray">
          <a:xfrm>
            <a:off x="0" y="0"/>
            <a:ext cx="9144000" cy="2133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720"/>
              </a:cxn>
              <a:cxn ang="0">
                <a:pos x="3600" y="624"/>
              </a:cxn>
              <a:cxn ang="0">
                <a:pos x="0" y="1000"/>
              </a:cxn>
              <a:cxn ang="0">
                <a:pos x="0" y="0"/>
              </a:cxn>
            </a:cxnLst>
            <a:rect l="0" t="0" r="r" b="b"/>
            <a:pathLst>
              <a:path w="5760" h="1104">
                <a:moveTo>
                  <a:pt x="0" y="0"/>
                </a:moveTo>
                <a:lnTo>
                  <a:pt x="5760" y="0"/>
                </a:lnTo>
                <a:lnTo>
                  <a:pt x="5760" y="720"/>
                </a:lnTo>
                <a:cubicBezTo>
                  <a:pt x="5400" y="824"/>
                  <a:pt x="4560" y="577"/>
                  <a:pt x="3600" y="624"/>
                </a:cubicBezTo>
                <a:cubicBezTo>
                  <a:pt x="2640" y="671"/>
                  <a:pt x="600" y="1104"/>
                  <a:pt x="0" y="1000"/>
                </a:cubicBez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35844" name="Freeform 4"/>
          <p:cNvSpPr>
            <a:spLocks/>
          </p:cNvSpPr>
          <p:nvPr/>
        </p:nvSpPr>
        <p:spPr bwMode="invGray">
          <a:xfrm>
            <a:off x="0" y="1163638"/>
            <a:ext cx="9144000" cy="5694362"/>
          </a:xfrm>
          <a:custGeom>
            <a:avLst/>
            <a:gdLst/>
            <a:ahLst/>
            <a:cxnLst>
              <a:cxn ang="0">
                <a:pos x="0" y="582"/>
              </a:cxn>
              <a:cxn ang="0">
                <a:pos x="2640" y="267"/>
              </a:cxn>
              <a:cxn ang="0">
                <a:pos x="3373" y="160"/>
              </a:cxn>
              <a:cxn ang="0">
                <a:pos x="5760" y="358"/>
              </a:cxn>
              <a:cxn ang="0">
                <a:pos x="5760" y="3587"/>
              </a:cxn>
              <a:cxn ang="0">
                <a:pos x="0" y="3587"/>
              </a:cxn>
              <a:cxn ang="0">
                <a:pos x="0" y="582"/>
              </a:cxn>
            </a:cxnLst>
            <a:rect l="0" t="0" r="r" b="b"/>
            <a:pathLst>
              <a:path w="5760" h="3587">
                <a:moveTo>
                  <a:pt x="0" y="582"/>
                </a:moveTo>
                <a:cubicBezTo>
                  <a:pt x="1027" y="680"/>
                  <a:pt x="1960" y="387"/>
                  <a:pt x="2640" y="267"/>
                </a:cubicBezTo>
                <a:cubicBezTo>
                  <a:pt x="2640" y="267"/>
                  <a:pt x="3268" y="180"/>
                  <a:pt x="3373" y="160"/>
                </a:cubicBezTo>
                <a:cubicBezTo>
                  <a:pt x="4120" y="0"/>
                  <a:pt x="5280" y="358"/>
                  <a:pt x="5760" y="358"/>
                </a:cubicBezTo>
                <a:lnTo>
                  <a:pt x="5760" y="3587"/>
                </a:lnTo>
                <a:lnTo>
                  <a:pt x="0" y="3587"/>
                </a:lnTo>
                <a:cubicBezTo>
                  <a:pt x="0" y="3587"/>
                  <a:pt x="0" y="582"/>
                  <a:pt x="0" y="582"/>
                </a:cubicBez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5845" name="Freeform 5"/>
          <p:cNvSpPr>
            <a:spLocks/>
          </p:cNvSpPr>
          <p:nvPr/>
        </p:nvSpPr>
        <p:spPr bwMode="invGray">
          <a:xfrm>
            <a:off x="0" y="292100"/>
            <a:ext cx="9144000" cy="854075"/>
          </a:xfrm>
          <a:custGeom>
            <a:avLst/>
            <a:gdLst/>
            <a:ahLst/>
            <a:cxnLst>
              <a:cxn ang="0">
                <a:pos x="0" y="163"/>
              </a:cxn>
              <a:cxn ang="0">
                <a:pos x="0" y="403"/>
              </a:cxn>
              <a:cxn ang="0">
                <a:pos x="1773" y="443"/>
              </a:cxn>
              <a:cxn ang="0">
                <a:pos x="4573" y="176"/>
              </a:cxn>
              <a:cxn ang="0">
                <a:pos x="5760" y="536"/>
              </a:cxn>
              <a:cxn ang="0">
                <a:pos x="5760" y="163"/>
              </a:cxn>
              <a:cxn ang="0">
                <a:pos x="4560" y="29"/>
              </a:cxn>
              <a:cxn ang="0">
                <a:pos x="1987" y="336"/>
              </a:cxn>
              <a:cxn ang="0">
                <a:pos x="0" y="163"/>
              </a:cxn>
            </a:cxnLst>
            <a:rect l="0" t="0" r="r" b="b"/>
            <a:pathLst>
              <a:path w="5760" h="538">
                <a:moveTo>
                  <a:pt x="0" y="163"/>
                </a:moveTo>
                <a:lnTo>
                  <a:pt x="0" y="403"/>
                </a:lnTo>
                <a:cubicBezTo>
                  <a:pt x="295" y="450"/>
                  <a:pt x="1011" y="481"/>
                  <a:pt x="1773" y="443"/>
                </a:cubicBezTo>
                <a:cubicBezTo>
                  <a:pt x="2535" y="405"/>
                  <a:pt x="3909" y="161"/>
                  <a:pt x="4573" y="176"/>
                </a:cubicBezTo>
                <a:cubicBezTo>
                  <a:pt x="5237" y="191"/>
                  <a:pt x="5562" y="538"/>
                  <a:pt x="5760" y="536"/>
                </a:cubicBezTo>
                <a:lnTo>
                  <a:pt x="5760" y="163"/>
                </a:lnTo>
                <a:cubicBezTo>
                  <a:pt x="5560" y="79"/>
                  <a:pt x="5189" y="0"/>
                  <a:pt x="4560" y="29"/>
                </a:cubicBezTo>
                <a:cubicBezTo>
                  <a:pt x="3931" y="58"/>
                  <a:pt x="2747" y="314"/>
                  <a:pt x="1987" y="336"/>
                </a:cubicBezTo>
                <a:cubicBezTo>
                  <a:pt x="1227" y="358"/>
                  <a:pt x="414" y="199"/>
                  <a:pt x="0" y="163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35846" name="Freeform 6"/>
          <p:cNvSpPr>
            <a:spLocks/>
          </p:cNvSpPr>
          <p:nvPr/>
        </p:nvSpPr>
        <p:spPr bwMode="invGray">
          <a:xfrm>
            <a:off x="0" y="2405063"/>
            <a:ext cx="9144000" cy="1069975"/>
          </a:xfrm>
          <a:custGeom>
            <a:avLst/>
            <a:gdLst/>
            <a:ahLst/>
            <a:cxnLst>
              <a:cxn ang="0">
                <a:pos x="0" y="246"/>
              </a:cxn>
              <a:cxn ang="0">
                <a:pos x="0" y="406"/>
              </a:cxn>
              <a:cxn ang="0">
                <a:pos x="1280" y="645"/>
              </a:cxn>
              <a:cxn ang="0">
                <a:pos x="1627" y="580"/>
              </a:cxn>
              <a:cxn ang="0">
                <a:pos x="4493" y="113"/>
              </a:cxn>
              <a:cxn ang="0">
                <a:pos x="5760" y="606"/>
              </a:cxn>
              <a:cxn ang="0">
                <a:pos x="5760" y="233"/>
              </a:cxn>
              <a:cxn ang="0">
                <a:pos x="4040" y="33"/>
              </a:cxn>
              <a:cxn ang="0">
                <a:pos x="1093" y="433"/>
              </a:cxn>
              <a:cxn ang="0">
                <a:pos x="0" y="246"/>
              </a:cxn>
            </a:cxnLst>
            <a:rect l="0" t="0" r="r" b="b"/>
            <a:pathLst>
              <a:path w="5760" h="674">
                <a:moveTo>
                  <a:pt x="0" y="246"/>
                </a:moveTo>
                <a:lnTo>
                  <a:pt x="0" y="406"/>
                </a:lnTo>
                <a:cubicBezTo>
                  <a:pt x="213" y="463"/>
                  <a:pt x="1009" y="616"/>
                  <a:pt x="1280" y="645"/>
                </a:cubicBezTo>
                <a:cubicBezTo>
                  <a:pt x="1551" y="674"/>
                  <a:pt x="1092" y="669"/>
                  <a:pt x="1627" y="580"/>
                </a:cubicBezTo>
                <a:cubicBezTo>
                  <a:pt x="2162" y="491"/>
                  <a:pt x="3804" y="109"/>
                  <a:pt x="4493" y="113"/>
                </a:cubicBezTo>
                <a:cubicBezTo>
                  <a:pt x="5182" y="117"/>
                  <a:pt x="5549" y="586"/>
                  <a:pt x="5760" y="606"/>
                </a:cubicBezTo>
                <a:lnTo>
                  <a:pt x="5760" y="233"/>
                </a:lnTo>
                <a:cubicBezTo>
                  <a:pt x="5471" y="158"/>
                  <a:pt x="4818" y="0"/>
                  <a:pt x="4040" y="33"/>
                </a:cubicBezTo>
                <a:cubicBezTo>
                  <a:pt x="3262" y="66"/>
                  <a:pt x="1766" y="398"/>
                  <a:pt x="1093" y="433"/>
                </a:cubicBezTo>
                <a:cubicBezTo>
                  <a:pt x="420" y="468"/>
                  <a:pt x="228" y="285"/>
                  <a:pt x="0" y="246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5847" name="Freeform 7"/>
          <p:cNvSpPr>
            <a:spLocks/>
          </p:cNvSpPr>
          <p:nvPr/>
        </p:nvSpPr>
        <p:spPr bwMode="white">
          <a:xfrm>
            <a:off x="2476500" y="1522413"/>
            <a:ext cx="6667500" cy="5335587"/>
          </a:xfrm>
          <a:custGeom>
            <a:avLst/>
            <a:gdLst/>
            <a:ahLst/>
            <a:cxnLst>
              <a:cxn ang="0">
                <a:pos x="0" y="3361"/>
              </a:cxn>
              <a:cxn ang="0">
                <a:pos x="1054" y="295"/>
              </a:cxn>
              <a:cxn ang="0">
                <a:pos x="4200" y="1588"/>
              </a:cxn>
              <a:cxn ang="0">
                <a:pos x="4200" y="2028"/>
              </a:cxn>
              <a:cxn ang="0">
                <a:pos x="1200" y="442"/>
              </a:cxn>
              <a:cxn ang="0">
                <a:pos x="347" y="3361"/>
              </a:cxn>
              <a:cxn ang="0">
                <a:pos x="0" y="3361"/>
              </a:cxn>
            </a:cxnLst>
            <a:rect l="0" t="0" r="r" b="b"/>
            <a:pathLst>
              <a:path w="4200" h="3361">
                <a:moveTo>
                  <a:pt x="0" y="3361"/>
                </a:moveTo>
                <a:cubicBezTo>
                  <a:pt x="118" y="2850"/>
                  <a:pt x="354" y="590"/>
                  <a:pt x="1054" y="295"/>
                </a:cubicBezTo>
                <a:cubicBezTo>
                  <a:pt x="1754" y="0"/>
                  <a:pt x="3676" y="1299"/>
                  <a:pt x="4200" y="1588"/>
                </a:cubicBezTo>
                <a:lnTo>
                  <a:pt x="4200" y="2028"/>
                </a:lnTo>
                <a:cubicBezTo>
                  <a:pt x="3700" y="1837"/>
                  <a:pt x="1842" y="220"/>
                  <a:pt x="1200" y="442"/>
                </a:cubicBezTo>
                <a:cubicBezTo>
                  <a:pt x="558" y="664"/>
                  <a:pt x="547" y="2875"/>
                  <a:pt x="347" y="3361"/>
                </a:cubicBezTo>
                <a:lnTo>
                  <a:pt x="0" y="3361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th-TH"/>
          </a:p>
        </p:txBody>
      </p:sp>
      <p:sp>
        <p:nvSpPr>
          <p:cNvPr id="35848" name="Freeform 8"/>
          <p:cNvSpPr>
            <a:spLocks/>
          </p:cNvSpPr>
          <p:nvPr/>
        </p:nvSpPr>
        <p:spPr bwMode="white">
          <a:xfrm>
            <a:off x="0" y="3443288"/>
            <a:ext cx="9144000" cy="3055937"/>
          </a:xfrm>
          <a:custGeom>
            <a:avLst/>
            <a:gdLst/>
            <a:ahLst/>
            <a:cxnLst>
              <a:cxn ang="0">
                <a:pos x="0" y="804"/>
              </a:cxn>
              <a:cxn ang="0">
                <a:pos x="0" y="991"/>
              </a:cxn>
              <a:cxn ang="0">
                <a:pos x="1547" y="1818"/>
              </a:cxn>
              <a:cxn ang="0">
                <a:pos x="3253" y="351"/>
              </a:cxn>
              <a:cxn ang="0">
                <a:pos x="5760" y="1537"/>
              </a:cxn>
              <a:cxn ang="0">
                <a:pos x="5760" y="1151"/>
              </a:cxn>
              <a:cxn ang="0">
                <a:pos x="3240" y="84"/>
              </a:cxn>
              <a:cxn ang="0">
                <a:pos x="1573" y="1671"/>
              </a:cxn>
              <a:cxn ang="0">
                <a:pos x="0" y="804"/>
              </a:cxn>
            </a:cxnLst>
            <a:rect l="0" t="0" r="r" b="b"/>
            <a:pathLst>
              <a:path w="5760" h="1925">
                <a:moveTo>
                  <a:pt x="0" y="804"/>
                </a:moveTo>
                <a:lnTo>
                  <a:pt x="0" y="991"/>
                </a:lnTo>
                <a:cubicBezTo>
                  <a:pt x="258" y="1160"/>
                  <a:pt x="1005" y="1925"/>
                  <a:pt x="1547" y="1818"/>
                </a:cubicBezTo>
                <a:cubicBezTo>
                  <a:pt x="2089" y="1711"/>
                  <a:pt x="2551" y="398"/>
                  <a:pt x="3253" y="351"/>
                </a:cubicBezTo>
                <a:cubicBezTo>
                  <a:pt x="3955" y="304"/>
                  <a:pt x="5342" y="1404"/>
                  <a:pt x="5760" y="1537"/>
                </a:cubicBezTo>
                <a:lnTo>
                  <a:pt x="5760" y="1151"/>
                </a:lnTo>
                <a:cubicBezTo>
                  <a:pt x="5405" y="1124"/>
                  <a:pt x="3982" y="0"/>
                  <a:pt x="3240" y="84"/>
                </a:cubicBezTo>
                <a:cubicBezTo>
                  <a:pt x="2542" y="171"/>
                  <a:pt x="2113" y="1551"/>
                  <a:pt x="1573" y="1671"/>
                </a:cubicBezTo>
                <a:cubicBezTo>
                  <a:pt x="1033" y="1791"/>
                  <a:pt x="262" y="826"/>
                  <a:pt x="0" y="804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5849" name="Freeform 9"/>
          <p:cNvSpPr>
            <a:spLocks/>
          </p:cNvSpPr>
          <p:nvPr/>
        </p:nvSpPr>
        <p:spPr bwMode="white">
          <a:xfrm>
            <a:off x="0" y="3552825"/>
            <a:ext cx="6237288" cy="3365500"/>
          </a:xfrm>
          <a:custGeom>
            <a:avLst/>
            <a:gdLst/>
            <a:ahLst/>
            <a:cxnLst>
              <a:cxn ang="0">
                <a:pos x="0" y="415"/>
              </a:cxn>
              <a:cxn ang="0">
                <a:pos x="0" y="508"/>
              </a:cxn>
              <a:cxn ang="0">
                <a:pos x="1933" y="229"/>
              </a:cxn>
              <a:cxn ang="0">
                <a:pos x="3920" y="1055"/>
              </a:cxn>
              <a:cxn ang="0">
                <a:pos x="3587" y="2082"/>
              </a:cxn>
              <a:cxn ang="0">
                <a:pos x="3947" y="829"/>
              </a:cxn>
              <a:cxn ang="0">
                <a:pos x="2253" y="69"/>
              </a:cxn>
              <a:cxn ang="0">
                <a:pos x="0" y="415"/>
              </a:cxn>
            </a:cxnLst>
            <a:rect l="0" t="0" r="r" b="b"/>
            <a:pathLst>
              <a:path w="4196" h="2120">
                <a:moveTo>
                  <a:pt x="0" y="415"/>
                </a:moveTo>
                <a:lnTo>
                  <a:pt x="0" y="508"/>
                </a:lnTo>
                <a:cubicBezTo>
                  <a:pt x="160" y="577"/>
                  <a:pt x="1280" y="138"/>
                  <a:pt x="1933" y="229"/>
                </a:cubicBezTo>
                <a:cubicBezTo>
                  <a:pt x="2586" y="320"/>
                  <a:pt x="3644" y="746"/>
                  <a:pt x="3920" y="1055"/>
                </a:cubicBezTo>
                <a:cubicBezTo>
                  <a:pt x="4196" y="1364"/>
                  <a:pt x="3583" y="2120"/>
                  <a:pt x="3587" y="2082"/>
                </a:cubicBezTo>
                <a:lnTo>
                  <a:pt x="3947" y="829"/>
                </a:lnTo>
                <a:cubicBezTo>
                  <a:pt x="3725" y="494"/>
                  <a:pt x="2911" y="138"/>
                  <a:pt x="2253" y="69"/>
                </a:cubicBezTo>
                <a:cubicBezTo>
                  <a:pt x="1595" y="0"/>
                  <a:pt x="469" y="343"/>
                  <a:pt x="0" y="415"/>
                </a:cubicBez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5400000" scaled="1"/>
          </a:gradFill>
          <a:ln w="9525" cap="flat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endParaRPr lang="th-TH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851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		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5852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600"/>
            </a:lvl1pPr>
          </a:lstStyle>
          <a:p>
            <a:endParaRPr lang="en-US"/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600"/>
            </a:lvl1pPr>
          </a:lstStyle>
          <a:p>
            <a:endParaRPr lang="en-US"/>
          </a:p>
        </p:txBody>
      </p:sp>
      <p:sp>
        <p:nvSpPr>
          <p:cNvPr id="35854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600"/>
            </a:lvl1pPr>
          </a:lstStyle>
          <a:p>
            <a:fld id="{BE0D3F44-6F49-4741-9EEF-B0BE1DB0EA1C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>
    <p:random/>
    <p:sndAc>
      <p:stSnd>
        <p:snd r:embed="rId13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nimBg="1"/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ngsana New" pitchFamily="18" charset="-34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ngsana New" pitchFamily="18" charset="-34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ngsana New" pitchFamily="18" charset="-34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ngsana New" pitchFamily="18" charset="-34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endParaRPr lang="th-TH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857364"/>
            <a:ext cx="9144000" cy="3938598"/>
          </a:xfrm>
        </p:spPr>
        <p:txBody>
          <a:bodyPr/>
          <a:lstStyle/>
          <a:p>
            <a:r>
              <a:rPr lang="th-TH" sz="7200" b="1" dirty="0" smtClean="0"/>
              <a:t>ความผิดปกติทางจิต</a:t>
            </a:r>
            <a:endParaRPr lang="th-TH" sz="7200" b="1" dirty="0"/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88640"/>
            <a:ext cx="8686800" cy="6669360"/>
          </a:xfrm>
        </p:spPr>
        <p:txBody>
          <a:bodyPr/>
          <a:lstStyle/>
          <a:p>
            <a:pPr algn="l"/>
            <a:r>
              <a:rPr lang="th-TH" sz="5400" b="1" dirty="0" smtClean="0">
                <a:latin typeface="Angsana New" pitchFamily="18" charset="-34"/>
                <a:cs typeface="Angsana New" pitchFamily="18" charset="-34"/>
              </a:rPr>
              <a:t>   1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. เกิดขึ้นฉับพลัน มักทราบว่าอาการเกิดขึ้นเมื่อใด ก่อนเกิดอาการมักมีสาเหตุที่กระตุ้นเข้ามาเกี่ยวข้อง ทำให้เกิดความกระทบกระเทือนทางอารมณ์ เช่น การตาย ฯลฯ</a:t>
            </a:r>
          </a:p>
          <a:p>
            <a:pPr algn="l"/>
            <a:r>
              <a:rPr lang="th-TH" sz="5400" b="1" dirty="0" smtClean="0">
                <a:latin typeface="Angsana New" pitchFamily="18" charset="-34"/>
                <a:cs typeface="Angsana New" pitchFamily="18" charset="-34"/>
              </a:rPr>
              <a:t>   2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. เป็นความแปรปรวนชนิดอ่อน ส่วนมากยังทำงานหรือเข้าสังคมได้แต่สมรรถภาพไม่ดี</a:t>
            </a:r>
            <a:r>
              <a:rPr lang="th-TH" sz="5400" b="1" dirty="0" smtClean="0">
                <a:latin typeface="Angsana New" pitchFamily="18" charset="-34"/>
                <a:cs typeface="Angsana New" pitchFamily="18" charset="-34"/>
              </a:rPr>
              <a:t>เท่าที่ควร</a:t>
            </a:r>
            <a:endParaRPr lang="th-TH" sz="5400" b="1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5800" y="548680"/>
            <a:ext cx="8134672" cy="5547320"/>
          </a:xfrm>
        </p:spPr>
        <p:txBody>
          <a:bodyPr/>
          <a:lstStyle/>
          <a:p>
            <a:pPr marL="0" indent="0">
              <a:buNone/>
            </a:pPr>
            <a:r>
              <a:rPr lang="th-TH" sz="5400" b="1" dirty="0" smtClean="0">
                <a:latin typeface="Angsana New" pitchFamily="18" charset="-34"/>
                <a:cs typeface="Angsana New" pitchFamily="18" charset="-34"/>
              </a:rPr>
              <a:t>     3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. บุคลิกภาพไม่เปลี่ยนแปลงมากนัก</a:t>
            </a:r>
          </a:p>
          <a:p>
            <a:pPr marL="0" indent="0">
              <a:buNone/>
            </a:pPr>
            <a:r>
              <a:rPr lang="th-TH" sz="5400" b="1" dirty="0" smtClean="0">
                <a:latin typeface="Angsana New" pitchFamily="18" charset="-34"/>
                <a:cs typeface="Angsana New" pitchFamily="18" charset="-34"/>
              </a:rPr>
              <a:t>     4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. อยู่ในสภาพของความเป็นจริงและคงสภาพตัวเองได้</a:t>
            </a:r>
          </a:p>
          <a:p>
            <a:pPr marL="0" indent="0">
              <a:buNone/>
            </a:pPr>
            <a:r>
              <a:rPr lang="th-TH" sz="5400" b="1" dirty="0" smtClean="0">
                <a:latin typeface="Angsana New" pitchFamily="18" charset="-34"/>
                <a:cs typeface="Angsana New" pitchFamily="18" charset="-34"/>
              </a:rPr>
              <a:t>     5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. รู้ตัวว่าไม่สบาย กังวลผิดปกติ ตามลักษณะอาการ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555408909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th-TH" sz="4800" b="1" dirty="0"/>
              <a:t>ประเภทของโรคประสาท ตามลักษณะอาการ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070" y="1268760"/>
            <a:ext cx="9144000" cy="5105400"/>
          </a:xfrm>
        </p:spPr>
        <p:txBody>
          <a:bodyPr/>
          <a:lstStyle/>
          <a:p>
            <a:pPr algn="l"/>
            <a:r>
              <a:rPr lang="th-TH" dirty="0"/>
              <a:t>	</a:t>
            </a:r>
            <a:r>
              <a:rPr lang="th-TH" sz="4800" dirty="0">
                <a:latin typeface="Angsana New" pitchFamily="18" charset="-34"/>
                <a:cs typeface="Angsana New" pitchFamily="18" charset="-34"/>
              </a:rPr>
              <a:t>1. ชนิดวิตกกังวล มี</a:t>
            </a:r>
            <a:r>
              <a:rPr lang="th-TH" sz="4800" dirty="0" smtClean="0">
                <a:latin typeface="Angsana New" pitchFamily="18" charset="-34"/>
                <a:cs typeface="Angsana New" pitchFamily="18" charset="-34"/>
              </a:rPr>
              <a:t>อาการ</a:t>
            </a:r>
            <a:r>
              <a:rPr lang="th-TH" sz="4800" dirty="0">
                <a:latin typeface="Angsana New" pitchFamily="18" charset="-34"/>
                <a:cs typeface="Angsana New" pitchFamily="18" charset="-34"/>
              </a:rPr>
              <a:t>วิตกกังวลเป็นสำคัญ ไม่สบายใจ หวาดหวั่นไม่สมกับเหตุการณ์ที่เกิดขึ้น มีอาการตึงเครียดของกล้ามเนื้อ ใจสั่น อาจตัวร้อน ชาเป็นแถบ ๆ หายใจไม่อิ่ม เบื่ออาหาร มีเหงื่อออกตามมือและเท้า ก่อนหลับมีอาการสะดุ้งคล้ายตกเหว</a:t>
            </a:r>
          </a:p>
          <a:p>
            <a:pPr algn="l"/>
            <a:r>
              <a:rPr lang="th-TH" dirty="0"/>
              <a:t>	</a:t>
            </a: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467544" y="692696"/>
            <a:ext cx="8280920" cy="5760640"/>
          </a:xfrm>
        </p:spPr>
        <p:txBody>
          <a:bodyPr/>
          <a:lstStyle/>
          <a:p>
            <a:r>
              <a:rPr lang="th-TH" sz="4000" dirty="0">
                <a:latin typeface="Angsana New" pitchFamily="18" charset="-34"/>
                <a:cs typeface="Angsana New" pitchFamily="18" charset="-34"/>
              </a:rPr>
              <a:t>2. ชนิดฮิสทีเรีย เกิดจากความขัดแย้งทางจิตใจหรือความวิตกกังวลได้เปลี่ยนเป็นอาการทางกายที่เกี่ยวกับระบบความรู้สึกหรือส่วนของร่างกายที่อยู่ภายใต้อำนาจจิตใจ ตรวจไม่พบอาการผิดปกติ ลักษณะสำคัญ คือ มีบุคลิกภาพฮิสทีเรียมาก่อน เจ้าอารมณ์ หลงตัวเอง มีปัญหาทางเพศมาเกี่ยวข้อง ไม่สนใจอาการที่เกิดขึ้น มีความโน้มเอียงที่จะเรียกร้องความสามารถจากคนอื่นหรือมีผลตอบแทนที่เกิดจากการที่เกิดขึ้นและมีลักษณะชักจูงง่าย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095292927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533400"/>
            <a:ext cx="8305800" cy="5867400"/>
          </a:xfrm>
        </p:spPr>
        <p:txBody>
          <a:bodyPr/>
          <a:lstStyle/>
          <a:p>
            <a:pPr algn="l"/>
            <a:r>
              <a:rPr lang="th-TH" dirty="0"/>
              <a:t>	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3. ชนิดหวาดกลัว มีความกลัวอย่างรุนแรงโดยไม่มีสาเหตุ อาการหวาดกลัวแสดงออกในรูปการเป็นลม อ่อนเพลีย ใจสั่น เหงื่อออก คลื่นไส้ และอาการหายไปเมื่อพ้นสภาพการณ์ สิ่งที่กลัวมักได้แก่ กลัวการอยู่ตามลำพัง กลัวสถานการณ์บางอย่าง กลัววัตถุ กลัวกิจกรรม</a:t>
            </a:r>
          </a:p>
          <a:p>
            <a:pPr algn="l"/>
            <a:endParaRPr lang="th-TH" dirty="0"/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23528" y="548680"/>
            <a:ext cx="8496944" cy="5904656"/>
          </a:xfrm>
        </p:spPr>
        <p:txBody>
          <a:bodyPr/>
          <a:lstStyle/>
          <a:p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	4. ชนิดย้ำคิดย้ำทำ เกิดจากสภาวะที่ความวิตกกังวล ถูกแก้ไขด้วยการคิดหรือการกระทำบางอย่างซ้ำ ๆ กัน โดยไม่สามารถควบคุมตนเองได้</a:t>
            </a:r>
          </a:p>
          <a:p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	5. ชนิดซึมเศร้า เป็นความแปรปรวนซึ่งมักเกิดจากความขัดแย้งภายในใจ หรือเหตุการณ์เกี่ยวกับการสูญเสีย ทำให้มีความรู้สึกเศร้า ขาดความสนใจ ความคิดช้า เคลื่อนไหวช้า อ่อนเพลีย เบื่ออาหาร นอนไม่หลับ ท้องผูก ฯลฯ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4214460571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548680"/>
            <a:ext cx="8305800" cy="5760640"/>
          </a:xfrm>
        </p:spPr>
        <p:txBody>
          <a:bodyPr/>
          <a:lstStyle/>
          <a:p>
            <a:pPr algn="l"/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6. ชนิดท้อแท้ อาการมีหลายแบบส่วนมากเป็นแบบท้อแท้ใจ หมดแรง ไม่แจ่มใส นอนไม่หลับ</a:t>
            </a:r>
          </a:p>
          <a:p>
            <a:pPr algn="l"/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7. ชนิดบุคลิกภาพแตกแยก จะรู้สึกว่าส่วนของร่างกาย บุคลิกภาพตนเองเปลี่ยนแปลง รู้สึกสับสน ไม่รู้ตัวเองเป็นใคร ไม่มีตัวตนที่แท้จริง ฯลฯ</a:t>
            </a:r>
          </a:p>
          <a:p>
            <a:pPr algn="l"/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8. ชนิด</a:t>
            </a:r>
            <a:r>
              <a:rPr lang="th-TH" sz="4400" b="1" dirty="0" err="1">
                <a:latin typeface="Angsana New" pitchFamily="18" charset="-34"/>
                <a:cs typeface="Angsana New" pitchFamily="18" charset="-34"/>
              </a:rPr>
              <a:t>ฮัย</a:t>
            </a:r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โป</a:t>
            </a:r>
            <a:r>
              <a:rPr lang="th-TH" sz="4400" b="1" dirty="0" err="1">
                <a:latin typeface="Angsana New" pitchFamily="18" charset="-34"/>
                <a:cs typeface="Angsana New" pitchFamily="18" charset="-34"/>
              </a:rPr>
              <a:t>คอนดิเคิล</a:t>
            </a:r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 มีความวุ่นวายเกี่ยวกับร่างกายและย้ำคิดเกี่ยวกับสุขภาพของตัวเองโดยที่ร่างกายอยู่ในสภาพปกติ</a:t>
            </a: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4. </a:t>
            </a:r>
            <a:r>
              <a:rPr lang="th-TH" sz="5400" b="1" dirty="0"/>
              <a:t>โรคจิต 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5400" b="1" dirty="0">
                <a:latin typeface="Angsana New" pitchFamily="18" charset="-34"/>
                <a:cs typeface="Angsana New" pitchFamily="18" charset="-34"/>
              </a:rPr>
              <a:t>Psychoses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-180528" y="1268760"/>
            <a:ext cx="9144000" cy="5301208"/>
          </a:xfrm>
        </p:spPr>
        <p:txBody>
          <a:bodyPr/>
          <a:lstStyle/>
          <a:p>
            <a:pPr algn="l"/>
            <a:r>
              <a:rPr lang="th-TH" dirty="0"/>
              <a:t>	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เป็นสภาวะที่มีการสูญเสียหน้าที่การทำงานของจิตใจ ถึงระดับที่ทำให้เสียความสามารถในการ</a:t>
            </a:r>
            <a:r>
              <a:rPr lang="th-TH" sz="4800" b="1" dirty="0" smtClean="0">
                <a:latin typeface="Angsana New" pitchFamily="18" charset="-34"/>
                <a:cs typeface="Angsana New" pitchFamily="18" charset="-34"/>
              </a:rPr>
              <a:t>หยั่ง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รู้ตนเอง ความสามารถที่จะสนองความต้องการที่จำเป็นในการ</a:t>
            </a:r>
            <a:r>
              <a:rPr lang="th-TH" sz="4800" b="1" dirty="0" smtClean="0">
                <a:latin typeface="Angsana New" pitchFamily="18" charset="-34"/>
                <a:cs typeface="Angsana New" pitchFamily="18" charset="-34"/>
              </a:rPr>
              <a:t>ดำรงชีวิต 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ความรู้สึกนึกคิด และพฤติกรรมต่าง ๆ ที่อยู่ในกรอบของความเป็นจริง</a:t>
            </a: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th-TH" sz="5400" b="1" dirty="0"/>
              <a:t>อาการของโรคจิต จำแนกตามความผิดปกติ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268760"/>
            <a:ext cx="8305800" cy="4968552"/>
          </a:xfrm>
        </p:spPr>
        <p:txBody>
          <a:bodyPr/>
          <a:lstStyle/>
          <a:p>
            <a:pPr algn="l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1. พฤติกรรมทั่วไป มีบุคลิกภาพทั่วไปเปลี่ยนแปลงไป</a:t>
            </a:r>
          </a:p>
          <a:p>
            <a:pPr algn="l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2. การเคลื่อนไหว ได้แก่ เคลื่อนไหวมากขึ้น ลดลง และพฤติกรรมซ้ำ ๆ</a:t>
            </a:r>
          </a:p>
          <a:p>
            <a:pPr algn="l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3. ความคิด ได้แก่ รูปแบบ(คิดแคบ ๆ เพ้อฝัน) กระแส(เร็ว ช้า วกวน) เนื้อเรื่อง(มีการหลงผิด) ความต่อเนื่อง(ไม่ต่อเนื่อง ไม่มีจุดหมาย ลอย ๆ)</a:t>
            </a:r>
          </a:p>
          <a:p>
            <a:pPr algn="l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4. อารมณ์ ได้แก่ อารมณ์ร่าเริง ไม่ร่าเริง และการแสดงออกทางอารมณ์ไม่สอดคล้องกับเหตุการณ์</a:t>
            </a:r>
          </a:p>
          <a:p>
            <a:pPr algn="l"/>
            <a:endParaRPr lang="th-TH" dirty="0"/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476672"/>
            <a:ext cx="8229600" cy="5976664"/>
          </a:xfrm>
        </p:spPr>
        <p:txBody>
          <a:bodyPr/>
          <a:lstStyle/>
          <a:p>
            <a:pPr algn="l"/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5. ความรู้สึกสำนึกตัว มีการรับรู้บุคคล เวลา สถานที่ สิ่งแวดล้อม มีลักษณะอยู่ในภาวะงุนงง สับสนร่วมประสาทหลอน</a:t>
            </a:r>
          </a:p>
          <a:p>
            <a:pPr algn="l"/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6. การรับรู้ ได้แก่ การเห็นภาพลวงตา ประสาทหลอนทางภาพ เสียง กลิ่น รส</a:t>
            </a:r>
          </a:p>
          <a:p>
            <a:pPr algn="l"/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7. ความจำ ได้แก่ การลืม ความจำที่สับสน ความจำที่แม่นยำชัดเจนผิดปกติ</a:t>
            </a:r>
          </a:p>
          <a:p>
            <a:pPr algn="l"/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8. เชาว์ปัญญาต่ำลง</a:t>
            </a: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304800"/>
            <a:ext cx="7848600" cy="838200"/>
          </a:xfrm>
        </p:spPr>
        <p:txBody>
          <a:bodyPr/>
          <a:lstStyle/>
          <a:p>
            <a:r>
              <a:rPr lang="th-TH" sz="4800" b="1" dirty="0"/>
              <a:t>ความผิดปกติทางจิต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1143000"/>
            <a:ext cx="7620000" cy="5094312"/>
          </a:xfrm>
        </p:spPr>
        <p:txBody>
          <a:bodyPr/>
          <a:lstStyle/>
          <a:p>
            <a:pPr marL="914400" indent="-914400" algn="l">
              <a:buAutoNum type="arabicPeriod"/>
            </a:pPr>
            <a:r>
              <a:rPr lang="th-TH" sz="4600" b="1" dirty="0" smtClean="0">
                <a:latin typeface="Angsana New" pitchFamily="18" charset="-34"/>
                <a:cs typeface="Angsana New" pitchFamily="18" charset="-34"/>
              </a:rPr>
              <a:t>บุคลิกภาพ</a:t>
            </a:r>
            <a:r>
              <a:rPr lang="th-TH" sz="4600" b="1" dirty="0">
                <a:latin typeface="Angsana New" pitchFamily="18" charset="-34"/>
                <a:cs typeface="Angsana New" pitchFamily="18" charset="-34"/>
              </a:rPr>
              <a:t>แปรปรวน </a:t>
            </a:r>
            <a:r>
              <a:rPr lang="th-TH" sz="4600" b="1" dirty="0" smtClean="0">
                <a:latin typeface="Angsana New" pitchFamily="18" charset="-34"/>
                <a:cs typeface="Angsana New" pitchFamily="18" charset="-34"/>
              </a:rPr>
              <a:t>   </a:t>
            </a:r>
          </a:p>
          <a:p>
            <a:pPr algn="l"/>
            <a:r>
              <a:rPr lang="th-TH" sz="4600" b="1" dirty="0">
                <a:latin typeface="Angsana New" pitchFamily="18" charset="-34"/>
                <a:cs typeface="Angsana New" pitchFamily="18" charset="-34"/>
              </a:rPr>
              <a:t> </a:t>
            </a:r>
            <a:r>
              <a:rPr lang="th-TH" sz="4600" b="1" dirty="0" smtClean="0">
                <a:latin typeface="Angsana New" pitchFamily="18" charset="-34"/>
                <a:cs typeface="Angsana New" pitchFamily="18" charset="-34"/>
              </a:rPr>
              <a:t>       </a:t>
            </a:r>
            <a:r>
              <a:rPr lang="th-TH" sz="4600" b="1" dirty="0" smtClean="0"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4600" b="1" dirty="0">
                <a:latin typeface="Angsana New" pitchFamily="18" charset="-34"/>
                <a:cs typeface="Angsana New" pitchFamily="18" charset="-34"/>
              </a:rPr>
              <a:t>Personality Disorders</a:t>
            </a:r>
            <a:r>
              <a:rPr lang="th-TH" sz="4600" b="1" dirty="0">
                <a:latin typeface="Angsana New" pitchFamily="18" charset="-34"/>
                <a:cs typeface="Angsana New" pitchFamily="18" charset="-34"/>
              </a:rPr>
              <a:t>)</a:t>
            </a:r>
          </a:p>
          <a:p>
            <a:pPr algn="l"/>
            <a:r>
              <a:rPr lang="th-TH" sz="4600" b="1" dirty="0">
                <a:latin typeface="Angsana New" pitchFamily="18" charset="-34"/>
                <a:cs typeface="Angsana New" pitchFamily="18" charset="-34"/>
              </a:rPr>
              <a:t>	เป็นบุคลิกภาพที่แตกต่างจากคนส่วนใหญ่เป็นกลุ่มของความผิดปกติทางพฤติกรรมที่ฝังรากลึก ยากแก่การเปลี่ยนแปลงที่เริ่มตั้งแต่วัย</a:t>
            </a:r>
            <a:r>
              <a:rPr lang="th-TH" sz="4600" b="1" dirty="0" smtClean="0">
                <a:latin typeface="Angsana New" pitchFamily="18" charset="-34"/>
                <a:cs typeface="Angsana New" pitchFamily="18" charset="-34"/>
              </a:rPr>
              <a:t>เด็ก</a:t>
            </a:r>
            <a:endParaRPr lang="th-TH" sz="4600" b="1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th-TH" sz="6000" b="1" dirty="0"/>
              <a:t>ประเภทของโรคจิต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1179240"/>
            <a:ext cx="9144000" cy="5678760"/>
          </a:xfrm>
        </p:spPr>
        <p:txBody>
          <a:bodyPr/>
          <a:lstStyle/>
          <a:p>
            <a:pPr algn="l"/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1. โรคจิตที่มีสาเหตุจากความผิดปกติทางร่างกาย ได้แก่ ความเสื่อมของสมองในวัยสูงอายุ และก่อนวัยสูงอายุ การดื่มสุรามากไป การได้รับยาบางอย่างมากเกินไป ความผิดปกติทางร่างกายชนิดเรื้อรัง ฯลฯ</a:t>
            </a: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133350"/>
            <a:ext cx="9144000" cy="6115050"/>
          </a:xfrm>
        </p:spPr>
        <p:txBody>
          <a:bodyPr/>
          <a:lstStyle/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2. โรค</a:t>
            </a:r>
            <a:r>
              <a:rPr lang="th-TH" sz="4800" b="1" dirty="0" smtClean="0">
                <a:latin typeface="Angsana New" pitchFamily="18" charset="-34"/>
                <a:cs typeface="Angsana New" pitchFamily="18" charset="-34"/>
              </a:rPr>
              <a:t>จิตที่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มีสาเหตุจากความผิดปกติทางอารมณ์และจิตใจ </a:t>
            </a:r>
            <a:r>
              <a:rPr lang="th-TH" sz="4800" b="1" dirty="0" smtClean="0">
                <a:latin typeface="Angsana New" pitchFamily="18" charset="-34"/>
                <a:cs typeface="Angsana New" pitchFamily="18" charset="-34"/>
              </a:rPr>
              <a:t>แบ่ง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ได้ 3 ประเภท </a:t>
            </a:r>
          </a:p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	2.1 จิตเภท คาดว่ามีคนไทยเป็นโรคนี้ประมาณ 5 แสนคน มีอาการบุคลิกภาพเปลี่ยนแปลง แนวความคิดผิดปกติ </a:t>
            </a:r>
            <a:r>
              <a:rPr lang="th-TH" sz="4800" b="1" dirty="0" smtClean="0">
                <a:latin typeface="Angsana New" pitchFamily="18" charset="-34"/>
                <a:cs typeface="Angsana New" pitchFamily="18" charset="-34"/>
              </a:rPr>
              <a:t>เป็นแบบ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ความคิดแคบ ๆ เข้าข้างตัวเอง ชอบแยกตัว เพ้อฝันถอยหลัง เป็นเด็กอายมีหลงผิด ประสาทหลอน อารมณ์รวน</a:t>
            </a:r>
            <a:r>
              <a:rPr lang="th-TH" sz="4800" b="1" dirty="0" err="1">
                <a:latin typeface="Angsana New" pitchFamily="18" charset="-34"/>
                <a:cs typeface="Angsana New" pitchFamily="18" charset="-34"/>
              </a:rPr>
              <a:t>เร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 ไม่แน่นอน</a:t>
            </a:r>
          </a:p>
          <a:p>
            <a:pPr algn="l"/>
            <a:r>
              <a:rPr lang="th-TH" dirty="0"/>
              <a:t>	</a:t>
            </a: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5800" y="620688"/>
            <a:ext cx="8062664" cy="6048672"/>
          </a:xfrm>
        </p:spPr>
        <p:txBody>
          <a:bodyPr/>
          <a:lstStyle/>
          <a:p>
            <a:pPr marL="0" indent="0">
              <a:buNone/>
            </a:pPr>
            <a:r>
              <a:rPr lang="th-TH" sz="4800" b="1" dirty="0" smtClean="0">
                <a:latin typeface="Angsana New" pitchFamily="18" charset="-34"/>
                <a:cs typeface="Angsana New" pitchFamily="18" charset="-34"/>
              </a:rPr>
              <a:t>       2.2 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โรคจิตทางอารมณ์ เป็นโรค</a:t>
            </a:r>
            <a:r>
              <a:rPr lang="th-TH" sz="4800" b="1" dirty="0" err="1">
                <a:latin typeface="Angsana New" pitchFamily="18" charset="-34"/>
                <a:cs typeface="Angsana New" pitchFamily="18" charset="-34"/>
              </a:rPr>
              <a:t>จิน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ที่มีอาการผิดปกติทางอารมณ์เป็นอย่างมาก</a:t>
            </a:r>
          </a:p>
          <a:p>
            <a:pPr marL="0" indent="0">
              <a:buNone/>
            </a:pPr>
            <a:r>
              <a:rPr lang="th-TH" sz="4800" b="1" dirty="0" smtClean="0">
                <a:latin typeface="Angsana New" pitchFamily="18" charset="-34"/>
                <a:cs typeface="Angsana New" pitchFamily="18" charset="-34"/>
              </a:rPr>
              <a:t>        2.3 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ภาวะระแวง มีความหลงผิดเป็นอาการสำคัญ ไม่มีอาการประสาทหลอน ความหลงผิดมักเป็นเรื่องเป็นราวมีเหตุผล อารมณ์แสดงออกสอดคล้องกับความคิด บุคลิกภาพไม่เสื่อม ไม่ผ่อนปรน ชอบโต้แย้ง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35186199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5. </a:t>
            </a:r>
            <a:r>
              <a:rPr lang="th-TH" sz="5400" b="1" dirty="0"/>
              <a:t>ปัญญาอ่อน 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5400" b="1" dirty="0"/>
              <a:t>Mental Retardation</a:t>
            </a:r>
            <a:r>
              <a:rPr lang="th-TH" sz="5400" b="1" dirty="0">
                <a:latin typeface="Angsana New" pitchFamily="18" charset="-34"/>
                <a:cs typeface="Angsana New" pitchFamily="18" charset="-34"/>
              </a:rPr>
              <a:t>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4876800"/>
          </a:xfrm>
        </p:spPr>
        <p:txBody>
          <a:bodyPr/>
          <a:lstStyle/>
          <a:p>
            <a:pPr algn="l"/>
            <a:r>
              <a:rPr lang="th-TH" dirty="0"/>
              <a:t>	</a:t>
            </a:r>
            <a:r>
              <a:rPr lang="th-TH" sz="5400" dirty="0">
                <a:latin typeface="Angsana New" pitchFamily="18" charset="-34"/>
                <a:cs typeface="Angsana New" pitchFamily="18" charset="-34"/>
              </a:rPr>
              <a:t>บุคคลปัญญาอ่อน หมายถึง บุคคลที่มีระดับสติปัญญาด้อยหรือต่ำกว่าปกติ ทำให้ความสามารถในการเรียนรู้และการปรับตัวเข้ากับสังคมและสิ่งแวดล้อมได้ไม่สมวัยเหมือนคนปกติ</a:t>
            </a:r>
          </a:p>
          <a:p>
            <a:pPr algn="l"/>
            <a:r>
              <a:rPr lang="th-TH" dirty="0"/>
              <a:t>	</a:t>
            </a: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5800" y="548680"/>
            <a:ext cx="8062664" cy="5832648"/>
          </a:xfrm>
        </p:spPr>
        <p:txBody>
          <a:bodyPr/>
          <a:lstStyle/>
          <a:p>
            <a:pPr marL="0" indent="0">
              <a:buNone/>
            </a:pPr>
            <a:r>
              <a:rPr lang="th-TH" sz="4600" b="1" dirty="0" smtClean="0">
                <a:latin typeface="Angsana New" pitchFamily="18" charset="-34"/>
                <a:cs typeface="Angsana New" pitchFamily="18" charset="-34"/>
              </a:rPr>
              <a:t>   การ</a:t>
            </a:r>
            <a:r>
              <a:rPr lang="th-TH" sz="4600" b="1" dirty="0">
                <a:latin typeface="Angsana New" pitchFamily="18" charset="-34"/>
                <a:cs typeface="Angsana New" pitchFamily="18" charset="-34"/>
              </a:rPr>
              <a:t>ส่งเสริมสุขภาพจิตภายในครอบครัว</a:t>
            </a:r>
          </a:p>
          <a:p>
            <a:pPr marL="0" indent="0">
              <a:buNone/>
            </a:pPr>
            <a:r>
              <a:rPr lang="th-TH" sz="4600" b="1" dirty="0">
                <a:latin typeface="Angsana New" pitchFamily="18" charset="-34"/>
                <a:cs typeface="Angsana New" pitchFamily="18" charset="-34"/>
              </a:rPr>
              <a:t>	การที่คนเราจะมีสุขภาพจิตดีสามารถต่อสู้กับชีวิตได้จะต้องมีการเสริมสร้างสุขภาพจิตมาตั้งแต่แรกเกิด คือ พ่อ แม่ จะต้องมีการครองเรือน การวางแผนครอบครัวที่ดี เมื่อมีลูกจะต้องมีการเลี้ยงลูกและเอาใจใส่ระยะต่าง ๆ อย่างสมบูรณ์ไม่บกพร่อง รวมทั้งต้องเป็นเพื่อนที่ดีของลูกด้วย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847523705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5800" y="1412776"/>
            <a:ext cx="7772400" cy="4683224"/>
          </a:xfrm>
        </p:spPr>
        <p:txBody>
          <a:bodyPr/>
          <a:lstStyle/>
          <a:p>
            <a:pPr marL="0" indent="0" algn="ctr">
              <a:buNone/>
            </a:pPr>
            <a:r>
              <a:rPr lang="th-TH" sz="9600" b="1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สวัสดีครับ</a:t>
            </a:r>
            <a:endParaRPr lang="th-TH" sz="9600" b="1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10491274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5800" y="692696"/>
            <a:ext cx="7772400" cy="5403304"/>
          </a:xfrm>
        </p:spPr>
        <p:txBody>
          <a:bodyPr/>
          <a:lstStyle/>
          <a:p>
            <a:pPr marL="0" indent="0">
              <a:buNone/>
            </a:pPr>
            <a:r>
              <a:rPr lang="th-TH" sz="4600" b="1" dirty="0">
                <a:latin typeface="Angsana New" pitchFamily="18" charset="-34"/>
                <a:cs typeface="Angsana New" pitchFamily="18" charset="-34"/>
              </a:rPr>
              <a:t>และจะแสดงลักษณะชัดเจนมากขึ้นในระยะก่อนเข้าวัยรุ่นหรือวัยรุ่น และจำดำเนินไปในรูปเดิม อาจจะลดน้อยลงเมื่อเข้าสู่วัยผู้ใหญ่และวัยสูงอายุ ประเภทของบุคลิกภาพแปรปรวน เช่น บุคลิกภาพแบบระแวง เก็บตัว ย้ำคิดย้ำทำ ฮิสทีเรีย อันธพาล อารมณ์แปรปรวน อ่อนแอ ก้าวร้าว เก็บกดแบบพึ่งพิง เก็บกดแบบก้าวร้าว ฯลฯ</a:t>
            </a:r>
            <a:endParaRPr lang="th-TH" sz="4600" dirty="0"/>
          </a:p>
        </p:txBody>
      </p:sp>
    </p:spTree>
    <p:extLst>
      <p:ext uri="{BB962C8B-B14F-4D97-AF65-F5344CB8AC3E}">
        <p14:creationId xmlns:p14="http://schemas.microsoft.com/office/powerpoint/2010/main" val="2979686460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170" y="0"/>
            <a:ext cx="9144000" cy="6669360"/>
          </a:xfrm>
        </p:spPr>
        <p:txBody>
          <a:bodyPr/>
          <a:lstStyle/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2. โรคจิตสรีระแปรปรวน </a:t>
            </a:r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(</a:t>
            </a:r>
            <a:r>
              <a:rPr lang="en-US" sz="4400" b="1" dirty="0" err="1">
                <a:latin typeface="Angsana New" pitchFamily="18" charset="-34"/>
                <a:cs typeface="Angsana New" pitchFamily="18" charset="-34"/>
              </a:rPr>
              <a:t>Psychophysiologic</a:t>
            </a:r>
            <a:r>
              <a:rPr lang="en-US" sz="4400" b="1" dirty="0">
                <a:latin typeface="Angsana New" pitchFamily="18" charset="-34"/>
                <a:cs typeface="Angsana New" pitchFamily="18" charset="-34"/>
              </a:rPr>
              <a:t> Disorder</a:t>
            </a:r>
            <a:r>
              <a:rPr lang="th-TH" sz="4400" b="1" dirty="0">
                <a:latin typeface="Angsana New" pitchFamily="18" charset="-34"/>
                <a:cs typeface="Angsana New" pitchFamily="18" charset="-34"/>
              </a:rPr>
              <a:t>) </a:t>
            </a:r>
          </a:p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	เป็นโรคจิตทางจิตใจที่มีผลให้เกิดการทำงานของอวัยวะบางอย่างแปรปรวนไป มีลักษณะเฉพาะดังนี้</a:t>
            </a:r>
          </a:p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	1. มีสาเหตุจากความตึงเครียดทางอารมณ์ และอาการจะกำเริบมากขึ้นถ้ามีความตึงเครียดเพิ่มขึ้น</a:t>
            </a:r>
          </a:p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	2. มีอาการทางกาย โดยเกิดขึ้นกับอวัยวะหรือระบบเดียว</a:t>
            </a:r>
          </a:p>
          <a:p>
            <a:pPr algn="l"/>
            <a:r>
              <a:rPr lang="th-TH" sz="3500" b="1" dirty="0">
                <a:latin typeface="Angsana New" pitchFamily="18" charset="-34"/>
                <a:cs typeface="Angsana New" pitchFamily="18" charset="-34"/>
              </a:rPr>
              <a:t>	</a:t>
            </a:r>
          </a:p>
        </p:txBody>
      </p:sp>
    </p:spTree>
  </p:cSld>
  <p:clrMapOvr>
    <a:masterClrMapping/>
  </p:clrMapOvr>
  <p:transition>
    <p:random/>
    <p:sndAc>
      <p:stSnd>
        <p:snd r:embed="rId3" name="LASER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5800" y="620688"/>
            <a:ext cx="7772400" cy="5475312"/>
          </a:xfrm>
        </p:spPr>
        <p:txBody>
          <a:bodyPr/>
          <a:lstStyle/>
          <a:p>
            <a:pPr marL="0" indent="0">
              <a:buNone/>
            </a:pP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	3. อวัยวะที่เกี่ยวข้องเป็นอวัยวะที่ควบคุม โดยระบบประสาทอัตโนมัติ</a:t>
            </a:r>
          </a:p>
          <a:p>
            <a:pPr marL="0" indent="0">
              <a:buNone/>
            </a:pP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	4. มีพยาธิสภาพเกิดขึ้นอย่างชัดเจนกับอวัยวะของร่างกาย</a:t>
            </a:r>
          </a:p>
          <a:p>
            <a:pPr marL="0" indent="0">
              <a:buNone/>
            </a:pP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	5. ความวิตกกังวลไม่ลดลงแม้จะเกิดอาการ และอาการจะเพิ่มขึ้นถ้ามีความวิตกกังวลมากขึ้น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653951635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th-TH" sz="5400" b="1" dirty="0"/>
              <a:t>ประเภทของโรคจิตสรีระแปรปรวน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066800"/>
            <a:ext cx="8763000" cy="5602560"/>
          </a:xfrm>
        </p:spPr>
        <p:txBody>
          <a:bodyPr/>
          <a:lstStyle/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จำแนกตามระบบร่างกาย</a:t>
            </a:r>
          </a:p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1. ผิวหนัง ได้แก่ อาการคัน (ทั่วไป เฉพาะที่) ผิวหนังผิดปกติ เช่น ลมพิษ ผมร่วงเป็นหย่อม ๆ </a:t>
            </a:r>
          </a:p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2. ระบบหายใจ ได้แก่ อาการหอบเหนื่อย </a:t>
            </a:r>
            <a:r>
              <a:rPr lang="th-TH" sz="4800" b="1" dirty="0" smtClean="0">
                <a:latin typeface="Angsana New" pitchFamily="18" charset="-34"/>
                <a:cs typeface="Angsana New" pitchFamily="18" charset="-34"/>
              </a:rPr>
              <a:t>หืด</a:t>
            </a:r>
            <a:endParaRPr lang="th-TH" sz="4800" b="1" dirty="0">
              <a:latin typeface="Angsana New" pitchFamily="18" charset="-34"/>
              <a:cs typeface="Angsana New" pitchFamily="18" charset="-34"/>
            </a:endParaRP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685800" y="692696"/>
            <a:ext cx="7772400" cy="5760640"/>
          </a:xfrm>
        </p:spPr>
        <p:txBody>
          <a:bodyPr/>
          <a:lstStyle/>
          <a:p>
            <a:pPr marL="0" indent="0">
              <a:buNone/>
            </a:pPr>
            <a:r>
              <a:rPr lang="th-TH" sz="5000" b="1" dirty="0" smtClean="0">
                <a:latin typeface="Angsana New" pitchFamily="18" charset="-34"/>
                <a:cs typeface="Angsana New" pitchFamily="18" charset="-34"/>
              </a:rPr>
              <a:t>     3</a:t>
            </a:r>
            <a:r>
              <a:rPr lang="th-TH" sz="5000" b="1" dirty="0">
                <a:latin typeface="Angsana New" pitchFamily="18" charset="-34"/>
                <a:cs typeface="Angsana New" pitchFamily="18" charset="-34"/>
              </a:rPr>
              <a:t>. ระบบทางเดินอาหาร ได้แก่ โรคอ้วน เบื่ออาหาร แผลในกระเพาะอาหาร หรือลำไส้ แผลในลำไส้ใหญ่</a:t>
            </a:r>
          </a:p>
          <a:p>
            <a:pPr marL="0" indent="0">
              <a:buNone/>
            </a:pPr>
            <a:r>
              <a:rPr lang="th-TH" sz="5000" b="1" dirty="0" smtClean="0">
                <a:latin typeface="Angsana New" pitchFamily="18" charset="-34"/>
                <a:cs typeface="Angsana New" pitchFamily="18" charset="-34"/>
              </a:rPr>
              <a:t>      4</a:t>
            </a:r>
            <a:r>
              <a:rPr lang="th-TH" sz="5000" b="1" dirty="0">
                <a:latin typeface="Angsana New" pitchFamily="18" charset="-34"/>
                <a:cs typeface="Angsana New" pitchFamily="18" charset="-34"/>
              </a:rPr>
              <a:t>. ระบบหัวใจและหลอดเลือด ได้แก่ โรคหลอดเลือด โรคนารี ความดันโลหิตสูง ใจสั่น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57546250"/>
      </p:ext>
    </p:extLst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" y="76200"/>
            <a:ext cx="9067800" cy="6521152"/>
          </a:xfrm>
        </p:spPr>
        <p:txBody>
          <a:bodyPr/>
          <a:lstStyle/>
          <a:p>
            <a:pPr algn="l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	5. ระบบสืบพันธ์และขับถ่ายปัสสาวะ ได้แก่ เสื่อมสมรรถภาพทางเพศ ความผิดปกติเกี่ยวกับประจำเดือน</a:t>
            </a:r>
          </a:p>
          <a:p>
            <a:pPr algn="l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	6. ระบบกล้ามเนื้อและกระดูก ได้แก่ การทำงานของต่อมไร้ท่อผิดปกติ 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ทำงานน้อย</a:t>
            </a:r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เกินไป ทำงานมากเกินไป ทำให้เกิดอาการผิดปกติได้</a:t>
            </a:r>
          </a:p>
          <a:p>
            <a:pPr algn="l"/>
            <a:r>
              <a:rPr lang="th-TH" sz="4000" b="1" dirty="0">
                <a:latin typeface="Angsana New" pitchFamily="18" charset="-34"/>
                <a:cs typeface="Angsana New" pitchFamily="18" charset="-34"/>
              </a:rPr>
              <a:t>	7. ระบบต่อมไร้ต่อ ได้แก่ การทำงานของต่อมไร้ท่อผิดปกติ ทำงานน้อยเกินไปหรือทำงานมากเกินไป ทำให้เกิดอาการ</a:t>
            </a:r>
            <a:r>
              <a:rPr lang="th-TH" sz="4000" b="1" dirty="0" smtClean="0">
                <a:latin typeface="Angsana New" pitchFamily="18" charset="-34"/>
                <a:cs typeface="Angsana New" pitchFamily="18" charset="-34"/>
              </a:rPr>
              <a:t>ผิดปกติ</a:t>
            </a:r>
            <a:endParaRPr lang="th-TH" sz="4000" b="1" dirty="0">
              <a:latin typeface="Angsana New" pitchFamily="18" charset="-34"/>
              <a:cs typeface="Angsana New" pitchFamily="18" charset="-34"/>
            </a:endParaRPr>
          </a:p>
          <a:p>
            <a:pPr algn="l"/>
            <a:endParaRPr lang="th-TH" dirty="0"/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3.โรคประสาท (</a:t>
            </a:r>
            <a:r>
              <a:rPr lang="en-US" sz="4800" b="1" dirty="0">
                <a:latin typeface="Angsana New" pitchFamily="18" charset="-34"/>
                <a:cs typeface="Angsana New" pitchFamily="18" charset="-34"/>
              </a:rPr>
              <a:t>Neurosis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80728"/>
            <a:ext cx="9144000" cy="5877272"/>
          </a:xfrm>
        </p:spPr>
        <p:txBody>
          <a:bodyPr/>
          <a:lstStyle/>
          <a:p>
            <a:pPr algn="l"/>
            <a:r>
              <a:rPr lang="th-TH" dirty="0"/>
              <a:t>	</a:t>
            </a:r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เป็นความผิดปกติทางจิตชนิดหนึ่งที่ไม่รุนแรง แสดงอาการทั้งทางร่างกายและจิตใจ ทำให้จิตใจแปรปรวน อ่อนไหวง่าย มักมีความรู้สึกสบายใจ วิตกกังวลอยู่เสมอ ไม่สามารถควบคุมความรู้สึกอารมณ์หรือพฤติกรรมให้เหมือนเดิมได้ อาการทางกายภาพแสดงออกได้ หลายรูปแบบ มีลักษณะสำคัญดังนี้</a:t>
            </a:r>
          </a:p>
          <a:p>
            <a:pPr algn="l"/>
            <a:r>
              <a:rPr lang="th-TH" sz="4800" b="1" dirty="0">
                <a:latin typeface="Angsana New" pitchFamily="18" charset="-34"/>
                <a:cs typeface="Angsana New" pitchFamily="18" charset="-34"/>
              </a:rPr>
              <a:t>	</a:t>
            </a:r>
          </a:p>
        </p:txBody>
      </p:sp>
    </p:spTree>
  </p:cSld>
  <p:clrMapOvr>
    <a:masterClrMapping/>
  </p:clrMapOvr>
  <p:transition>
    <p:random/>
    <p:sndAc>
      <p:stSnd>
        <p:snd r:embed="rId2" name="LASER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BBONS">
  <a:themeElements>
    <a:clrScheme name="RIBBONS 1">
      <a:dk1>
        <a:srgbClr val="220011"/>
      </a:dk1>
      <a:lt1>
        <a:srgbClr val="FFFFCC"/>
      </a:lt1>
      <a:dk2>
        <a:srgbClr val="660033"/>
      </a:dk2>
      <a:lt2>
        <a:srgbClr val="FFCC00"/>
      </a:lt2>
      <a:accent1>
        <a:srgbClr val="CC0099"/>
      </a:accent1>
      <a:accent2>
        <a:srgbClr val="56002B"/>
      </a:accent2>
      <a:accent3>
        <a:srgbClr val="B8AAAD"/>
      </a:accent3>
      <a:accent4>
        <a:srgbClr val="DADAAE"/>
      </a:accent4>
      <a:accent5>
        <a:srgbClr val="E2AACA"/>
      </a:accent5>
      <a:accent6>
        <a:srgbClr val="4D0026"/>
      </a:accent6>
      <a:hlink>
        <a:srgbClr val="9C004E"/>
      </a:hlink>
      <a:folHlink>
        <a:srgbClr val="FF6600"/>
      </a:folHlink>
    </a:clrScheme>
    <a:fontScheme name="RIBBONS">
      <a:majorFont>
        <a:latin typeface="Angsana New"/>
        <a:ea typeface=""/>
        <a:cs typeface=""/>
      </a:majorFont>
      <a:minorFont>
        <a:latin typeface="Angsana Ne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h-TH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ngsana New" pitchFamily="18" charset="-34"/>
          </a:defRPr>
        </a:defPPr>
      </a:lstStyle>
    </a:lnDef>
  </a:objectDefaults>
  <a:extraClrSchemeLst>
    <a:extraClrScheme>
      <a:clrScheme name="RIBBONS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2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3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4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BBONS 5">
        <a:dk1>
          <a:srgbClr val="663300"/>
        </a:dk1>
        <a:lt1>
          <a:srgbClr val="FFFFFF"/>
        </a:lt1>
        <a:dk2>
          <a:srgbClr val="000000"/>
        </a:dk2>
        <a:lt2>
          <a:srgbClr val="FFFF99"/>
        </a:lt2>
        <a:accent1>
          <a:srgbClr val="FFCC66"/>
        </a:accent1>
        <a:accent2>
          <a:srgbClr val="FFFFCC"/>
        </a:accent2>
        <a:accent3>
          <a:srgbClr val="FFFFFF"/>
        </a:accent3>
        <a:accent4>
          <a:srgbClr val="562A00"/>
        </a:accent4>
        <a:accent5>
          <a:srgbClr val="FFE2B8"/>
        </a:accent5>
        <a:accent6>
          <a:srgbClr val="E7E7B9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BBONS 6">
        <a:dk1>
          <a:srgbClr val="000000"/>
        </a:dk1>
        <a:lt1>
          <a:srgbClr val="FFFFFF"/>
        </a:lt1>
        <a:dk2>
          <a:srgbClr val="000000"/>
        </a:dk2>
        <a:lt2>
          <a:srgbClr val="C0C0C0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4D4D4D"/>
        </a:hlink>
        <a:folHlink>
          <a:srgbClr val="86868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Designs\RIBBONS.POT</Template>
  <TotalTime>254</TotalTime>
  <Words>714</Words>
  <Application>Microsoft Office PowerPoint</Application>
  <PresentationFormat>นำเสนอทางหน้าจอ (4:3)</PresentationFormat>
  <Paragraphs>66</Paragraphs>
  <Slides>25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25</vt:i4>
      </vt:variant>
    </vt:vector>
  </HeadingPairs>
  <TitlesOfParts>
    <vt:vector size="26" baseType="lpstr">
      <vt:lpstr>RIBBONS</vt:lpstr>
      <vt:lpstr>งานนำเสนอ PowerPoint</vt:lpstr>
      <vt:lpstr>ความผิดปกติทางจิต</vt:lpstr>
      <vt:lpstr>งานนำเสนอ PowerPoint</vt:lpstr>
      <vt:lpstr>งานนำเสนอ PowerPoint</vt:lpstr>
      <vt:lpstr>งานนำเสนอ PowerPoint</vt:lpstr>
      <vt:lpstr>ประเภทของโรคจิตสรีระแปรปรวน</vt:lpstr>
      <vt:lpstr>งานนำเสนอ PowerPoint</vt:lpstr>
      <vt:lpstr>งานนำเสนอ PowerPoint</vt:lpstr>
      <vt:lpstr>3.โรคประสาท (Neurosis)</vt:lpstr>
      <vt:lpstr>งานนำเสนอ PowerPoint</vt:lpstr>
      <vt:lpstr>งานนำเสนอ PowerPoint</vt:lpstr>
      <vt:lpstr>ประเภทของโรคประสาท ตามลักษณะอาการ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4. โรคจิต (Psychoses)</vt:lpstr>
      <vt:lpstr>อาการของโรคจิต จำแนกตามความผิดปกติ</vt:lpstr>
      <vt:lpstr>งานนำเสนอ PowerPoint</vt:lpstr>
      <vt:lpstr>ประเภทของโรคจิต</vt:lpstr>
      <vt:lpstr>งานนำเสนอ PowerPoint</vt:lpstr>
      <vt:lpstr>งานนำเสนอ PowerPoint</vt:lpstr>
      <vt:lpstr>5. ปัญญาอ่อน (Mental Retardation)</vt:lpstr>
      <vt:lpstr>งานนำเสนอ PowerPoint</vt:lpstr>
      <vt:lpstr>งานนำเสนอ PowerPoint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การส่งเสริมสุขภาพจิต</dc:title>
  <dc:creator>J1nt0</dc:creator>
  <cp:lastModifiedBy>AJ_Pairoj</cp:lastModifiedBy>
  <cp:revision>33</cp:revision>
  <dcterms:created xsi:type="dcterms:W3CDTF">2004-08-25T07:01:13Z</dcterms:created>
  <dcterms:modified xsi:type="dcterms:W3CDTF">2012-11-16T21:42:38Z</dcterms:modified>
</cp:coreProperties>
</file>