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4" r:id="rId2"/>
    <p:sldId id="321" r:id="rId3"/>
    <p:sldId id="322" r:id="rId4"/>
    <p:sldId id="323" r:id="rId5"/>
    <p:sldId id="305" r:id="rId6"/>
    <p:sldId id="306" r:id="rId7"/>
    <p:sldId id="307" r:id="rId8"/>
    <p:sldId id="308" r:id="rId9"/>
    <p:sldId id="295" r:id="rId10"/>
    <p:sldId id="317" r:id="rId11"/>
    <p:sldId id="318" r:id="rId12"/>
    <p:sldId id="290" r:id="rId13"/>
    <p:sldId id="313" r:id="rId14"/>
    <p:sldId id="320" r:id="rId15"/>
    <p:sldId id="319" r:id="rId16"/>
    <p:sldId id="314" r:id="rId17"/>
    <p:sldId id="294" r:id="rId18"/>
    <p:sldId id="287" r:id="rId1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3F3F3"/>
    <a:srgbClr val="EAEAEA"/>
    <a:srgbClr val="DDDDDD"/>
    <a:srgbClr val="000000"/>
    <a:srgbClr val="CC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70" d="100"/>
          <a:sy n="70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388019-BC7B-478E-A693-53EAE5146C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45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" name="Freeform 30"/>
          <p:cNvSpPr>
            <a:spLocks/>
          </p:cNvSpPr>
          <p:nvPr/>
        </p:nvSpPr>
        <p:spPr bwMode="gray">
          <a:xfrm>
            <a:off x="320675" y="4437063"/>
            <a:ext cx="2733675" cy="1811337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096" name="Freeform 24"/>
          <p:cNvSpPr>
            <a:spLocks/>
          </p:cNvSpPr>
          <p:nvPr/>
        </p:nvSpPr>
        <p:spPr bwMode="gray">
          <a:xfrm>
            <a:off x="3236913" y="2393950"/>
            <a:ext cx="2725737" cy="1811338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098" name="Freeform 26"/>
          <p:cNvSpPr>
            <a:spLocks/>
          </p:cNvSpPr>
          <p:nvPr/>
        </p:nvSpPr>
        <p:spPr bwMode="gray">
          <a:xfrm>
            <a:off x="6151563" y="377825"/>
            <a:ext cx="2732087" cy="1809750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100" name="Freeform 28"/>
          <p:cNvSpPr>
            <a:spLocks/>
          </p:cNvSpPr>
          <p:nvPr/>
        </p:nvSpPr>
        <p:spPr bwMode="gray">
          <a:xfrm>
            <a:off x="314325" y="373063"/>
            <a:ext cx="2732088" cy="1809750"/>
          </a:xfrm>
          <a:custGeom>
            <a:avLst/>
            <a:gdLst>
              <a:gd name="T0" fmla="*/ 20 w 1712"/>
              <a:gd name="T1" fmla="*/ 62 h 1134"/>
              <a:gd name="T2" fmla="*/ 132 w 1712"/>
              <a:gd name="T3" fmla="*/ 20 h 1134"/>
              <a:gd name="T4" fmla="*/ 406 w 1712"/>
              <a:gd name="T5" fmla="*/ 32 h 1134"/>
              <a:gd name="T6" fmla="*/ 746 w 1712"/>
              <a:gd name="T7" fmla="*/ 8 h 1134"/>
              <a:gd name="T8" fmla="*/ 1054 w 1712"/>
              <a:gd name="T9" fmla="*/ 26 h 1134"/>
              <a:gd name="T10" fmla="*/ 1270 w 1712"/>
              <a:gd name="T11" fmla="*/ 30 h 1134"/>
              <a:gd name="T12" fmla="*/ 1474 w 1712"/>
              <a:gd name="T13" fmla="*/ 6 h 1134"/>
              <a:gd name="T14" fmla="*/ 1612 w 1712"/>
              <a:gd name="T15" fmla="*/ 18 h 1134"/>
              <a:gd name="T16" fmla="*/ 1698 w 1712"/>
              <a:gd name="T17" fmla="*/ 120 h 1134"/>
              <a:gd name="T18" fmla="*/ 1694 w 1712"/>
              <a:gd name="T19" fmla="*/ 338 h 1134"/>
              <a:gd name="T20" fmla="*/ 1704 w 1712"/>
              <a:gd name="T21" fmla="*/ 750 h 1134"/>
              <a:gd name="T22" fmla="*/ 1694 w 1712"/>
              <a:gd name="T23" fmla="*/ 902 h 1134"/>
              <a:gd name="T24" fmla="*/ 1696 w 1712"/>
              <a:gd name="T25" fmla="*/ 1038 h 1134"/>
              <a:gd name="T26" fmla="*/ 1650 w 1712"/>
              <a:gd name="T27" fmla="*/ 1120 h 1134"/>
              <a:gd name="T28" fmla="*/ 1474 w 1712"/>
              <a:gd name="T29" fmla="*/ 1122 h 1134"/>
              <a:gd name="T30" fmla="*/ 1250 w 1712"/>
              <a:gd name="T31" fmla="*/ 1102 h 1134"/>
              <a:gd name="T32" fmla="*/ 914 w 1712"/>
              <a:gd name="T33" fmla="*/ 1126 h 1134"/>
              <a:gd name="T34" fmla="*/ 580 w 1712"/>
              <a:gd name="T35" fmla="*/ 1100 h 1134"/>
              <a:gd name="T36" fmla="*/ 344 w 1712"/>
              <a:gd name="T37" fmla="*/ 1116 h 1134"/>
              <a:gd name="T38" fmla="*/ 64 w 1712"/>
              <a:gd name="T39" fmla="*/ 1116 h 1134"/>
              <a:gd name="T40" fmla="*/ 8 w 1712"/>
              <a:gd name="T41" fmla="*/ 1020 h 1134"/>
              <a:gd name="T42" fmla="*/ 16 w 1712"/>
              <a:gd name="T43" fmla="*/ 860 h 1134"/>
              <a:gd name="T44" fmla="*/ 16 w 1712"/>
              <a:gd name="T45" fmla="*/ 550 h 1134"/>
              <a:gd name="T46" fmla="*/ 2 w 1712"/>
              <a:gd name="T47" fmla="*/ 384 h 1134"/>
              <a:gd name="T48" fmla="*/ 14 w 1712"/>
              <a:gd name="T49" fmla="*/ 222 h 1134"/>
              <a:gd name="T50" fmla="*/ 20 w 1712"/>
              <a:gd name="T51" fmla="*/ 6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097" name="Freeform 25" descr="1"/>
          <p:cNvSpPr>
            <a:spLocks/>
          </p:cNvSpPr>
          <p:nvPr/>
        </p:nvSpPr>
        <p:spPr bwMode="gray">
          <a:xfrm>
            <a:off x="3235325" y="377825"/>
            <a:ext cx="2727325" cy="1800225"/>
          </a:xfrm>
          <a:custGeom>
            <a:avLst/>
            <a:gdLst>
              <a:gd name="T0" fmla="*/ 32 w 1718"/>
              <a:gd name="T1" fmla="*/ 70 h 1134"/>
              <a:gd name="T2" fmla="*/ 138 w 1718"/>
              <a:gd name="T3" fmla="*/ 20 h 1134"/>
              <a:gd name="T4" fmla="*/ 412 w 1718"/>
              <a:gd name="T5" fmla="*/ 32 h 1134"/>
              <a:gd name="T6" fmla="*/ 682 w 1718"/>
              <a:gd name="T7" fmla="*/ 11 h 1134"/>
              <a:gd name="T8" fmla="*/ 1010 w 1718"/>
              <a:gd name="T9" fmla="*/ 17 h 1134"/>
              <a:gd name="T10" fmla="*/ 1276 w 1718"/>
              <a:gd name="T11" fmla="*/ 30 h 1134"/>
              <a:gd name="T12" fmla="*/ 1462 w 1718"/>
              <a:gd name="T13" fmla="*/ 11 h 1134"/>
              <a:gd name="T14" fmla="*/ 1618 w 1718"/>
              <a:gd name="T15" fmla="*/ 18 h 1134"/>
              <a:gd name="T16" fmla="*/ 1704 w 1718"/>
              <a:gd name="T17" fmla="*/ 120 h 1134"/>
              <a:gd name="T18" fmla="*/ 1700 w 1718"/>
              <a:gd name="T19" fmla="*/ 338 h 1134"/>
              <a:gd name="T20" fmla="*/ 1708 w 1718"/>
              <a:gd name="T21" fmla="*/ 665 h 1134"/>
              <a:gd name="T22" fmla="*/ 1698 w 1718"/>
              <a:gd name="T23" fmla="*/ 857 h 1134"/>
              <a:gd name="T24" fmla="*/ 1710 w 1718"/>
              <a:gd name="T25" fmla="*/ 1043 h 1134"/>
              <a:gd name="T26" fmla="*/ 1656 w 1718"/>
              <a:gd name="T27" fmla="*/ 1120 h 1134"/>
              <a:gd name="T28" fmla="*/ 1480 w 1718"/>
              <a:gd name="T29" fmla="*/ 1122 h 1134"/>
              <a:gd name="T30" fmla="*/ 1254 w 1718"/>
              <a:gd name="T31" fmla="*/ 1111 h 1134"/>
              <a:gd name="T32" fmla="*/ 920 w 1718"/>
              <a:gd name="T33" fmla="*/ 1126 h 1134"/>
              <a:gd name="T34" fmla="*/ 584 w 1718"/>
              <a:gd name="T35" fmla="*/ 1109 h 1134"/>
              <a:gd name="T36" fmla="*/ 322 w 1718"/>
              <a:gd name="T37" fmla="*/ 1123 h 1134"/>
              <a:gd name="T38" fmla="*/ 88 w 1718"/>
              <a:gd name="T39" fmla="*/ 1116 h 1134"/>
              <a:gd name="T40" fmla="*/ 14 w 1718"/>
              <a:gd name="T41" fmla="*/ 1029 h 1134"/>
              <a:gd name="T42" fmla="*/ 23 w 1718"/>
              <a:gd name="T43" fmla="*/ 847 h 1134"/>
              <a:gd name="T44" fmla="*/ 20 w 1718"/>
              <a:gd name="T45" fmla="*/ 657 h 1134"/>
              <a:gd name="T46" fmla="*/ 4 w 1718"/>
              <a:gd name="T47" fmla="*/ 405 h 1134"/>
              <a:gd name="T48" fmla="*/ 20 w 1718"/>
              <a:gd name="T49" fmla="*/ 222 h 1134"/>
              <a:gd name="T50" fmla="*/ 32 w 1718"/>
              <a:gd name="T51" fmla="*/ 70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099" name="Freeform 27"/>
          <p:cNvSpPr>
            <a:spLocks/>
          </p:cNvSpPr>
          <p:nvPr/>
        </p:nvSpPr>
        <p:spPr bwMode="gray">
          <a:xfrm>
            <a:off x="6156325" y="2398713"/>
            <a:ext cx="2727325" cy="1800225"/>
          </a:xfrm>
          <a:custGeom>
            <a:avLst/>
            <a:gdLst>
              <a:gd name="T0" fmla="*/ 32 w 1718"/>
              <a:gd name="T1" fmla="*/ 70 h 1134"/>
              <a:gd name="T2" fmla="*/ 138 w 1718"/>
              <a:gd name="T3" fmla="*/ 20 h 1134"/>
              <a:gd name="T4" fmla="*/ 412 w 1718"/>
              <a:gd name="T5" fmla="*/ 32 h 1134"/>
              <a:gd name="T6" fmla="*/ 682 w 1718"/>
              <a:gd name="T7" fmla="*/ 11 h 1134"/>
              <a:gd name="T8" fmla="*/ 1010 w 1718"/>
              <a:gd name="T9" fmla="*/ 17 h 1134"/>
              <a:gd name="T10" fmla="*/ 1276 w 1718"/>
              <a:gd name="T11" fmla="*/ 30 h 1134"/>
              <a:gd name="T12" fmla="*/ 1462 w 1718"/>
              <a:gd name="T13" fmla="*/ 11 h 1134"/>
              <a:gd name="T14" fmla="*/ 1618 w 1718"/>
              <a:gd name="T15" fmla="*/ 18 h 1134"/>
              <a:gd name="T16" fmla="*/ 1704 w 1718"/>
              <a:gd name="T17" fmla="*/ 120 h 1134"/>
              <a:gd name="T18" fmla="*/ 1700 w 1718"/>
              <a:gd name="T19" fmla="*/ 338 h 1134"/>
              <a:gd name="T20" fmla="*/ 1708 w 1718"/>
              <a:gd name="T21" fmla="*/ 665 h 1134"/>
              <a:gd name="T22" fmla="*/ 1698 w 1718"/>
              <a:gd name="T23" fmla="*/ 857 h 1134"/>
              <a:gd name="T24" fmla="*/ 1710 w 1718"/>
              <a:gd name="T25" fmla="*/ 1043 h 1134"/>
              <a:gd name="T26" fmla="*/ 1656 w 1718"/>
              <a:gd name="T27" fmla="*/ 1120 h 1134"/>
              <a:gd name="T28" fmla="*/ 1480 w 1718"/>
              <a:gd name="T29" fmla="*/ 1122 h 1134"/>
              <a:gd name="T30" fmla="*/ 1254 w 1718"/>
              <a:gd name="T31" fmla="*/ 1111 h 1134"/>
              <a:gd name="T32" fmla="*/ 920 w 1718"/>
              <a:gd name="T33" fmla="*/ 1126 h 1134"/>
              <a:gd name="T34" fmla="*/ 584 w 1718"/>
              <a:gd name="T35" fmla="*/ 1109 h 1134"/>
              <a:gd name="T36" fmla="*/ 322 w 1718"/>
              <a:gd name="T37" fmla="*/ 1123 h 1134"/>
              <a:gd name="T38" fmla="*/ 88 w 1718"/>
              <a:gd name="T39" fmla="*/ 1116 h 1134"/>
              <a:gd name="T40" fmla="*/ 14 w 1718"/>
              <a:gd name="T41" fmla="*/ 1029 h 1134"/>
              <a:gd name="T42" fmla="*/ 23 w 1718"/>
              <a:gd name="T43" fmla="*/ 847 h 1134"/>
              <a:gd name="T44" fmla="*/ 20 w 1718"/>
              <a:gd name="T45" fmla="*/ 657 h 1134"/>
              <a:gd name="T46" fmla="*/ 4 w 1718"/>
              <a:gd name="T47" fmla="*/ 405 h 1134"/>
              <a:gd name="T48" fmla="*/ 20 w 1718"/>
              <a:gd name="T49" fmla="*/ 222 h 1134"/>
              <a:gd name="T50" fmla="*/ 32 w 1718"/>
              <a:gd name="T51" fmla="*/ 70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101" name="Freeform 29" descr="3"/>
          <p:cNvSpPr>
            <a:spLocks/>
          </p:cNvSpPr>
          <p:nvPr/>
        </p:nvSpPr>
        <p:spPr bwMode="gray">
          <a:xfrm>
            <a:off x="314325" y="2398713"/>
            <a:ext cx="2727325" cy="1800225"/>
          </a:xfrm>
          <a:custGeom>
            <a:avLst/>
            <a:gdLst>
              <a:gd name="T0" fmla="*/ 32 w 1718"/>
              <a:gd name="T1" fmla="*/ 70 h 1134"/>
              <a:gd name="T2" fmla="*/ 138 w 1718"/>
              <a:gd name="T3" fmla="*/ 20 h 1134"/>
              <a:gd name="T4" fmla="*/ 412 w 1718"/>
              <a:gd name="T5" fmla="*/ 32 h 1134"/>
              <a:gd name="T6" fmla="*/ 682 w 1718"/>
              <a:gd name="T7" fmla="*/ 11 h 1134"/>
              <a:gd name="T8" fmla="*/ 1010 w 1718"/>
              <a:gd name="T9" fmla="*/ 17 h 1134"/>
              <a:gd name="T10" fmla="*/ 1276 w 1718"/>
              <a:gd name="T11" fmla="*/ 30 h 1134"/>
              <a:gd name="T12" fmla="*/ 1462 w 1718"/>
              <a:gd name="T13" fmla="*/ 11 h 1134"/>
              <a:gd name="T14" fmla="*/ 1618 w 1718"/>
              <a:gd name="T15" fmla="*/ 18 h 1134"/>
              <a:gd name="T16" fmla="*/ 1704 w 1718"/>
              <a:gd name="T17" fmla="*/ 120 h 1134"/>
              <a:gd name="T18" fmla="*/ 1700 w 1718"/>
              <a:gd name="T19" fmla="*/ 338 h 1134"/>
              <a:gd name="T20" fmla="*/ 1708 w 1718"/>
              <a:gd name="T21" fmla="*/ 665 h 1134"/>
              <a:gd name="T22" fmla="*/ 1698 w 1718"/>
              <a:gd name="T23" fmla="*/ 857 h 1134"/>
              <a:gd name="T24" fmla="*/ 1710 w 1718"/>
              <a:gd name="T25" fmla="*/ 1043 h 1134"/>
              <a:gd name="T26" fmla="*/ 1656 w 1718"/>
              <a:gd name="T27" fmla="*/ 1120 h 1134"/>
              <a:gd name="T28" fmla="*/ 1480 w 1718"/>
              <a:gd name="T29" fmla="*/ 1122 h 1134"/>
              <a:gd name="T30" fmla="*/ 1254 w 1718"/>
              <a:gd name="T31" fmla="*/ 1111 h 1134"/>
              <a:gd name="T32" fmla="*/ 920 w 1718"/>
              <a:gd name="T33" fmla="*/ 1126 h 1134"/>
              <a:gd name="T34" fmla="*/ 584 w 1718"/>
              <a:gd name="T35" fmla="*/ 1109 h 1134"/>
              <a:gd name="T36" fmla="*/ 322 w 1718"/>
              <a:gd name="T37" fmla="*/ 1123 h 1134"/>
              <a:gd name="T38" fmla="*/ 88 w 1718"/>
              <a:gd name="T39" fmla="*/ 1116 h 1134"/>
              <a:gd name="T40" fmla="*/ 14 w 1718"/>
              <a:gd name="T41" fmla="*/ 1029 h 1134"/>
              <a:gd name="T42" fmla="*/ 23 w 1718"/>
              <a:gd name="T43" fmla="*/ 847 h 1134"/>
              <a:gd name="T44" fmla="*/ 20 w 1718"/>
              <a:gd name="T45" fmla="*/ 657 h 1134"/>
              <a:gd name="T46" fmla="*/ 4 w 1718"/>
              <a:gd name="T47" fmla="*/ 405 h 1134"/>
              <a:gd name="T48" fmla="*/ 20 w 1718"/>
              <a:gd name="T49" fmla="*/ 222 h 1134"/>
              <a:gd name="T50" fmla="*/ 32 w 1718"/>
              <a:gd name="T51" fmla="*/ 70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pic>
        <p:nvPicPr>
          <p:cNvPr id="3103" name="Picture 31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1593903">
            <a:off x="746125" y="4217988"/>
            <a:ext cx="604838" cy="199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4" name="Rectangle 32"/>
          <p:cNvSpPr>
            <a:spLocks noChangeArrowheads="1"/>
          </p:cNvSpPr>
          <p:nvPr/>
        </p:nvSpPr>
        <p:spPr bwMode="gray">
          <a:xfrm>
            <a:off x="0" y="6629400"/>
            <a:ext cx="9144000" cy="228600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4486275"/>
            <a:ext cx="7772400" cy="1165225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5867400"/>
            <a:ext cx="3733800" cy="533400"/>
          </a:xfrm>
        </p:spPr>
        <p:txBody>
          <a:bodyPr/>
          <a:lstStyle>
            <a:lvl1pPr marL="0" indent="0" algn="dist">
              <a:buFontTx/>
              <a:buNone/>
              <a:defRPr sz="1500" i="1">
                <a:latin typeface="Times New Roman" pitchFamily="18" charset="0"/>
              </a:defRPr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08725"/>
            <a:ext cx="2133600" cy="2571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08725"/>
            <a:ext cx="2895600" cy="2571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08725"/>
            <a:ext cx="2133600" cy="257175"/>
          </a:xfrm>
        </p:spPr>
        <p:txBody>
          <a:bodyPr/>
          <a:lstStyle>
            <a:lvl1pPr>
              <a:defRPr/>
            </a:lvl1pPr>
          </a:lstStyle>
          <a:p>
            <a:fld id="{B4DE58C8-873A-48A6-9EB0-D4EE7E78268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gray">
          <a:xfrm>
            <a:off x="7459663" y="1695450"/>
            <a:ext cx="13033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974DA-6CB0-40E7-B83D-C1FEEB48C7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3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3050" y="284163"/>
            <a:ext cx="2063750" cy="58420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28625" y="284163"/>
            <a:ext cx="6042025" cy="58420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500EF-BB83-47FB-9912-E0AE56AA35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0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625" y="284163"/>
            <a:ext cx="6734175" cy="944562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594149F-960B-4EC5-AFBA-11396C5F67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74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625" y="284163"/>
            <a:ext cx="6734175" cy="944562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ตาราง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th-TH" smtClean="0"/>
              <a:t>คลิกไอคอนเพื่อเพิ่มตาราง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B70326B-2404-4983-8743-8454740F9D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77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ชื่อเรื่องและแผนภูม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625" y="284163"/>
            <a:ext cx="6734175" cy="944562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แผนภูมิ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th-TH" smtClean="0"/>
              <a:t>คลิกไอคอนเพื่อเพิ่มแผนภูมิ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8B98E94-7A37-41E5-8D6A-9D9E89A655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29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ชื่อเรื่อง ข้อความ และ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71BC7-6657-464B-86A9-7602CCD48DC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662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8B9CA-7B2A-4CB3-AFF4-FD1CEF449E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8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30784-B7F9-49DC-BB4C-40EBDC7449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0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A397B-7828-4E5E-BB1E-825C51C2B7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33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02568-DD6D-4BFA-8CA0-26CCC4DE06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1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BF2AC-B847-4B5A-A09A-BCA28DBC84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28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96CD6-784B-42FA-9D74-218347A585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76596-0C2A-48D4-A7AB-FB6B77596C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0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59C0B-0E8A-4868-8A75-17783BE73B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3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295275" y="342900"/>
            <a:ext cx="8848725" cy="6515100"/>
          </a:xfrm>
          <a:custGeom>
            <a:avLst/>
            <a:gdLst>
              <a:gd name="T0" fmla="*/ 5574 w 5574"/>
              <a:gd name="T1" fmla="*/ 4104 h 4104"/>
              <a:gd name="T2" fmla="*/ 5574 w 5574"/>
              <a:gd name="T3" fmla="*/ 24 h 4104"/>
              <a:gd name="T4" fmla="*/ 4194 w 5574"/>
              <a:gd name="T5" fmla="*/ 24 h 4104"/>
              <a:gd name="T6" fmla="*/ 2310 w 5574"/>
              <a:gd name="T7" fmla="*/ 24 h 4104"/>
              <a:gd name="T8" fmla="*/ 144 w 5574"/>
              <a:gd name="T9" fmla="*/ 42 h 4104"/>
              <a:gd name="T10" fmla="*/ 16 w 5574"/>
              <a:gd name="T11" fmla="*/ 202 h 4104"/>
              <a:gd name="T12" fmla="*/ 16 w 5574"/>
              <a:gd name="T13" fmla="*/ 835 h 4104"/>
              <a:gd name="T14" fmla="*/ 12 w 5574"/>
              <a:gd name="T15" fmla="*/ 2700 h 4104"/>
              <a:gd name="T16" fmla="*/ 6 w 5574"/>
              <a:gd name="T17" fmla="*/ 4104 h 4104"/>
              <a:gd name="T18" fmla="*/ 5574 w 5574"/>
              <a:gd name="T19" fmla="*/ 4104 h 4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574" h="4104">
                <a:moveTo>
                  <a:pt x="5574" y="4104"/>
                </a:moveTo>
                <a:lnTo>
                  <a:pt x="5574" y="24"/>
                </a:lnTo>
                <a:cubicBezTo>
                  <a:pt x="4920" y="0"/>
                  <a:pt x="4738" y="24"/>
                  <a:pt x="4194" y="24"/>
                </a:cubicBezTo>
                <a:cubicBezTo>
                  <a:pt x="3650" y="24"/>
                  <a:pt x="2983" y="29"/>
                  <a:pt x="2310" y="24"/>
                </a:cubicBezTo>
                <a:cubicBezTo>
                  <a:pt x="1637" y="19"/>
                  <a:pt x="520" y="18"/>
                  <a:pt x="144" y="42"/>
                </a:cubicBezTo>
                <a:cubicBezTo>
                  <a:pt x="24" y="60"/>
                  <a:pt x="20" y="67"/>
                  <a:pt x="16" y="202"/>
                </a:cubicBezTo>
                <a:cubicBezTo>
                  <a:pt x="12" y="337"/>
                  <a:pt x="15" y="418"/>
                  <a:pt x="16" y="835"/>
                </a:cubicBezTo>
                <a:cubicBezTo>
                  <a:pt x="13" y="1258"/>
                  <a:pt x="12" y="2156"/>
                  <a:pt x="12" y="2700"/>
                </a:cubicBezTo>
                <a:cubicBezTo>
                  <a:pt x="12" y="3244"/>
                  <a:pt x="0" y="3600"/>
                  <a:pt x="6" y="4104"/>
                </a:cubicBezTo>
                <a:cubicBezTo>
                  <a:pt x="2790" y="4104"/>
                  <a:pt x="5574" y="4104"/>
                  <a:pt x="5574" y="4104"/>
                </a:cubicBezTo>
                <a:close/>
              </a:path>
            </a:pathLst>
          </a:custGeom>
          <a:gradFill rotWithShape="1">
            <a:gsLst>
              <a:gs pos="0">
                <a:srgbClr val="E6E6E6">
                  <a:alpha val="70000"/>
                </a:srgbClr>
              </a:gs>
              <a:gs pos="100000">
                <a:srgbClr val="E6E6E6">
                  <a:gamma/>
                  <a:tint val="0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32" name="Freeform 8"/>
          <p:cNvSpPr>
            <a:spLocks/>
          </p:cNvSpPr>
          <p:nvPr/>
        </p:nvSpPr>
        <p:spPr bwMode="gray">
          <a:xfrm>
            <a:off x="328613" y="0"/>
            <a:ext cx="8821737" cy="314325"/>
          </a:xfrm>
          <a:custGeom>
            <a:avLst/>
            <a:gdLst>
              <a:gd name="T0" fmla="*/ 5553 w 5557"/>
              <a:gd name="T1" fmla="*/ 0 h 198"/>
              <a:gd name="T2" fmla="*/ 5553 w 5557"/>
              <a:gd name="T3" fmla="*/ 150 h 198"/>
              <a:gd name="T4" fmla="*/ 4585 w 5557"/>
              <a:gd name="T5" fmla="*/ 186 h 198"/>
              <a:gd name="T6" fmla="*/ 2246 w 5557"/>
              <a:gd name="T7" fmla="*/ 180 h 198"/>
              <a:gd name="T8" fmla="*/ 960 w 5557"/>
              <a:gd name="T9" fmla="*/ 180 h 198"/>
              <a:gd name="T10" fmla="*/ 76 w 5557"/>
              <a:gd name="T11" fmla="*/ 198 h 198"/>
              <a:gd name="T12" fmla="*/ 1 w 5557"/>
              <a:gd name="T13" fmla="*/ 153 h 198"/>
              <a:gd name="T14" fmla="*/ 1 w 5557"/>
              <a:gd name="T15" fmla="*/ 0 h 198"/>
              <a:gd name="T16" fmla="*/ 5553 w 5557"/>
              <a:gd name="T17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57" h="198">
                <a:moveTo>
                  <a:pt x="5553" y="0"/>
                </a:moveTo>
                <a:lnTo>
                  <a:pt x="5553" y="150"/>
                </a:lnTo>
                <a:cubicBezTo>
                  <a:pt x="5557" y="144"/>
                  <a:pt x="5136" y="181"/>
                  <a:pt x="4585" y="186"/>
                </a:cubicBezTo>
                <a:cubicBezTo>
                  <a:pt x="4034" y="191"/>
                  <a:pt x="2849" y="170"/>
                  <a:pt x="2246" y="180"/>
                </a:cubicBezTo>
                <a:cubicBezTo>
                  <a:pt x="1643" y="190"/>
                  <a:pt x="1319" y="178"/>
                  <a:pt x="960" y="180"/>
                </a:cubicBezTo>
                <a:cubicBezTo>
                  <a:pt x="601" y="182"/>
                  <a:pt x="238" y="198"/>
                  <a:pt x="76" y="198"/>
                </a:cubicBezTo>
                <a:cubicBezTo>
                  <a:pt x="28" y="198"/>
                  <a:pt x="1" y="153"/>
                  <a:pt x="1" y="153"/>
                </a:cubicBezTo>
                <a:cubicBezTo>
                  <a:pt x="1" y="153"/>
                  <a:pt x="0" y="83"/>
                  <a:pt x="1" y="0"/>
                </a:cubicBezTo>
                <a:lnTo>
                  <a:pt x="5553" y="0"/>
                </a:lnTo>
                <a:close/>
              </a:path>
            </a:pathLst>
          </a:custGeom>
          <a:solidFill>
            <a:schemeClr val="hlink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1588" y="393700"/>
            <a:ext cx="242888" cy="6469063"/>
          </a:xfrm>
          <a:custGeom>
            <a:avLst/>
            <a:gdLst>
              <a:gd name="T0" fmla="*/ 0 w 153"/>
              <a:gd name="T1" fmla="*/ 4061 h 4067"/>
              <a:gd name="T2" fmla="*/ 145 w 153"/>
              <a:gd name="T3" fmla="*/ 4064 h 4067"/>
              <a:gd name="T4" fmla="*/ 149 w 153"/>
              <a:gd name="T5" fmla="*/ 3364 h 4067"/>
              <a:gd name="T6" fmla="*/ 137 w 153"/>
              <a:gd name="T7" fmla="*/ 1651 h 4067"/>
              <a:gd name="T8" fmla="*/ 139 w 153"/>
              <a:gd name="T9" fmla="*/ 710 h 4067"/>
              <a:gd name="T10" fmla="*/ 136 w 153"/>
              <a:gd name="T11" fmla="*/ 65 h 4067"/>
              <a:gd name="T12" fmla="*/ 102 w 153"/>
              <a:gd name="T13" fmla="*/ 18 h 4067"/>
              <a:gd name="T14" fmla="*/ 1 w 153"/>
              <a:gd name="T15" fmla="*/ 7 h 4067"/>
              <a:gd name="T16" fmla="*/ 0 w 153"/>
              <a:gd name="T17" fmla="*/ 4061 h 4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4067">
                <a:moveTo>
                  <a:pt x="0" y="4061"/>
                </a:moveTo>
                <a:lnTo>
                  <a:pt x="145" y="4064"/>
                </a:lnTo>
                <a:cubicBezTo>
                  <a:pt x="141" y="4067"/>
                  <a:pt x="145" y="3766"/>
                  <a:pt x="149" y="3364"/>
                </a:cubicBezTo>
                <a:cubicBezTo>
                  <a:pt x="153" y="2962"/>
                  <a:pt x="143" y="2090"/>
                  <a:pt x="137" y="1651"/>
                </a:cubicBezTo>
                <a:cubicBezTo>
                  <a:pt x="131" y="1212"/>
                  <a:pt x="138" y="971"/>
                  <a:pt x="139" y="710"/>
                </a:cubicBezTo>
                <a:cubicBezTo>
                  <a:pt x="141" y="448"/>
                  <a:pt x="136" y="184"/>
                  <a:pt x="136" y="65"/>
                </a:cubicBezTo>
                <a:cubicBezTo>
                  <a:pt x="136" y="30"/>
                  <a:pt x="102" y="18"/>
                  <a:pt x="102" y="18"/>
                </a:cubicBezTo>
                <a:cubicBezTo>
                  <a:pt x="41" y="0"/>
                  <a:pt x="1" y="7"/>
                  <a:pt x="1" y="7"/>
                </a:cubicBezTo>
                <a:lnTo>
                  <a:pt x="0" y="4061"/>
                </a:lnTo>
                <a:close/>
              </a:path>
            </a:pathLst>
          </a:custGeom>
          <a:solidFill>
            <a:schemeClr val="folHlink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-3175" y="0"/>
            <a:ext cx="247650" cy="327025"/>
          </a:xfrm>
          <a:custGeom>
            <a:avLst/>
            <a:gdLst>
              <a:gd name="T0" fmla="*/ 2 w 156"/>
              <a:gd name="T1" fmla="*/ 0 h 206"/>
              <a:gd name="T2" fmla="*/ 150 w 156"/>
              <a:gd name="T3" fmla="*/ 0 h 206"/>
              <a:gd name="T4" fmla="*/ 144 w 156"/>
              <a:gd name="T5" fmla="*/ 149 h 206"/>
              <a:gd name="T6" fmla="*/ 87 w 156"/>
              <a:gd name="T7" fmla="*/ 197 h 206"/>
              <a:gd name="T8" fmla="*/ 0 w 156"/>
              <a:gd name="T9" fmla="*/ 197 h 206"/>
              <a:gd name="T10" fmla="*/ 2 w 156"/>
              <a:gd name="T11" fmla="*/ 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6" h="206">
                <a:moveTo>
                  <a:pt x="2" y="0"/>
                </a:moveTo>
                <a:lnTo>
                  <a:pt x="150" y="0"/>
                </a:lnTo>
                <a:cubicBezTo>
                  <a:pt x="156" y="71"/>
                  <a:pt x="144" y="149"/>
                  <a:pt x="144" y="149"/>
                </a:cubicBezTo>
                <a:cubicBezTo>
                  <a:pt x="133" y="181"/>
                  <a:pt x="111" y="189"/>
                  <a:pt x="87" y="197"/>
                </a:cubicBezTo>
                <a:cubicBezTo>
                  <a:pt x="44" y="206"/>
                  <a:pt x="0" y="197"/>
                  <a:pt x="0" y="197"/>
                </a:cubicBezTo>
                <a:lnTo>
                  <a:pt x="2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7343775" y="133350"/>
            <a:ext cx="1692275" cy="1160463"/>
            <a:chOff x="4688" y="182"/>
            <a:chExt cx="956" cy="656"/>
          </a:xfrm>
        </p:grpSpPr>
        <p:sp>
          <p:nvSpPr>
            <p:cNvPr id="1036" name="Freeform 12" descr="1"/>
            <p:cNvSpPr>
              <a:spLocks/>
            </p:cNvSpPr>
            <p:nvPr/>
          </p:nvSpPr>
          <p:spPr bwMode="gray">
            <a:xfrm>
              <a:off x="4688" y="182"/>
              <a:ext cx="462" cy="305"/>
            </a:xfrm>
            <a:custGeom>
              <a:avLst/>
              <a:gdLst>
                <a:gd name="T0" fmla="*/ 32 w 1718"/>
                <a:gd name="T1" fmla="*/ 70 h 1134"/>
                <a:gd name="T2" fmla="*/ 138 w 1718"/>
                <a:gd name="T3" fmla="*/ 20 h 1134"/>
                <a:gd name="T4" fmla="*/ 412 w 1718"/>
                <a:gd name="T5" fmla="*/ 32 h 1134"/>
                <a:gd name="T6" fmla="*/ 682 w 1718"/>
                <a:gd name="T7" fmla="*/ 11 h 1134"/>
                <a:gd name="T8" fmla="*/ 1010 w 1718"/>
                <a:gd name="T9" fmla="*/ 17 h 1134"/>
                <a:gd name="T10" fmla="*/ 1276 w 1718"/>
                <a:gd name="T11" fmla="*/ 30 h 1134"/>
                <a:gd name="T12" fmla="*/ 1462 w 1718"/>
                <a:gd name="T13" fmla="*/ 11 h 1134"/>
                <a:gd name="T14" fmla="*/ 1618 w 1718"/>
                <a:gd name="T15" fmla="*/ 18 h 1134"/>
                <a:gd name="T16" fmla="*/ 1704 w 1718"/>
                <a:gd name="T17" fmla="*/ 120 h 1134"/>
                <a:gd name="T18" fmla="*/ 1700 w 1718"/>
                <a:gd name="T19" fmla="*/ 338 h 1134"/>
                <a:gd name="T20" fmla="*/ 1708 w 1718"/>
                <a:gd name="T21" fmla="*/ 665 h 1134"/>
                <a:gd name="T22" fmla="*/ 1698 w 1718"/>
                <a:gd name="T23" fmla="*/ 857 h 1134"/>
                <a:gd name="T24" fmla="*/ 1710 w 1718"/>
                <a:gd name="T25" fmla="*/ 1043 h 1134"/>
                <a:gd name="T26" fmla="*/ 1656 w 1718"/>
                <a:gd name="T27" fmla="*/ 1120 h 1134"/>
                <a:gd name="T28" fmla="*/ 1480 w 1718"/>
                <a:gd name="T29" fmla="*/ 1122 h 1134"/>
                <a:gd name="T30" fmla="*/ 1254 w 1718"/>
                <a:gd name="T31" fmla="*/ 1111 h 1134"/>
                <a:gd name="T32" fmla="*/ 920 w 1718"/>
                <a:gd name="T33" fmla="*/ 1126 h 1134"/>
                <a:gd name="T34" fmla="*/ 584 w 1718"/>
                <a:gd name="T35" fmla="*/ 1109 h 1134"/>
                <a:gd name="T36" fmla="*/ 322 w 1718"/>
                <a:gd name="T37" fmla="*/ 1123 h 1134"/>
                <a:gd name="T38" fmla="*/ 88 w 1718"/>
                <a:gd name="T39" fmla="*/ 1116 h 1134"/>
                <a:gd name="T40" fmla="*/ 14 w 1718"/>
                <a:gd name="T41" fmla="*/ 1029 h 1134"/>
                <a:gd name="T42" fmla="*/ 23 w 1718"/>
                <a:gd name="T43" fmla="*/ 847 h 1134"/>
                <a:gd name="T44" fmla="*/ 20 w 1718"/>
                <a:gd name="T45" fmla="*/ 657 h 1134"/>
                <a:gd name="T46" fmla="*/ 4 w 1718"/>
                <a:gd name="T47" fmla="*/ 405 h 1134"/>
                <a:gd name="T48" fmla="*/ 20 w 1718"/>
                <a:gd name="T49" fmla="*/ 222 h 1134"/>
                <a:gd name="T50" fmla="*/ 32 w 1718"/>
                <a:gd name="T51" fmla="*/ 7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18" h="1134">
                  <a:moveTo>
                    <a:pt x="32" y="70"/>
                  </a:moveTo>
                  <a:cubicBezTo>
                    <a:pt x="52" y="36"/>
                    <a:pt x="74" y="25"/>
                    <a:pt x="138" y="20"/>
                  </a:cubicBezTo>
                  <a:cubicBezTo>
                    <a:pt x="202" y="15"/>
                    <a:pt x="310" y="34"/>
                    <a:pt x="412" y="32"/>
                  </a:cubicBezTo>
                  <a:cubicBezTo>
                    <a:pt x="514" y="30"/>
                    <a:pt x="574" y="12"/>
                    <a:pt x="682" y="11"/>
                  </a:cubicBezTo>
                  <a:cubicBezTo>
                    <a:pt x="790" y="10"/>
                    <a:pt x="923" y="13"/>
                    <a:pt x="1010" y="17"/>
                  </a:cubicBezTo>
                  <a:cubicBezTo>
                    <a:pt x="1097" y="21"/>
                    <a:pt x="1206" y="33"/>
                    <a:pt x="1276" y="30"/>
                  </a:cubicBezTo>
                  <a:cubicBezTo>
                    <a:pt x="1346" y="27"/>
                    <a:pt x="1405" y="13"/>
                    <a:pt x="1462" y="11"/>
                  </a:cubicBezTo>
                  <a:cubicBezTo>
                    <a:pt x="1519" y="9"/>
                    <a:pt x="1579" y="0"/>
                    <a:pt x="1618" y="18"/>
                  </a:cubicBezTo>
                  <a:cubicBezTo>
                    <a:pt x="1657" y="36"/>
                    <a:pt x="1690" y="67"/>
                    <a:pt x="1704" y="120"/>
                  </a:cubicBezTo>
                  <a:cubicBezTo>
                    <a:pt x="1718" y="173"/>
                    <a:pt x="1700" y="232"/>
                    <a:pt x="1700" y="338"/>
                  </a:cubicBezTo>
                  <a:cubicBezTo>
                    <a:pt x="1700" y="444"/>
                    <a:pt x="1710" y="577"/>
                    <a:pt x="1708" y="665"/>
                  </a:cubicBezTo>
                  <a:cubicBezTo>
                    <a:pt x="1706" y="753"/>
                    <a:pt x="1696" y="789"/>
                    <a:pt x="1698" y="857"/>
                  </a:cubicBezTo>
                  <a:cubicBezTo>
                    <a:pt x="1700" y="925"/>
                    <a:pt x="1717" y="1007"/>
                    <a:pt x="1710" y="1043"/>
                  </a:cubicBezTo>
                  <a:cubicBezTo>
                    <a:pt x="1703" y="1079"/>
                    <a:pt x="1693" y="1106"/>
                    <a:pt x="1656" y="1120"/>
                  </a:cubicBezTo>
                  <a:cubicBezTo>
                    <a:pt x="1619" y="1134"/>
                    <a:pt x="1537" y="1124"/>
                    <a:pt x="1480" y="1122"/>
                  </a:cubicBezTo>
                  <a:cubicBezTo>
                    <a:pt x="1423" y="1120"/>
                    <a:pt x="1347" y="1110"/>
                    <a:pt x="1254" y="1111"/>
                  </a:cubicBezTo>
                  <a:cubicBezTo>
                    <a:pt x="1161" y="1112"/>
                    <a:pt x="1032" y="1126"/>
                    <a:pt x="920" y="1126"/>
                  </a:cubicBezTo>
                  <a:cubicBezTo>
                    <a:pt x="808" y="1126"/>
                    <a:pt x="679" y="1111"/>
                    <a:pt x="584" y="1109"/>
                  </a:cubicBezTo>
                  <a:cubicBezTo>
                    <a:pt x="489" y="1107"/>
                    <a:pt x="408" y="1120"/>
                    <a:pt x="322" y="1123"/>
                  </a:cubicBezTo>
                  <a:cubicBezTo>
                    <a:pt x="236" y="1126"/>
                    <a:pt x="144" y="1132"/>
                    <a:pt x="88" y="1116"/>
                  </a:cubicBezTo>
                  <a:cubicBezTo>
                    <a:pt x="32" y="1100"/>
                    <a:pt x="17" y="1070"/>
                    <a:pt x="14" y="1029"/>
                  </a:cubicBezTo>
                  <a:cubicBezTo>
                    <a:pt x="11" y="988"/>
                    <a:pt x="19" y="925"/>
                    <a:pt x="23" y="847"/>
                  </a:cubicBezTo>
                  <a:cubicBezTo>
                    <a:pt x="27" y="769"/>
                    <a:pt x="26" y="734"/>
                    <a:pt x="20" y="657"/>
                  </a:cubicBezTo>
                  <a:cubicBezTo>
                    <a:pt x="14" y="580"/>
                    <a:pt x="0" y="497"/>
                    <a:pt x="4" y="405"/>
                  </a:cubicBezTo>
                  <a:cubicBezTo>
                    <a:pt x="8" y="313"/>
                    <a:pt x="17" y="276"/>
                    <a:pt x="20" y="222"/>
                  </a:cubicBezTo>
                  <a:cubicBezTo>
                    <a:pt x="23" y="168"/>
                    <a:pt x="12" y="104"/>
                    <a:pt x="32" y="70"/>
                  </a:cubicBezTo>
                  <a:close/>
                </a:path>
              </a:pathLst>
            </a:custGeom>
            <a:blipFill dpi="0" rotWithShape="1">
              <a:blip r:embed="rId17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">
            <a:xfrm>
              <a:off x="5182" y="182"/>
              <a:ext cx="462" cy="306"/>
            </a:xfrm>
            <a:custGeom>
              <a:avLst/>
              <a:gdLst>
                <a:gd name="T0" fmla="*/ 20 w 1712"/>
                <a:gd name="T1" fmla="*/ 62 h 1134"/>
                <a:gd name="T2" fmla="*/ 132 w 1712"/>
                <a:gd name="T3" fmla="*/ 20 h 1134"/>
                <a:gd name="T4" fmla="*/ 406 w 1712"/>
                <a:gd name="T5" fmla="*/ 32 h 1134"/>
                <a:gd name="T6" fmla="*/ 746 w 1712"/>
                <a:gd name="T7" fmla="*/ 8 h 1134"/>
                <a:gd name="T8" fmla="*/ 1054 w 1712"/>
                <a:gd name="T9" fmla="*/ 26 h 1134"/>
                <a:gd name="T10" fmla="*/ 1270 w 1712"/>
                <a:gd name="T11" fmla="*/ 30 h 1134"/>
                <a:gd name="T12" fmla="*/ 1474 w 1712"/>
                <a:gd name="T13" fmla="*/ 6 h 1134"/>
                <a:gd name="T14" fmla="*/ 1612 w 1712"/>
                <a:gd name="T15" fmla="*/ 18 h 1134"/>
                <a:gd name="T16" fmla="*/ 1698 w 1712"/>
                <a:gd name="T17" fmla="*/ 120 h 1134"/>
                <a:gd name="T18" fmla="*/ 1694 w 1712"/>
                <a:gd name="T19" fmla="*/ 338 h 1134"/>
                <a:gd name="T20" fmla="*/ 1704 w 1712"/>
                <a:gd name="T21" fmla="*/ 750 h 1134"/>
                <a:gd name="T22" fmla="*/ 1694 w 1712"/>
                <a:gd name="T23" fmla="*/ 902 h 1134"/>
                <a:gd name="T24" fmla="*/ 1696 w 1712"/>
                <a:gd name="T25" fmla="*/ 1038 h 1134"/>
                <a:gd name="T26" fmla="*/ 1650 w 1712"/>
                <a:gd name="T27" fmla="*/ 1120 h 1134"/>
                <a:gd name="T28" fmla="*/ 1474 w 1712"/>
                <a:gd name="T29" fmla="*/ 1122 h 1134"/>
                <a:gd name="T30" fmla="*/ 1250 w 1712"/>
                <a:gd name="T31" fmla="*/ 1102 h 1134"/>
                <a:gd name="T32" fmla="*/ 914 w 1712"/>
                <a:gd name="T33" fmla="*/ 1126 h 1134"/>
                <a:gd name="T34" fmla="*/ 580 w 1712"/>
                <a:gd name="T35" fmla="*/ 1100 h 1134"/>
                <a:gd name="T36" fmla="*/ 344 w 1712"/>
                <a:gd name="T37" fmla="*/ 1116 h 1134"/>
                <a:gd name="T38" fmla="*/ 64 w 1712"/>
                <a:gd name="T39" fmla="*/ 1116 h 1134"/>
                <a:gd name="T40" fmla="*/ 8 w 1712"/>
                <a:gd name="T41" fmla="*/ 1020 h 1134"/>
                <a:gd name="T42" fmla="*/ 16 w 1712"/>
                <a:gd name="T43" fmla="*/ 860 h 1134"/>
                <a:gd name="T44" fmla="*/ 16 w 1712"/>
                <a:gd name="T45" fmla="*/ 550 h 1134"/>
                <a:gd name="T46" fmla="*/ 2 w 1712"/>
                <a:gd name="T47" fmla="*/ 384 h 1134"/>
                <a:gd name="T48" fmla="*/ 14 w 1712"/>
                <a:gd name="T49" fmla="*/ 222 h 1134"/>
                <a:gd name="T50" fmla="*/ 20 w 1712"/>
                <a:gd name="T51" fmla="*/ 6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">
            <a:xfrm>
              <a:off x="4688" y="532"/>
              <a:ext cx="462" cy="305"/>
            </a:xfrm>
            <a:custGeom>
              <a:avLst/>
              <a:gdLst>
                <a:gd name="T0" fmla="*/ 32 w 1718"/>
                <a:gd name="T1" fmla="*/ 70 h 1134"/>
                <a:gd name="T2" fmla="*/ 138 w 1718"/>
                <a:gd name="T3" fmla="*/ 20 h 1134"/>
                <a:gd name="T4" fmla="*/ 412 w 1718"/>
                <a:gd name="T5" fmla="*/ 32 h 1134"/>
                <a:gd name="T6" fmla="*/ 682 w 1718"/>
                <a:gd name="T7" fmla="*/ 11 h 1134"/>
                <a:gd name="T8" fmla="*/ 1010 w 1718"/>
                <a:gd name="T9" fmla="*/ 17 h 1134"/>
                <a:gd name="T10" fmla="*/ 1276 w 1718"/>
                <a:gd name="T11" fmla="*/ 30 h 1134"/>
                <a:gd name="T12" fmla="*/ 1462 w 1718"/>
                <a:gd name="T13" fmla="*/ 11 h 1134"/>
                <a:gd name="T14" fmla="*/ 1618 w 1718"/>
                <a:gd name="T15" fmla="*/ 18 h 1134"/>
                <a:gd name="T16" fmla="*/ 1704 w 1718"/>
                <a:gd name="T17" fmla="*/ 120 h 1134"/>
                <a:gd name="T18" fmla="*/ 1700 w 1718"/>
                <a:gd name="T19" fmla="*/ 338 h 1134"/>
                <a:gd name="T20" fmla="*/ 1708 w 1718"/>
                <a:gd name="T21" fmla="*/ 665 h 1134"/>
                <a:gd name="T22" fmla="*/ 1698 w 1718"/>
                <a:gd name="T23" fmla="*/ 857 h 1134"/>
                <a:gd name="T24" fmla="*/ 1710 w 1718"/>
                <a:gd name="T25" fmla="*/ 1043 h 1134"/>
                <a:gd name="T26" fmla="*/ 1656 w 1718"/>
                <a:gd name="T27" fmla="*/ 1120 h 1134"/>
                <a:gd name="T28" fmla="*/ 1480 w 1718"/>
                <a:gd name="T29" fmla="*/ 1122 h 1134"/>
                <a:gd name="T30" fmla="*/ 1254 w 1718"/>
                <a:gd name="T31" fmla="*/ 1111 h 1134"/>
                <a:gd name="T32" fmla="*/ 920 w 1718"/>
                <a:gd name="T33" fmla="*/ 1126 h 1134"/>
                <a:gd name="T34" fmla="*/ 584 w 1718"/>
                <a:gd name="T35" fmla="*/ 1109 h 1134"/>
                <a:gd name="T36" fmla="*/ 322 w 1718"/>
                <a:gd name="T37" fmla="*/ 1123 h 1134"/>
                <a:gd name="T38" fmla="*/ 88 w 1718"/>
                <a:gd name="T39" fmla="*/ 1116 h 1134"/>
                <a:gd name="T40" fmla="*/ 14 w 1718"/>
                <a:gd name="T41" fmla="*/ 1029 h 1134"/>
                <a:gd name="T42" fmla="*/ 23 w 1718"/>
                <a:gd name="T43" fmla="*/ 847 h 1134"/>
                <a:gd name="T44" fmla="*/ 20 w 1718"/>
                <a:gd name="T45" fmla="*/ 657 h 1134"/>
                <a:gd name="T46" fmla="*/ 4 w 1718"/>
                <a:gd name="T47" fmla="*/ 405 h 1134"/>
                <a:gd name="T48" fmla="*/ 20 w 1718"/>
                <a:gd name="T49" fmla="*/ 222 h 1134"/>
                <a:gd name="T50" fmla="*/ 32 w 1718"/>
                <a:gd name="T51" fmla="*/ 7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18" h="1134">
                  <a:moveTo>
                    <a:pt x="32" y="70"/>
                  </a:moveTo>
                  <a:cubicBezTo>
                    <a:pt x="52" y="36"/>
                    <a:pt x="74" y="25"/>
                    <a:pt x="138" y="20"/>
                  </a:cubicBezTo>
                  <a:cubicBezTo>
                    <a:pt x="202" y="15"/>
                    <a:pt x="310" y="34"/>
                    <a:pt x="412" y="32"/>
                  </a:cubicBezTo>
                  <a:cubicBezTo>
                    <a:pt x="514" y="30"/>
                    <a:pt x="574" y="12"/>
                    <a:pt x="682" y="11"/>
                  </a:cubicBezTo>
                  <a:cubicBezTo>
                    <a:pt x="790" y="10"/>
                    <a:pt x="923" y="13"/>
                    <a:pt x="1010" y="17"/>
                  </a:cubicBezTo>
                  <a:cubicBezTo>
                    <a:pt x="1097" y="21"/>
                    <a:pt x="1206" y="33"/>
                    <a:pt x="1276" y="30"/>
                  </a:cubicBezTo>
                  <a:cubicBezTo>
                    <a:pt x="1346" y="27"/>
                    <a:pt x="1405" y="13"/>
                    <a:pt x="1462" y="11"/>
                  </a:cubicBezTo>
                  <a:cubicBezTo>
                    <a:pt x="1519" y="9"/>
                    <a:pt x="1579" y="0"/>
                    <a:pt x="1618" y="18"/>
                  </a:cubicBezTo>
                  <a:cubicBezTo>
                    <a:pt x="1657" y="36"/>
                    <a:pt x="1690" y="67"/>
                    <a:pt x="1704" y="120"/>
                  </a:cubicBezTo>
                  <a:cubicBezTo>
                    <a:pt x="1718" y="173"/>
                    <a:pt x="1700" y="232"/>
                    <a:pt x="1700" y="338"/>
                  </a:cubicBezTo>
                  <a:cubicBezTo>
                    <a:pt x="1700" y="444"/>
                    <a:pt x="1710" y="577"/>
                    <a:pt x="1708" y="665"/>
                  </a:cubicBezTo>
                  <a:cubicBezTo>
                    <a:pt x="1706" y="753"/>
                    <a:pt x="1696" y="789"/>
                    <a:pt x="1698" y="857"/>
                  </a:cubicBezTo>
                  <a:cubicBezTo>
                    <a:pt x="1700" y="925"/>
                    <a:pt x="1717" y="1007"/>
                    <a:pt x="1710" y="1043"/>
                  </a:cubicBezTo>
                  <a:cubicBezTo>
                    <a:pt x="1703" y="1079"/>
                    <a:pt x="1693" y="1106"/>
                    <a:pt x="1656" y="1120"/>
                  </a:cubicBezTo>
                  <a:cubicBezTo>
                    <a:pt x="1619" y="1134"/>
                    <a:pt x="1537" y="1124"/>
                    <a:pt x="1480" y="1122"/>
                  </a:cubicBezTo>
                  <a:cubicBezTo>
                    <a:pt x="1423" y="1120"/>
                    <a:pt x="1347" y="1110"/>
                    <a:pt x="1254" y="1111"/>
                  </a:cubicBezTo>
                  <a:cubicBezTo>
                    <a:pt x="1161" y="1112"/>
                    <a:pt x="1032" y="1126"/>
                    <a:pt x="920" y="1126"/>
                  </a:cubicBezTo>
                  <a:cubicBezTo>
                    <a:pt x="808" y="1126"/>
                    <a:pt x="679" y="1111"/>
                    <a:pt x="584" y="1109"/>
                  </a:cubicBezTo>
                  <a:cubicBezTo>
                    <a:pt x="489" y="1107"/>
                    <a:pt x="408" y="1120"/>
                    <a:pt x="322" y="1123"/>
                  </a:cubicBezTo>
                  <a:cubicBezTo>
                    <a:pt x="236" y="1126"/>
                    <a:pt x="144" y="1132"/>
                    <a:pt x="88" y="1116"/>
                  </a:cubicBezTo>
                  <a:cubicBezTo>
                    <a:pt x="32" y="1100"/>
                    <a:pt x="17" y="1070"/>
                    <a:pt x="14" y="1029"/>
                  </a:cubicBezTo>
                  <a:cubicBezTo>
                    <a:pt x="11" y="988"/>
                    <a:pt x="19" y="925"/>
                    <a:pt x="23" y="847"/>
                  </a:cubicBezTo>
                  <a:cubicBezTo>
                    <a:pt x="27" y="769"/>
                    <a:pt x="26" y="734"/>
                    <a:pt x="20" y="657"/>
                  </a:cubicBezTo>
                  <a:cubicBezTo>
                    <a:pt x="14" y="580"/>
                    <a:pt x="0" y="497"/>
                    <a:pt x="4" y="405"/>
                  </a:cubicBezTo>
                  <a:cubicBezTo>
                    <a:pt x="8" y="313"/>
                    <a:pt x="17" y="276"/>
                    <a:pt x="20" y="222"/>
                  </a:cubicBezTo>
                  <a:cubicBezTo>
                    <a:pt x="23" y="168"/>
                    <a:pt x="12" y="104"/>
                    <a:pt x="32" y="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">
            <a:xfrm>
              <a:off x="5182" y="532"/>
              <a:ext cx="462" cy="306"/>
            </a:xfrm>
            <a:custGeom>
              <a:avLst/>
              <a:gdLst>
                <a:gd name="T0" fmla="*/ 20 w 1712"/>
                <a:gd name="T1" fmla="*/ 62 h 1134"/>
                <a:gd name="T2" fmla="*/ 132 w 1712"/>
                <a:gd name="T3" fmla="*/ 20 h 1134"/>
                <a:gd name="T4" fmla="*/ 406 w 1712"/>
                <a:gd name="T5" fmla="*/ 32 h 1134"/>
                <a:gd name="T6" fmla="*/ 746 w 1712"/>
                <a:gd name="T7" fmla="*/ 8 h 1134"/>
                <a:gd name="T8" fmla="*/ 1054 w 1712"/>
                <a:gd name="T9" fmla="*/ 26 h 1134"/>
                <a:gd name="T10" fmla="*/ 1270 w 1712"/>
                <a:gd name="T11" fmla="*/ 30 h 1134"/>
                <a:gd name="T12" fmla="*/ 1474 w 1712"/>
                <a:gd name="T13" fmla="*/ 6 h 1134"/>
                <a:gd name="T14" fmla="*/ 1612 w 1712"/>
                <a:gd name="T15" fmla="*/ 18 h 1134"/>
                <a:gd name="T16" fmla="*/ 1698 w 1712"/>
                <a:gd name="T17" fmla="*/ 120 h 1134"/>
                <a:gd name="T18" fmla="*/ 1694 w 1712"/>
                <a:gd name="T19" fmla="*/ 338 h 1134"/>
                <a:gd name="T20" fmla="*/ 1704 w 1712"/>
                <a:gd name="T21" fmla="*/ 750 h 1134"/>
                <a:gd name="T22" fmla="*/ 1694 w 1712"/>
                <a:gd name="T23" fmla="*/ 902 h 1134"/>
                <a:gd name="T24" fmla="*/ 1696 w 1712"/>
                <a:gd name="T25" fmla="*/ 1038 h 1134"/>
                <a:gd name="T26" fmla="*/ 1650 w 1712"/>
                <a:gd name="T27" fmla="*/ 1120 h 1134"/>
                <a:gd name="T28" fmla="*/ 1474 w 1712"/>
                <a:gd name="T29" fmla="*/ 1122 h 1134"/>
                <a:gd name="T30" fmla="*/ 1250 w 1712"/>
                <a:gd name="T31" fmla="*/ 1102 h 1134"/>
                <a:gd name="T32" fmla="*/ 914 w 1712"/>
                <a:gd name="T33" fmla="*/ 1126 h 1134"/>
                <a:gd name="T34" fmla="*/ 580 w 1712"/>
                <a:gd name="T35" fmla="*/ 1100 h 1134"/>
                <a:gd name="T36" fmla="*/ 344 w 1712"/>
                <a:gd name="T37" fmla="*/ 1116 h 1134"/>
                <a:gd name="T38" fmla="*/ 64 w 1712"/>
                <a:gd name="T39" fmla="*/ 1116 h 1134"/>
                <a:gd name="T40" fmla="*/ 8 w 1712"/>
                <a:gd name="T41" fmla="*/ 1020 h 1134"/>
                <a:gd name="T42" fmla="*/ 16 w 1712"/>
                <a:gd name="T43" fmla="*/ 860 h 1134"/>
                <a:gd name="T44" fmla="*/ 16 w 1712"/>
                <a:gd name="T45" fmla="*/ 550 h 1134"/>
                <a:gd name="T46" fmla="*/ 2 w 1712"/>
                <a:gd name="T47" fmla="*/ 384 h 1134"/>
                <a:gd name="T48" fmla="*/ 14 w 1712"/>
                <a:gd name="T49" fmla="*/ 222 h 1134"/>
                <a:gd name="T50" fmla="*/ 20 w 1712"/>
                <a:gd name="T51" fmla="*/ 6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blipFill dpi="0" rotWithShape="1">
              <a:blip r:embed="rId18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pic>
        <p:nvPicPr>
          <p:cNvPr id="1040" name="Picture 16" descr="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-596429">
            <a:off x="8755063" y="36513"/>
            <a:ext cx="182562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28625" y="284163"/>
            <a:ext cx="6734175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A372334-5B17-4A3F-A10C-6165346C200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589270"/>
              </p:ext>
            </p:extLst>
          </p:nvPr>
        </p:nvGraphicFramePr>
        <p:xfrm>
          <a:off x="395536" y="548680"/>
          <a:ext cx="6096000" cy="57912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873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3800" b="1" u="none" dirty="0" err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เวอร์เนีย</a:t>
                      </a:r>
                      <a:r>
                        <a:rPr lang="th-TH" sz="3800" b="1" u="none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คาลิ</a:t>
                      </a:r>
                      <a:r>
                        <a:rPr lang="th-TH" sz="3800" b="1" u="none" dirty="0" err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เปอร์</a:t>
                      </a:r>
                      <a:r>
                        <a:rPr lang="th-TH" sz="3800" b="1" u="none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 (</a:t>
                      </a:r>
                      <a:r>
                        <a:rPr lang="en-US" sz="3800" b="1" u="none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VERNIER CALIPER</a:t>
                      </a:r>
                      <a:r>
                        <a:rPr lang="th-TH" sz="3800" b="1" u="none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)</a:t>
                      </a:r>
                      <a:endParaRPr lang="en-US" sz="3800" u="none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591870"/>
              </p:ext>
            </p:extLst>
          </p:nvPr>
        </p:nvGraphicFramePr>
        <p:xfrm>
          <a:off x="500062" y="1772816"/>
          <a:ext cx="7929563" cy="975360"/>
        </p:xfrm>
        <a:graphic>
          <a:graphicData uri="http://schemas.openxmlformats.org/drawingml/2006/table">
            <a:tbl>
              <a:tblPr/>
              <a:tblGrid>
                <a:gridCol w="7929563"/>
              </a:tblGrid>
              <a:tr h="9747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32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เป็นเครื่องมือที่ใช้วัดความยาวของวัตถุทั้งภายใน และภายนอกของชิ้นงาน </a:t>
                      </a:r>
                      <a:r>
                        <a:rPr lang="th-TH" sz="3200" dirty="0" err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เวอร์เนีย</a:t>
                      </a:r>
                      <a:r>
                        <a:rPr lang="th-TH" sz="32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คาลิ</a:t>
                      </a:r>
                      <a:r>
                        <a:rPr lang="th-TH" sz="3200" dirty="0" err="1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เปอร์</a:t>
                      </a:r>
                      <a:r>
                        <a:rPr lang="th-TH" sz="3200" dirty="0"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มีลักษณะทั่วไป ดังรูป </a:t>
                      </a:r>
                      <a:endParaRPr lang="en-US" sz="3200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114299" marR="114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Picture 5" descr="pp4-5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4944"/>
            <a:ext cx="6819302" cy="334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52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28625" y="1484784"/>
            <a:ext cx="821531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7200" algn="thaiDist"/>
            <a:r>
              <a:rPr lang="en-US" sz="3200" b="1" dirty="0" smtClean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1. </a:t>
            </a:r>
            <a:r>
              <a:rPr lang="th-TH" sz="3200" b="1" dirty="0" smtClean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โครง</a:t>
            </a:r>
            <a:r>
              <a:rPr lang="en-US" sz="3200" b="1" dirty="0" smtClean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(Frame)</a:t>
            </a:r>
            <a:r>
              <a:rPr lang="en-US" sz="3200" dirty="0" smtClean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</a:t>
            </a:r>
            <a:r>
              <a:rPr lang="th-TH" sz="3200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มีลักษณะคล้ายกับคันธนูหรือตะขอเกี่ยว มีปากวัด</a:t>
            </a:r>
            <a:r>
              <a:rPr lang="en-US" sz="3200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Anvil-Spindle </a:t>
            </a:r>
            <a:r>
              <a:rPr lang="th-TH" sz="3200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และแกนสเกลนอน</a:t>
            </a:r>
            <a:r>
              <a:rPr lang="en-US" sz="3200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(Sleeve) </a:t>
            </a:r>
            <a:r>
              <a:rPr lang="th-TH" sz="3200" dirty="0" smtClean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เป็น</a:t>
            </a:r>
            <a:r>
              <a:rPr lang="th-TH" sz="3200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สเกลหลัก มีหน่วยเป็นมิลลิเมตร โดยแบ่งออกเป็นขีดละ</a:t>
            </a:r>
            <a:r>
              <a:rPr lang="en-US" sz="3200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1 </a:t>
            </a:r>
            <a:r>
              <a:rPr lang="th-TH" sz="3200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มิลลิเมตร ซึ่งแต่ละขีดจะมีขีดแบ่งครึ่งมิลลิเมตรกำกับด้วย</a:t>
            </a:r>
            <a:r>
              <a:rPr lang="en-US" sz="3200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</a:t>
            </a:r>
            <a:endParaRPr lang="en-US" sz="3200" dirty="0">
              <a:latin typeface="Cordia New" pitchFamily="34" charset="-34"/>
              <a:ea typeface="Times New Roman" pitchFamily="18" charset="0"/>
              <a:cs typeface="Cordia New" pitchFamily="34" charset="-34"/>
            </a:endParaRPr>
          </a:p>
          <a:p>
            <a:pPr indent="457200" algn="thaiDist" eaLnBrk="0" hangingPunct="0"/>
            <a:r>
              <a:rPr lang="en-US" sz="3200" b="1" dirty="0" smtClean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2. </a:t>
            </a:r>
            <a:r>
              <a:rPr lang="th-TH" sz="3200" b="1" dirty="0" smtClean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สเกล</a:t>
            </a:r>
            <a:r>
              <a:rPr lang="th-TH" sz="3200" b="1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วงกลม</a:t>
            </a:r>
            <a:r>
              <a:rPr lang="en-US" sz="3200" b="1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(Thimble)</a:t>
            </a:r>
            <a:r>
              <a:rPr lang="en-US" sz="3200" dirty="0" smtClean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</a:t>
            </a:r>
            <a:r>
              <a:rPr lang="th-TH" sz="3200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มีลักษณะเป็นปลอกครอบสเกลหลัก</a:t>
            </a:r>
            <a:r>
              <a:rPr lang="en-US" sz="3200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</a:t>
            </a:r>
            <a:r>
              <a:rPr lang="th-TH" sz="3200" dirty="0" smtClean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แบ่ง</a:t>
            </a:r>
            <a:r>
              <a:rPr lang="th-TH" sz="3200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จำนวนขีดโดยรอบทั้งหมด</a:t>
            </a:r>
            <a:r>
              <a:rPr lang="en-US" sz="3200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50 </a:t>
            </a:r>
            <a:r>
              <a:rPr lang="th-TH" sz="3200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ช่อง </a:t>
            </a:r>
            <a:endParaRPr lang="th-TH" sz="32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428625" y="284163"/>
            <a:ext cx="6734175" cy="9445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r>
              <a:rPr lang="th-TH" sz="4000" dirty="0" smtClean="0">
                <a:latin typeface="Cordia New" pitchFamily="34" charset="-34"/>
                <a:cs typeface="Cordia New" pitchFamily="34" charset="-34"/>
              </a:rPr>
              <a:t>ส่วนประกอบและหน้าที่ของไมโครมิเตอร์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1323640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1"/>
          <p:cNvSpPr>
            <a:spLocks noChangeArrowheads="1"/>
          </p:cNvSpPr>
          <p:nvPr/>
        </p:nvSpPr>
        <p:spPr bwMode="auto">
          <a:xfrm>
            <a:off x="285750" y="1818193"/>
            <a:ext cx="82867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7200" algn="thaiDist"/>
            <a:r>
              <a:rPr lang="th-TH" sz="3200" b="1" dirty="0" smtClean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แกนหมุน </a:t>
            </a:r>
            <a:r>
              <a:rPr lang="en-US" sz="3200" b="1" dirty="0" smtClean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(Ratchet knob) </a:t>
            </a:r>
            <a:r>
              <a:rPr lang="en-US" sz="3200" dirty="0" smtClean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</a:t>
            </a:r>
            <a:r>
              <a:rPr lang="th-TH" sz="3200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ใช้สำหรับหมุนเพื่อให้ปาก</a:t>
            </a:r>
            <a:r>
              <a:rPr lang="th-TH" sz="3200" dirty="0" smtClean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วัด</a:t>
            </a:r>
            <a:r>
              <a:rPr lang="en-US" sz="3200" dirty="0" smtClean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</a:t>
            </a:r>
            <a:r>
              <a:rPr lang="th-TH" sz="3200" dirty="0" smtClean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เลื่อน</a:t>
            </a:r>
            <a:r>
              <a:rPr lang="th-TH" sz="3200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ไปสัมผัสกับผิวของวัตถุที่ต้องการวัด ภายใน</a:t>
            </a:r>
            <a:r>
              <a:rPr lang="th-TH" sz="3200" dirty="0" smtClean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ปุ่มมี</a:t>
            </a:r>
            <a:r>
              <a:rPr lang="th-TH" sz="3200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สปริงเพื่อปรับแรงกด เมื่อปากวัด</a:t>
            </a:r>
            <a:r>
              <a:rPr lang="en-US" sz="3200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D </a:t>
            </a:r>
            <a:r>
              <a:rPr lang="th-TH" sz="3200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สัมผัสพอดีกับผิววัตถุ จะมีเสียงดังกริ๊กเบาๆ แสดงว่าสปริงรับแรงกดพอดีแกนวัดจะไม่เดินหน้าต่อไปอีก</a:t>
            </a:r>
            <a:r>
              <a:rPr lang="en-US" sz="3200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</a:t>
            </a:r>
            <a:endParaRPr lang="en-US" sz="3200" dirty="0">
              <a:latin typeface="Cordia New" pitchFamily="34" charset="-34"/>
              <a:cs typeface="Cordia New" pitchFamily="34" charset="-34"/>
            </a:endParaRPr>
          </a:p>
          <a:p>
            <a:pPr indent="457200" algn="thaiDist" eaLnBrk="0" hangingPunct="0"/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ตัว</a:t>
            </a:r>
            <a:r>
              <a:rPr lang="th-TH" sz="3200" b="1" dirty="0" err="1" smtClean="0">
                <a:latin typeface="Cordia New" pitchFamily="34" charset="-34"/>
                <a:cs typeface="Cordia New" pitchFamily="34" charset="-34"/>
              </a:rPr>
              <a:t>ล็อค</a:t>
            </a:r>
            <a:r>
              <a:rPr lang="en-US" sz="3200" b="1" dirty="0" smtClean="0">
                <a:latin typeface="Cordia New" pitchFamily="34" charset="-34"/>
                <a:cs typeface="Cordia New" pitchFamily="34" charset="-34"/>
              </a:rPr>
              <a:t> (Lock)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3200" dirty="0">
                <a:latin typeface="Cordia New" pitchFamily="34" charset="-34"/>
                <a:cs typeface="Cordia New" pitchFamily="34" charset="-34"/>
              </a:rPr>
              <a:t>ใช้ตรึงแกนวัด ปลอกวัด และปุ่ม</a:t>
            </a:r>
            <a:r>
              <a:rPr lang="en-US" sz="3200" dirty="0">
                <a:latin typeface="Cordia New" pitchFamily="34" charset="-34"/>
                <a:cs typeface="Cordia New" pitchFamily="34" charset="-34"/>
              </a:rPr>
              <a:t> G </a:t>
            </a:r>
            <a:r>
              <a:rPr lang="th-TH" sz="3200" dirty="0">
                <a:latin typeface="Cordia New" pitchFamily="34" charset="-34"/>
                <a:cs typeface="Cordia New" pitchFamily="34" charset="-34"/>
              </a:rPr>
              <a:t>ให้ติดกับโครง</a:t>
            </a:r>
            <a:r>
              <a:rPr lang="en-US" sz="3200" dirty="0">
                <a:latin typeface="Cordia New" pitchFamily="34" charset="-34"/>
                <a:cs typeface="Cordia New" pitchFamily="34" charset="-34"/>
              </a:rPr>
              <a:t> A </a:t>
            </a:r>
            <a:r>
              <a:rPr lang="th-TH" sz="3200" dirty="0">
                <a:latin typeface="Cordia New" pitchFamily="34" charset="-34"/>
                <a:cs typeface="Cordia New" pitchFamily="34" charset="-34"/>
              </a:rPr>
              <a:t>ทำให้สเกลไม่เลื่อนตำแหน่งขณะอ่านค่า เวลาใช้ต้องบิดไปทางซ้ายสุด 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428625" y="284163"/>
            <a:ext cx="6734175" cy="9445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r>
              <a:rPr lang="th-TH" sz="4000" dirty="0" smtClean="0">
                <a:latin typeface="Cordia New" pitchFamily="34" charset="-34"/>
                <a:cs typeface="Cordia New" pitchFamily="34" charset="-34"/>
              </a:rPr>
              <a:t>ส่วนประกอบและหน้าที่ของไมโครมิเตอร์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2640788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711349"/>
            <a:ext cx="864235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h-TH" dirty="0" smtClean="0">
                <a:latin typeface="Cordia New" pitchFamily="34" charset="-34"/>
                <a:cs typeface="Cordia New" pitchFamily="34" charset="-34"/>
              </a:rPr>
              <a:t>	ไมโครมิเตอร์ที่ใช้ในห้องปฏิบัติการมี</a:t>
            </a:r>
            <a:r>
              <a:rPr lang="th-TH" dirty="0" err="1" smtClean="0">
                <a:latin typeface="Cordia New" pitchFamily="34" charset="-34"/>
                <a:cs typeface="Cordia New" pitchFamily="34" charset="-34"/>
              </a:rPr>
              <a:t>ค่าพิทช์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 (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pitch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) 0.5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mm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หมายความว่า เมื่อหมุนสกรู  (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thimble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)ไป 1 รอบ  จะได้ระยะทางเท่ากับ  0.5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mm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บนแขน(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sleeve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) ของไมโครมิเตอร์  เศษส่วนของรอบหมุนก็หาโดยพิจารณาจากขีดเล็กๆ บนสเกล  </a:t>
            </a:r>
          </a:p>
          <a:p>
            <a:pPr eaLnBrk="1" hangingPunct="1">
              <a:buFontTx/>
              <a:buNone/>
            </a:pPr>
            <a:r>
              <a:rPr lang="th-TH" dirty="0" smtClean="0">
                <a:latin typeface="Cordia New" pitchFamily="34" charset="-34"/>
                <a:cs typeface="Cordia New" pitchFamily="34" charset="-34"/>
              </a:rPr>
              <a:t>	ดังนั้นถ้าหมุนปลอกหมุนไป 1 ขีดจะได้ระยะเท่ากับ           ของ 0.5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mm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  </a:t>
            </a:r>
          </a:p>
          <a:p>
            <a:pPr eaLnBrk="1" hangingPunct="1">
              <a:buFontTx/>
              <a:buNone/>
            </a:pPr>
            <a:r>
              <a:rPr lang="th-TH" dirty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ดังนั้น 1 ช่องสเกล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thimble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 มีค่า                       หรือ 0.01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mm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	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903201857"/>
              </p:ext>
            </p:extLst>
          </p:nvPr>
        </p:nvGraphicFramePr>
        <p:xfrm>
          <a:off x="6391498" y="3645024"/>
          <a:ext cx="4127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2" name="Equation" r:id="rId3" imgW="215640" imgH="393480" progId="Equation.DSMT4">
                  <p:embed/>
                </p:oleObj>
              </mc:Choice>
              <mc:Fallback>
                <p:oleObj name="Equation" r:id="rId3" imgW="215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1498" y="3645024"/>
                        <a:ext cx="41275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553888914"/>
              </p:ext>
            </p:extLst>
          </p:nvPr>
        </p:nvGraphicFramePr>
        <p:xfrm>
          <a:off x="4501058" y="4253483"/>
          <a:ext cx="93503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3" name="Equation" r:id="rId5" imgW="482400" imgH="393480" progId="Equation.DSMT4">
                  <p:embed/>
                </p:oleObj>
              </mc:Choice>
              <mc:Fallback>
                <p:oleObj name="Equation" r:id="rId5" imgW="482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1058" y="4253483"/>
                        <a:ext cx="935038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สี่เหลี่ยมผืนผ้า 1"/>
          <p:cNvSpPr/>
          <p:nvPr/>
        </p:nvSpPr>
        <p:spPr>
          <a:xfrm>
            <a:off x="539552" y="476672"/>
            <a:ext cx="53848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sz="4000" b="1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ค่าความละเอียดของไมโครมิเตอร์ </a:t>
            </a:r>
            <a:endParaRPr lang="en-US" sz="4000" dirty="0">
              <a:latin typeface="Cordia New" pitchFamily="34" charset="-34"/>
              <a:ea typeface="Times New Roman" pitchFamily="18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9847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vfig1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064896" cy="437548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429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214313" y="642938"/>
            <a:ext cx="842962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thaiDist"/>
            <a:r>
              <a:rPr lang="th-TH" sz="3200" b="1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ดังนั้นลำดับขั้นการอ่านค่าการวัดเป็นดังนี้ </a:t>
            </a:r>
            <a:endParaRPr lang="en-US" sz="3200">
              <a:latin typeface="Cordia New" pitchFamily="34" charset="-34"/>
              <a:ea typeface="Times New Roman" pitchFamily="18" charset="0"/>
              <a:cs typeface="Cordia New" pitchFamily="34" charset="-34"/>
            </a:endParaRPr>
          </a:p>
          <a:p>
            <a:pPr algn="thaiDist" eaLnBrk="0" hangingPunct="0"/>
            <a:r>
              <a:rPr lang="th-TH" sz="320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    1. ก่อนใช้ไมโครมิเตอร์ต้องดูว่าค่า</a:t>
            </a:r>
            <a:r>
              <a:rPr lang="en-US" sz="320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Least Count </a:t>
            </a:r>
            <a:r>
              <a:rPr lang="th-TH" sz="320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เท่ากับเท่าใด โดยดูจากตัวเลขที่เขียนไว้บนโครง</a:t>
            </a:r>
            <a:r>
              <a:rPr lang="en-US" sz="320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A </a:t>
            </a:r>
            <a:r>
              <a:rPr lang="th-TH" sz="320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หรืออาจจะคำนวณก็ได้ </a:t>
            </a:r>
            <a:r>
              <a:rPr lang="en-US" sz="320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(</a:t>
            </a:r>
            <a:r>
              <a:rPr lang="th-TH" sz="320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โดยดูจากหัวข้อความละเอียดของไมโครมิเตอร์</a:t>
            </a:r>
            <a:r>
              <a:rPr lang="en-US" sz="320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) </a:t>
            </a:r>
            <a:endParaRPr lang="en-US" sz="3200">
              <a:latin typeface="Cordia New" pitchFamily="34" charset="-34"/>
              <a:cs typeface="Cordia New" pitchFamily="34" charset="-34"/>
            </a:endParaRPr>
          </a:p>
          <a:p>
            <a:pPr algn="thaiDist" eaLnBrk="0" hangingPunct="0"/>
            <a:r>
              <a:rPr lang="th-TH" sz="320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    2 .ต้องดูว่าขอบของสเกลวงกลมอยู่ที่ตำแหน่งที่เท่าใดของสเกลหลัก อ่านในหน่วยมิลลิเมตร</a:t>
            </a:r>
            <a:r>
              <a:rPr lang="en-US" sz="320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endParaRPr lang="en-US" sz="3200">
              <a:latin typeface="Cordia New" pitchFamily="34" charset="-34"/>
              <a:cs typeface="Cordia New" pitchFamily="34" charset="-34"/>
            </a:endParaRPr>
          </a:p>
          <a:p>
            <a:pPr algn="thaiDist" eaLnBrk="0" hangingPunct="0"/>
            <a:r>
              <a:rPr lang="th-TH" sz="320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    3. ต่อไปดูว่า ขีดที่เท่าใดบนสเกลวงกลมอยู่ตรงกับเส้นแกนของสเกลหลัก แล้วเอาตัวเลขนี้คูณกับค่า</a:t>
            </a:r>
            <a:r>
              <a:rPr lang="en-US" sz="320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Least Count </a:t>
            </a:r>
            <a:r>
              <a:rPr lang="th-TH" sz="320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จะได้เป็นเศษของมิลลิเมตร</a:t>
            </a:r>
            <a:r>
              <a:rPr lang="en-US" sz="320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endParaRPr lang="en-US" sz="3200">
              <a:latin typeface="Cordia New" pitchFamily="34" charset="-34"/>
              <a:cs typeface="Cordia New" pitchFamily="34" charset="-34"/>
            </a:endParaRPr>
          </a:p>
          <a:p>
            <a:pPr algn="thaiDist" eaLnBrk="0" hangingPunct="0"/>
            <a:r>
              <a:rPr lang="th-TH" sz="320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    4. ผลรวมที่ได้จากข้อ</a:t>
            </a:r>
            <a:r>
              <a:rPr lang="en-US" sz="320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2 </a:t>
            </a:r>
            <a:r>
              <a:rPr lang="th-TH" sz="320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และ ข้อ</a:t>
            </a:r>
            <a:r>
              <a:rPr lang="en-US" sz="320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3 </a:t>
            </a:r>
            <a:r>
              <a:rPr lang="th-TH" sz="320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คือผลการวัด</a:t>
            </a:r>
            <a:r>
              <a:rPr lang="en-US" sz="320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endParaRPr lang="en-US" sz="3200">
              <a:latin typeface="Cordia New" pitchFamily="34" charset="-34"/>
              <a:cs typeface="Cordia New" pitchFamily="34" charset="-34"/>
            </a:endParaRPr>
          </a:p>
          <a:p>
            <a:pPr algn="thaiDist" eaLnBrk="0" hangingPunct="0"/>
            <a:endParaRPr lang="en-US" sz="320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22160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การอ่านค่าจาก</a:t>
            </a:r>
            <a:r>
              <a:rPr lang="th-TH" dirty="0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ไมโครมิเตอร์</a:t>
            </a:r>
            <a:endParaRPr lang="th-TH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292" y="1484784"/>
            <a:ext cx="694848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32581" y="2867074"/>
            <a:ext cx="81438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th-TH" sz="3200" b="1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ตัวอย่างการอ่านค่าการวัดบนสเกลไมโครมิเตอร์ </a:t>
            </a:r>
            <a:endParaRPr lang="en-US" sz="3200" dirty="0">
              <a:latin typeface="Cordia New" pitchFamily="34" charset="-34"/>
              <a:ea typeface="Times New Roman" pitchFamily="18" charset="0"/>
              <a:cs typeface="Cordia New" pitchFamily="34" charset="-34"/>
            </a:endParaRPr>
          </a:p>
          <a:p>
            <a:pPr eaLnBrk="0" hangingPunct="0"/>
            <a:r>
              <a:rPr lang="th-TH" sz="3200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เมื่อวัดขนาดของวัตถุอันหนึ่ง ดังแสดงในรูป โดยที่</a:t>
            </a:r>
            <a:r>
              <a:rPr lang="en-US" sz="3200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Least Count </a:t>
            </a:r>
            <a:r>
              <a:rPr lang="th-TH" sz="3200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ของไมโครมิเตอร์</a:t>
            </a:r>
            <a:r>
              <a:rPr lang="en-US" sz="3200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= 0.01 mm </a:t>
            </a:r>
            <a:endParaRPr lang="en-US" sz="3200" dirty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1" t="49355" r="32516" b="35747"/>
          <a:stretch>
            <a:fillRect/>
          </a:stretch>
        </p:blipFill>
        <p:spPr bwMode="auto">
          <a:xfrm>
            <a:off x="2497111" y="4437112"/>
            <a:ext cx="4214813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46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vfig1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73069"/>
            <a:ext cx="7704856" cy="418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161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5" descr="vfig1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769000" cy="367908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992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400"/>
              <a:t>Thank You!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883150" y="5695950"/>
            <a:ext cx="3879850" cy="533400"/>
          </a:xfrm>
        </p:spPr>
        <p:txBody>
          <a:bodyPr/>
          <a:lstStyle/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500219"/>
              </p:ext>
            </p:extLst>
          </p:nvPr>
        </p:nvGraphicFramePr>
        <p:xfrm>
          <a:off x="428625" y="548681"/>
          <a:ext cx="6735663" cy="579120"/>
        </p:xfrm>
        <a:graphic>
          <a:graphicData uri="http://schemas.openxmlformats.org/drawingml/2006/table">
            <a:tbl>
              <a:tblPr/>
              <a:tblGrid>
                <a:gridCol w="6735663"/>
              </a:tblGrid>
              <a:tr h="5760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3800" b="1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การใช้</a:t>
                      </a:r>
                      <a:r>
                        <a:rPr lang="th-TH" sz="3800" b="1" dirty="0" err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เวอร์เนีย</a:t>
                      </a:r>
                      <a:r>
                        <a:rPr lang="th-TH" sz="3800" b="1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คาลิ</a:t>
                      </a:r>
                      <a:r>
                        <a:rPr lang="th-TH" sz="3800" b="1" dirty="0" err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เปอร์</a:t>
                      </a:r>
                      <a:r>
                        <a:rPr lang="th-TH" sz="3800" b="1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วัดขนาดของ</a:t>
                      </a:r>
                      <a:r>
                        <a:rPr lang="th-TH" sz="3800" b="1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วัตถุ</a:t>
                      </a:r>
                      <a:endParaRPr lang="en-US" sz="3800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114299" marR="114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4" name="กลุ่ม 3"/>
          <p:cNvGrpSpPr/>
          <p:nvPr/>
        </p:nvGrpSpPr>
        <p:grpSpPr>
          <a:xfrm>
            <a:off x="305634" y="1844824"/>
            <a:ext cx="8639175" cy="4292600"/>
            <a:chOff x="0" y="2303463"/>
            <a:chExt cx="8963025" cy="4554537"/>
          </a:xfrm>
        </p:grpSpPr>
        <p:pic>
          <p:nvPicPr>
            <p:cNvPr id="5" name="Picture 11" descr="pp4-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400"/>
              <a:ext cx="5400675" cy="356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755650" y="2303463"/>
              <a:ext cx="3311525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dirty="0">
                  <a:latin typeface="Angsana New" pitchFamily="18" charset="-34"/>
                </a:rPr>
                <a:t>1.</a:t>
              </a:r>
              <a:r>
                <a:rPr lang="th-TH" dirty="0">
                  <a:latin typeface="Angsana New" pitchFamily="18" charset="-34"/>
                </a:rPr>
                <a:t> ใช้วัดชิ้นงานภายนอก</a:t>
              </a:r>
            </a:p>
          </p:txBody>
        </p:sp>
        <p:pic>
          <p:nvPicPr>
            <p:cNvPr id="7" name="Picture 6" descr="pp4-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7788" y="2303463"/>
              <a:ext cx="3762375" cy="3703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23850" y="6021388"/>
              <a:ext cx="3959225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th-TH" sz="2800">
                  <a:latin typeface="Angsana New" pitchFamily="18" charset="-34"/>
                </a:rPr>
                <a:t>วิธีใช้เวอร์เนียร์คาลิปเปอร์วัดขนาดงาน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5003800" y="5911850"/>
              <a:ext cx="3959225" cy="9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sz="2800">
                  <a:latin typeface="Angsana New" pitchFamily="18" charset="-34"/>
                </a:rPr>
                <a:t>วิธีใช้ปลายปากวัดนอกวัดความโตนอกที่มีลักษณะร่องตกร่องแคบ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279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1187970" y="1556221"/>
            <a:ext cx="7056438" cy="4537075"/>
            <a:chOff x="755650" y="2205038"/>
            <a:chExt cx="7056438" cy="4537075"/>
          </a:xfrm>
        </p:grpSpPr>
        <p:pic>
          <p:nvPicPr>
            <p:cNvPr id="7" name="Picture 9" descr="pp4-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450" y="2430463"/>
              <a:ext cx="5761038" cy="395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755650" y="2205038"/>
              <a:ext cx="424815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>
                  <a:latin typeface="Angsana New" pitchFamily="18" charset="-34"/>
                </a:rPr>
                <a:t>1.</a:t>
              </a:r>
              <a:r>
                <a:rPr lang="th-TH">
                  <a:latin typeface="Angsana New" pitchFamily="18" charset="-34"/>
                </a:rPr>
                <a:t> ใช้วัดความโตในของชิ้นงาน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260475" y="6223000"/>
              <a:ext cx="6551613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sz="2800">
                  <a:latin typeface="Angsana New" pitchFamily="18" charset="-34"/>
                </a:rPr>
                <a:t>วิธีใช้เขี้ยววัดในสำหรับวัดโตในของงาน</a:t>
              </a:r>
            </a:p>
          </p:txBody>
        </p:sp>
      </p:grpSp>
      <p:graphicFrame>
        <p:nvGraphicFramePr>
          <p:cNvPr id="10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942171"/>
              </p:ext>
            </p:extLst>
          </p:nvPr>
        </p:nvGraphicFramePr>
        <p:xfrm>
          <a:off x="428625" y="548681"/>
          <a:ext cx="6735663" cy="579120"/>
        </p:xfrm>
        <a:graphic>
          <a:graphicData uri="http://schemas.openxmlformats.org/drawingml/2006/table">
            <a:tbl>
              <a:tblPr/>
              <a:tblGrid>
                <a:gridCol w="6735663"/>
              </a:tblGrid>
              <a:tr h="5760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3800" b="1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การใช้</a:t>
                      </a:r>
                      <a:r>
                        <a:rPr lang="th-TH" sz="3800" b="1" dirty="0" err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เวอร์เนีย</a:t>
                      </a:r>
                      <a:r>
                        <a:rPr lang="th-TH" sz="3800" b="1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คาลิ</a:t>
                      </a:r>
                      <a:r>
                        <a:rPr lang="th-TH" sz="3800" b="1" dirty="0" err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เปอร์</a:t>
                      </a:r>
                      <a:r>
                        <a:rPr lang="th-TH" sz="3800" b="1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วัดขนาดของ</a:t>
                      </a:r>
                      <a:r>
                        <a:rPr lang="th-TH" sz="3800" b="1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วัตถุ</a:t>
                      </a:r>
                      <a:endParaRPr lang="en-US" sz="3800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114299" marR="114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345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/>
          <p:cNvGrpSpPr/>
          <p:nvPr/>
        </p:nvGrpSpPr>
        <p:grpSpPr>
          <a:xfrm>
            <a:off x="1259632" y="1512342"/>
            <a:ext cx="6773863" cy="4652962"/>
            <a:chOff x="755650" y="2205038"/>
            <a:chExt cx="6773863" cy="4652962"/>
          </a:xfrm>
        </p:grpSpPr>
        <p:pic>
          <p:nvPicPr>
            <p:cNvPr id="3" name="Picture 9" descr="pp4-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725" y="2205038"/>
              <a:ext cx="2236788" cy="4652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755650" y="2400300"/>
              <a:ext cx="424815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>
                  <a:latin typeface="Angsana New" pitchFamily="18" charset="-34"/>
                </a:rPr>
                <a:t>1.</a:t>
              </a:r>
              <a:r>
                <a:rPr lang="th-TH">
                  <a:latin typeface="Angsana New" pitchFamily="18" charset="-34"/>
                </a:rPr>
                <a:t> ใช้วัดความลึกของชิ้นงาน</a:t>
              </a: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403350" y="4437063"/>
              <a:ext cx="4391025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h-TH" sz="2800">
                  <a:latin typeface="Angsana New" pitchFamily="18" charset="-34"/>
                </a:rPr>
                <a:t>วิธีใช้ก้านวัดความลึกงาน</a:t>
              </a:r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4787900" y="4941888"/>
              <a:ext cx="1439863" cy="1008062"/>
            </a:xfrm>
            <a:prstGeom prst="line">
              <a:avLst/>
            </a:prstGeom>
            <a:noFill/>
            <a:ln w="76200" cmpd="tri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649039"/>
              </p:ext>
            </p:extLst>
          </p:nvPr>
        </p:nvGraphicFramePr>
        <p:xfrm>
          <a:off x="428625" y="548681"/>
          <a:ext cx="6735663" cy="579120"/>
        </p:xfrm>
        <a:graphic>
          <a:graphicData uri="http://schemas.openxmlformats.org/drawingml/2006/table">
            <a:tbl>
              <a:tblPr/>
              <a:tblGrid>
                <a:gridCol w="6735663"/>
              </a:tblGrid>
              <a:tr h="5760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3800" b="1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การใช้</a:t>
                      </a:r>
                      <a:r>
                        <a:rPr lang="th-TH" sz="3800" b="1" dirty="0" err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เวอร์เนีย</a:t>
                      </a:r>
                      <a:r>
                        <a:rPr lang="th-TH" sz="3800" b="1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คาลิ</a:t>
                      </a:r>
                      <a:r>
                        <a:rPr lang="th-TH" sz="3800" b="1" dirty="0" err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เปอร์</a:t>
                      </a:r>
                      <a:r>
                        <a:rPr lang="th-TH" sz="3800" b="1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วัดขนาดของ</a:t>
                      </a:r>
                      <a:r>
                        <a:rPr lang="th-TH" sz="3800" b="1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วัตถุ</a:t>
                      </a:r>
                      <a:endParaRPr lang="en-US" sz="3800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114299" marR="114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41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74018"/>
              </p:ext>
            </p:extLst>
          </p:nvPr>
        </p:nvGraphicFramePr>
        <p:xfrm>
          <a:off x="391418" y="1847875"/>
          <a:ext cx="8501062" cy="4389437"/>
        </p:xfrm>
        <a:graphic>
          <a:graphicData uri="http://schemas.openxmlformats.org/drawingml/2006/table">
            <a:tbl>
              <a:tblPr/>
              <a:tblGrid>
                <a:gridCol w="8501062"/>
              </a:tblGrid>
              <a:tr h="43894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71500" algn="l"/>
                          <a:tab pos="1028700" algn="l"/>
                          <a:tab pos="1600200" algn="l"/>
                        </a:tabLst>
                      </a:pP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1. </a:t>
                      </a:r>
                      <a:r>
                        <a:rPr lang="th-TH" sz="3200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ปากวัดนอก ใช้</a:t>
                      </a:r>
                      <a:r>
                        <a:rPr lang="th-TH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หนีบวัตถุที่ต้องการวัดขนาด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71500" algn="l"/>
                          <a:tab pos="1028700" algn="l"/>
                          <a:tab pos="1600200" algn="l"/>
                        </a:tabLst>
                      </a:pP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2.</a:t>
                      </a:r>
                      <a:r>
                        <a:rPr lang="en-US" sz="3200" baseline="0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 </a:t>
                      </a:r>
                      <a:r>
                        <a:rPr lang="th-TH" sz="3200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เขี้ยววัดใน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	</a:t>
                      </a:r>
                      <a:r>
                        <a:rPr lang="th-TH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ใช้วัดขนาดภายในของวัตถุ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71500" algn="l"/>
                          <a:tab pos="1028700" algn="l"/>
                          <a:tab pos="1600200" algn="l"/>
                        </a:tabLst>
                      </a:pP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3.</a:t>
                      </a:r>
                      <a:r>
                        <a:rPr lang="en-US" sz="3200" baseline="0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 </a:t>
                      </a:r>
                      <a:r>
                        <a:rPr lang="th-TH" sz="3200" baseline="0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ก้านวัดลึก 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	</a:t>
                      </a:r>
                      <a:r>
                        <a:rPr lang="th-TH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ใช้วัดความลึก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 </a:t>
                      </a:r>
                      <a:endParaRPr lang="en-US" sz="3200" dirty="0" smtClean="0">
                        <a:solidFill>
                          <a:srgbClr val="000000"/>
                        </a:solidFill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71500" algn="l"/>
                          <a:tab pos="1600200" algn="l"/>
                        </a:tabLst>
                      </a:pP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4.</a:t>
                      </a:r>
                      <a:r>
                        <a:rPr lang="en-US" sz="3200" baseline="0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 </a:t>
                      </a:r>
                      <a:r>
                        <a:rPr lang="th-TH" sz="3200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สเกลหลัก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 </a:t>
                      </a:r>
                      <a:r>
                        <a:rPr lang="th-TH" sz="3200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เป็นสเกลไม้บรรทัดธรรมดา ซึ่งเป็นมิลลิเมตร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 (mm) </a:t>
                      </a:r>
                      <a:r>
                        <a:rPr lang="th-TH" sz="3200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และนิ้ว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 (inch) 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71500" algn="l"/>
                          <a:tab pos="1028700" algn="l"/>
                          <a:tab pos="1600200" algn="l"/>
                        </a:tabLst>
                      </a:pP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5.</a:t>
                      </a:r>
                      <a:r>
                        <a:rPr lang="en-US" sz="3200" baseline="0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 </a:t>
                      </a:r>
                      <a:r>
                        <a:rPr lang="th-TH" sz="3200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สเกล</a:t>
                      </a:r>
                      <a:r>
                        <a:rPr lang="th-TH" sz="3200" dirty="0" err="1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เวอร์เนีย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 (</a:t>
                      </a:r>
                      <a:r>
                        <a:rPr lang="th-TH" sz="3200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สเกลเลื่อน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) </a:t>
                      </a:r>
                      <a:r>
                        <a:rPr lang="th-TH" sz="3200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 ซึ่งจะเลื่อนไปมาได้บนสเกลหลัก </a:t>
                      </a:r>
                      <a:endParaRPr lang="en-US" sz="3200" dirty="0" smtClean="0">
                        <a:solidFill>
                          <a:srgbClr val="000000"/>
                        </a:solidFill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71500" algn="l"/>
                          <a:tab pos="1028700" algn="l"/>
                          <a:tab pos="1600200" algn="l"/>
                        </a:tabLst>
                      </a:pP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6. </a:t>
                      </a:r>
                      <a:r>
                        <a:rPr lang="th-TH" sz="3200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สกรู</a:t>
                      </a:r>
                      <a:r>
                        <a:rPr lang="th-TH" sz="3200" dirty="0" err="1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ล็อค</a:t>
                      </a:r>
                      <a:r>
                        <a:rPr lang="th-TH" sz="3200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หรือปุ่ม</a:t>
                      </a:r>
                      <a:r>
                        <a:rPr lang="th-TH" sz="3200" dirty="0" err="1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ล็อค</a:t>
                      </a:r>
                      <a:r>
                        <a:rPr lang="th-TH" sz="3200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 </a:t>
                      </a:r>
                      <a:r>
                        <a:rPr lang="th-TH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ใช้กดเลื่อนสเกล</a:t>
                      </a:r>
                      <a:r>
                        <a:rPr lang="th-TH" sz="3200" dirty="0" err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เวอร์เนีย</a:t>
                      </a:r>
                      <a:r>
                        <a:rPr lang="th-TH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ไปบนสเกลหลัก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 </a:t>
                      </a:r>
                    </a:p>
                  </a:txBody>
                  <a:tcPr marL="114299" marR="114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879010"/>
              </p:ext>
            </p:extLst>
          </p:nvPr>
        </p:nvGraphicFramePr>
        <p:xfrm>
          <a:off x="395536" y="548680"/>
          <a:ext cx="6840760" cy="579120"/>
        </p:xfrm>
        <a:graphic>
          <a:graphicData uri="http://schemas.openxmlformats.org/drawingml/2006/table">
            <a:tbl>
              <a:tblPr/>
              <a:tblGrid>
                <a:gridCol w="6840760"/>
              </a:tblGrid>
              <a:tr h="4873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3800" b="1" dirty="0" smtClean="0">
                          <a:latin typeface="Cordia New" pitchFamily="34" charset="-34"/>
                          <a:cs typeface="Cordia New" pitchFamily="34" charset="-34"/>
                        </a:rPr>
                        <a:t>ส่วนประกอบและหน้าที่ของ</a:t>
                      </a:r>
                      <a:r>
                        <a:rPr lang="en-US" sz="3800" b="1" dirty="0" err="1" smtClean="0">
                          <a:latin typeface="Cordia New" pitchFamily="34" charset="-34"/>
                          <a:cs typeface="Cordia New" pitchFamily="34" charset="-34"/>
                        </a:rPr>
                        <a:t>เวอร์เนียร์</a:t>
                      </a:r>
                      <a:endParaRPr lang="en-US" sz="3800" b="1" u="none" dirty="0"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239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503800"/>
              </p:ext>
            </p:extLst>
          </p:nvPr>
        </p:nvGraphicFramePr>
        <p:xfrm>
          <a:off x="533152" y="1694304"/>
          <a:ext cx="8215312" cy="1950720"/>
        </p:xfrm>
        <a:graphic>
          <a:graphicData uri="http://schemas.openxmlformats.org/drawingml/2006/table">
            <a:tbl>
              <a:tblPr/>
              <a:tblGrid>
                <a:gridCol w="8215312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ค่า</a:t>
                      </a:r>
                      <a:r>
                        <a:rPr lang="th-TH" sz="3200" b="1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ความละเอียด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  </a:t>
                      </a:r>
                      <a:r>
                        <a:rPr lang="th-TH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หรือ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	Least Count 	=	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         n = </a:t>
                      </a:r>
                      <a:r>
                        <a:rPr lang="th-TH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จำนวนช่องของสเกล</a:t>
                      </a:r>
                      <a:r>
                        <a:rPr lang="th-TH" sz="3200" dirty="0" err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เวอร์เนียร์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    โดยปกติแล้ว ตัวเลขที่แสดงค่าความละเอียดที่สุดของเครื่องวัดนี้ มักจะเขียนไว้บนสเกล</a:t>
                      </a:r>
                      <a:r>
                        <a:rPr lang="th-TH" sz="3200" dirty="0" err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เวอร์เนีย</a:t>
                      </a:r>
                      <a:r>
                        <a:rPr lang="th-TH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ในหน่วยต่าง ๆ เสมอ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 </a:t>
                      </a:r>
                    </a:p>
                  </a:txBody>
                  <a:tcPr marL="114299" marR="114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2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433361"/>
              </p:ext>
            </p:extLst>
          </p:nvPr>
        </p:nvGraphicFramePr>
        <p:xfrm>
          <a:off x="5500688" y="1561927"/>
          <a:ext cx="42862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4" name="สมการ" r:id="rId3" imgW="152334" imgH="393529" progId="Equation.3">
                  <p:embed/>
                </p:oleObj>
              </mc:Choice>
              <mc:Fallback>
                <p:oleObj name="สมการ" r:id="rId3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1561927"/>
                        <a:ext cx="428625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428625" y="3786188"/>
          <a:ext cx="8001000" cy="2438400"/>
        </p:xfrm>
        <a:graphic>
          <a:graphicData uri="http://schemas.openxmlformats.org/drawingml/2006/table">
            <a:tbl>
              <a:tblPr/>
              <a:tblGrid>
                <a:gridCol w="8001000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 เช่น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 </a:t>
                      </a:r>
                      <a:r>
                        <a:rPr lang="th-TH" sz="3200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สำหรับ</a:t>
                      </a:r>
                      <a:r>
                        <a:rPr lang="th-TH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สเกล</a:t>
                      </a:r>
                      <a:r>
                        <a:rPr lang="th-TH" sz="3200" dirty="0" err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เวอร์เนีย</a:t>
                      </a:r>
                      <a:r>
                        <a:rPr lang="th-TH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ชนิด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 10 </a:t>
                      </a:r>
                      <a:r>
                        <a:rPr lang="th-TH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ช่อง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 (n = 10)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     </a:t>
                      </a:r>
                      <a:r>
                        <a:rPr lang="th-TH" sz="3200" baseline="0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   </a:t>
                      </a:r>
                      <a:r>
                        <a:rPr lang="th-TH" sz="3200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สำหรับ</a:t>
                      </a:r>
                      <a:r>
                        <a:rPr lang="th-TH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สเกล</a:t>
                      </a:r>
                      <a:r>
                        <a:rPr lang="th-TH" sz="3200" dirty="0" err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เวอร์เนีย</a:t>
                      </a:r>
                      <a:r>
                        <a:rPr lang="th-TH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ชนิด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 20 </a:t>
                      </a:r>
                      <a:r>
                        <a:rPr lang="th-TH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ช่อง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 (n = 20)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     </a:t>
                      </a:r>
                      <a:r>
                        <a:rPr lang="th-TH" sz="3200" baseline="0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   </a:t>
                      </a:r>
                      <a:r>
                        <a:rPr lang="th-TH" sz="3200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เมื่อ</a:t>
                      </a:r>
                      <a:r>
                        <a:rPr lang="th-TH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สเกล</a:t>
                      </a:r>
                      <a:r>
                        <a:rPr lang="th-TH" sz="3200" dirty="0" err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เวอร์เนีย</a:t>
                      </a:r>
                      <a:r>
                        <a:rPr lang="th-TH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มีจำนวนช่อง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 50 </a:t>
                      </a:r>
                      <a:r>
                        <a:rPr lang="th-TH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ช่อง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 (n = 50) </a:t>
                      </a: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th-TH" sz="3200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 </a:t>
                      </a:r>
                      <a:r>
                        <a:rPr lang="th-TH" sz="3200" baseline="0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 </a:t>
                      </a:r>
                      <a:r>
                        <a:rPr lang="th-TH" sz="3200" dirty="0" err="1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เวอร์</a:t>
                      </a:r>
                      <a:r>
                        <a:rPr lang="th-TH" sz="3200" dirty="0" err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เนีย</a:t>
                      </a:r>
                      <a:r>
                        <a:rPr lang="th-TH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ที่อยู่ในห้องปฏิบัติการฟิสิกส์ส่วนใหญ่จะมีทั้งชนิด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 n = 20 </a:t>
                      </a:r>
                      <a:r>
                        <a:rPr lang="th-TH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และ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 n = 50  </a:t>
                      </a:r>
                    </a:p>
                  </a:txBody>
                  <a:tcPr marL="114299" marR="114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550076" y="476672"/>
            <a:ext cx="4742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Aft>
                <a:spcPts val="0"/>
              </a:spcAft>
            </a:pPr>
            <a:r>
              <a:rPr lang="th-TH" sz="4000" b="1" dirty="0">
                <a:solidFill>
                  <a:srgbClr val="000000"/>
                </a:solidFill>
                <a:latin typeface="Cordia New" pitchFamily="34" charset="-34"/>
                <a:ea typeface="Times New Roman"/>
                <a:cs typeface="Cordia New" pitchFamily="34" charset="-34"/>
              </a:rPr>
              <a:t>ค่าความละเอียดของ</a:t>
            </a:r>
            <a:r>
              <a:rPr lang="th-TH" sz="4000" b="1" dirty="0" err="1">
                <a:solidFill>
                  <a:srgbClr val="000000"/>
                </a:solidFill>
                <a:latin typeface="Cordia New" pitchFamily="34" charset="-34"/>
                <a:ea typeface="Times New Roman"/>
                <a:cs typeface="Cordia New" pitchFamily="34" charset="-34"/>
              </a:rPr>
              <a:t>เวอร์เนีย</a:t>
            </a:r>
            <a:r>
              <a:rPr lang="th-TH" sz="4000" b="1" dirty="0">
                <a:solidFill>
                  <a:srgbClr val="000000"/>
                </a:solidFill>
                <a:latin typeface="Cordia New" pitchFamily="34" charset="-34"/>
                <a:ea typeface="Times New Roman"/>
                <a:cs typeface="Cordia New" pitchFamily="34" charset="-34"/>
              </a:rPr>
              <a:t> </a:t>
            </a:r>
            <a:endParaRPr lang="en-US" sz="4000" dirty="0">
              <a:solidFill>
                <a:srgbClr val="000000"/>
              </a:solidFill>
              <a:latin typeface="Cordia New" pitchFamily="34" charset="-34"/>
              <a:ea typeface="Times New Roman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2648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96625"/>
              </p:ext>
            </p:extLst>
          </p:nvPr>
        </p:nvGraphicFramePr>
        <p:xfrm>
          <a:off x="571500" y="428625"/>
          <a:ext cx="7786688" cy="5364480"/>
        </p:xfrm>
        <a:graphic>
          <a:graphicData uri="http://schemas.openxmlformats.org/drawingml/2006/table">
            <a:tbl>
              <a:tblPr/>
              <a:tblGrid>
                <a:gridCol w="7786688"/>
              </a:tblGrid>
              <a:tr h="53641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ลำดับการอ่านค่าผลการ</a:t>
                      </a:r>
                      <a:r>
                        <a:rPr lang="th-TH" sz="3200" b="1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วัด</a:t>
                      </a:r>
                      <a:endParaRPr lang="en-US" sz="3200" b="0" dirty="0" smtClean="0">
                        <a:solidFill>
                          <a:srgbClr val="000000"/>
                        </a:solidFill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1.</a:t>
                      </a:r>
                      <a:r>
                        <a:rPr lang="th-TH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ก่อนใช้</a:t>
                      </a:r>
                      <a:r>
                        <a:rPr lang="th-TH" sz="3200" dirty="0" err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เวอร์เนีย</a:t>
                      </a:r>
                      <a:r>
                        <a:rPr lang="th-TH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ต้องตรวจสอบดูว่ามี</a:t>
                      </a:r>
                      <a:r>
                        <a:rPr lang="th-TH" sz="3200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ค่า</a:t>
                      </a:r>
                      <a:r>
                        <a:rPr lang="en-US" sz="3200" baseline="0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least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count </a:t>
                      </a:r>
                      <a:r>
                        <a:rPr lang="th-TH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เท่าใด โดยดูจากตัวเลขที่เขียนไว้บนสเกล</a:t>
                      </a:r>
                      <a:endParaRPr lang="en-US" sz="3200" dirty="0">
                        <a:solidFill>
                          <a:srgbClr val="000000"/>
                        </a:solidFill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lvl="0"/>
                      <a:r>
                        <a:rPr lang="th-TH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 </a:t>
                      </a:r>
                      <a:r>
                        <a:rPr lang="th-TH" sz="3200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      </a:t>
                      </a:r>
                      <a:r>
                        <a:rPr lang="th-TH" sz="3200" b="1" dirty="0" smtClean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สเกล</a:t>
                      </a:r>
                      <a:r>
                        <a:rPr lang="th-TH" sz="3200" b="1" dirty="0" err="1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เวอร์เนีย</a:t>
                      </a:r>
                      <a:r>
                        <a:rPr lang="th-TH" sz="3200" b="1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หรืออาจคำนวณจาก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 least count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Cordia New" pitchFamily="34" charset="-34"/>
                          <a:ea typeface="Times New Roman"/>
                          <a:cs typeface="Cordia New" pitchFamily="34" charset="-34"/>
                        </a:rPr>
                        <a:t>= </a:t>
                      </a:r>
                      <a:endParaRPr lang="th-TH" sz="3200" dirty="0" smtClean="0">
                        <a:solidFill>
                          <a:srgbClr val="000000"/>
                        </a:solidFill>
                        <a:latin typeface="Cordia New" pitchFamily="34" charset="-34"/>
                        <a:ea typeface="Times New Roman"/>
                        <a:cs typeface="Cordia New" pitchFamily="34" charset="-34"/>
                      </a:endParaRPr>
                    </a:p>
                    <a:p>
                      <a:pPr lvl="0"/>
                      <a:r>
                        <a:rPr kumimoji="0" lang="en-US" sz="3200" kern="12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2.</a:t>
                      </a:r>
                      <a:r>
                        <a:rPr kumimoji="0" lang="en-US" sz="3200" kern="1200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 </a:t>
                      </a:r>
                      <a:r>
                        <a:rPr kumimoji="0" lang="th-TH" sz="3200" kern="12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ต้องดูว่าขีดที่ศูนย์ของสเกล</a:t>
                      </a:r>
                      <a:r>
                        <a:rPr kumimoji="0" lang="th-TH" sz="3200" kern="1200" dirty="0" err="1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เวอร์เนีย</a:t>
                      </a:r>
                      <a:r>
                        <a:rPr kumimoji="0" lang="th-TH" sz="3200" kern="12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อยู่ที่ตำแหน่งใดบนสเกลหลัก แล้วอ่านค่าบนสเกลหลักในหน่วยมิลลิเมตร หรือนิ้วก็ได้ ตามที่เราต้องการ</a:t>
                      </a:r>
                      <a:r>
                        <a:rPr kumimoji="0" lang="en-US" sz="3200" kern="12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 </a:t>
                      </a:r>
                    </a:p>
                    <a:p>
                      <a:pPr lvl="0"/>
                      <a:r>
                        <a:rPr kumimoji="0" lang="en-US" sz="3200" kern="12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3. </a:t>
                      </a:r>
                      <a:r>
                        <a:rPr kumimoji="0" lang="th-TH" sz="3200" kern="12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ต่อไปดูว่าสเกล</a:t>
                      </a:r>
                      <a:r>
                        <a:rPr kumimoji="0" lang="th-TH" sz="3200" kern="1200" dirty="0" err="1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เวอร์เนีย</a:t>
                      </a:r>
                      <a:r>
                        <a:rPr kumimoji="0" lang="th-TH" sz="3200" kern="12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สเกลแรกที่ตรงกับสเกลหลักคือสเกลใด </a:t>
                      </a:r>
                      <a:endParaRPr kumimoji="0" lang="en-US" sz="3200" kern="1200" dirty="0" smtClean="0">
                        <a:solidFill>
                          <a:schemeClr val="tx1"/>
                        </a:solidFill>
                        <a:latin typeface="Cordia New" pitchFamily="34" charset="-34"/>
                        <a:ea typeface="+mn-ea"/>
                        <a:cs typeface="Cordia New" pitchFamily="34" charset="-34"/>
                      </a:endParaRPr>
                    </a:p>
                    <a:p>
                      <a:pPr lvl="0"/>
                      <a:r>
                        <a:rPr kumimoji="0" lang="en-US" sz="3200" kern="12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4.</a:t>
                      </a:r>
                      <a:r>
                        <a:rPr kumimoji="0" lang="en-US" sz="3200" kern="1200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 </a:t>
                      </a:r>
                      <a:r>
                        <a:rPr kumimoji="0" lang="th-TH" sz="3200" kern="12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จากนั้นนับขีดบนสเกล</a:t>
                      </a:r>
                      <a:r>
                        <a:rPr kumimoji="0" lang="th-TH" sz="3200" kern="1200" dirty="0" err="1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เวอเนีย</a:t>
                      </a:r>
                      <a:r>
                        <a:rPr kumimoji="0" lang="th-TH" sz="3200" kern="12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จนถึงสเกลที่ตรงกับสเกลหลัก (การถ</a:t>
                      </a:r>
                      <a:r>
                        <a:rPr kumimoji="0" lang="en-US" sz="3200" kern="12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5.</a:t>
                      </a:r>
                      <a:r>
                        <a:rPr kumimoji="0" lang="en-US" sz="3200" kern="1200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 </a:t>
                      </a:r>
                      <a:r>
                        <a:rPr kumimoji="0" lang="th-TH" sz="3200" kern="12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นับสเกล</a:t>
                      </a:r>
                      <a:r>
                        <a:rPr kumimoji="0" lang="th-TH" sz="3200" kern="1200" dirty="0" err="1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เวอเนีย</a:t>
                      </a:r>
                      <a:r>
                        <a:rPr kumimoji="0" lang="th-TH" sz="3200" kern="12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ให้นับเป็นช่องสเกลเล็กๆ ได้เลย)</a:t>
                      </a:r>
                      <a:endParaRPr kumimoji="0" lang="en-US" sz="3200" kern="1200" dirty="0" smtClean="0">
                        <a:solidFill>
                          <a:schemeClr val="tx1"/>
                        </a:solidFill>
                        <a:latin typeface="Cordia New" pitchFamily="34" charset="-34"/>
                        <a:ea typeface="+mn-ea"/>
                        <a:cs typeface="Cordia New" pitchFamily="34" charset="-34"/>
                      </a:endParaRPr>
                    </a:p>
                    <a:p>
                      <a:pPr lvl="0"/>
                      <a:r>
                        <a:rPr kumimoji="0" lang="th-TH" sz="3200" kern="120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ea typeface="+mn-ea"/>
                          <a:cs typeface="Cordia New" pitchFamily="34" charset="-34"/>
                        </a:rPr>
                        <a:t>ผลการวัดที่ได้คือ </a:t>
                      </a:r>
                      <a:endParaRPr kumimoji="0" lang="en-US" sz="3200" kern="1200" dirty="0" smtClean="0">
                        <a:solidFill>
                          <a:schemeClr val="tx1"/>
                        </a:solidFill>
                        <a:latin typeface="Cordia New" pitchFamily="34" charset="-34"/>
                        <a:ea typeface="+mn-ea"/>
                        <a:cs typeface="Cordia New" pitchFamily="34" charset="-34"/>
                      </a:endParaRPr>
                    </a:p>
                  </a:txBody>
                  <a:tcPr marL="114299" marR="114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5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291476"/>
              </p:ext>
            </p:extLst>
          </p:nvPr>
        </p:nvGraphicFramePr>
        <p:xfrm>
          <a:off x="7074595" y="1700808"/>
          <a:ext cx="449733" cy="753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9" name="สมการ" r:id="rId3" imgW="152334" imgH="393529" progId="Equation.3">
                  <p:embed/>
                </p:oleObj>
              </mc:Choice>
              <mc:Fallback>
                <p:oleObj name="สมการ" r:id="rId3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4595" y="1700808"/>
                        <a:ext cx="449733" cy="75383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5715000"/>
            <a:ext cx="5072062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85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642938" y="500063"/>
            <a:ext cx="50180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th-TH" sz="3200" b="1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ตัวอย่างการอ่านสเกลเวอร์เนีย </a:t>
            </a:r>
            <a:endParaRPr lang="en-US" sz="3200">
              <a:latin typeface="Cordia New" pitchFamily="34" charset="-34"/>
              <a:ea typeface="Times New Roman" pitchFamily="18" charset="0"/>
              <a:cs typeface="Cordia New" pitchFamily="34" charset="-34"/>
            </a:endParaRPr>
          </a:p>
          <a:p>
            <a:pPr eaLnBrk="0" hangingPunct="0"/>
            <a:r>
              <a:rPr lang="th-TH" sz="320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เมื่อผลการวัดของวัตถุอันหนึ่งดังแสดงในรูป</a:t>
            </a:r>
            <a:r>
              <a:rPr lang="en-US" sz="320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</a:t>
            </a:r>
            <a:endParaRPr lang="en-US" sz="320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2" t="50639" r="24065" b="29970"/>
          <a:stretch>
            <a:fillRect/>
          </a:stretch>
        </p:blipFill>
        <p:spPr bwMode="auto">
          <a:xfrm>
            <a:off x="2143125" y="1571625"/>
            <a:ext cx="4429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428625" y="3286125"/>
            <a:ext cx="81438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800100" algn="l"/>
              </a:tabLst>
            </a:pPr>
            <a:r>
              <a:rPr lang="en-US" sz="2800" dirty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  1. </a:t>
            </a:r>
            <a:r>
              <a:rPr lang="th-TH" sz="2800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ขณะนี้ขีดที่</a:t>
            </a:r>
            <a:r>
              <a:rPr lang="en-US" sz="2800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0 </a:t>
            </a:r>
            <a:r>
              <a:rPr lang="th-TH" sz="2800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ของสเกล</a:t>
            </a:r>
            <a:r>
              <a:rPr lang="th-TH" sz="2800" dirty="0" err="1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เวอร์เนีย</a:t>
            </a:r>
            <a:r>
              <a:rPr lang="th-TH" sz="2800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อยู่ที่ตำแหน่งที่</a:t>
            </a:r>
            <a:r>
              <a:rPr lang="en-US" sz="2800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11.00 </a:t>
            </a:r>
            <a:r>
              <a:rPr lang="th-TH" sz="2800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มิลลิเมตร เลยออกมาเล็กน้อยบนสเกลหลัก</a:t>
            </a:r>
            <a:r>
              <a:rPr lang="en-US" sz="2800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</a:t>
            </a:r>
            <a:endParaRPr lang="en-US" sz="2800" dirty="0">
              <a:latin typeface="Cordia New" pitchFamily="34" charset="-34"/>
              <a:ea typeface="Times New Roman" pitchFamily="18" charset="0"/>
              <a:cs typeface="Cordia New" pitchFamily="34" charset="-34"/>
            </a:endParaRPr>
          </a:p>
          <a:p>
            <a:pPr eaLnBrk="0" hangingPunct="0">
              <a:tabLst>
                <a:tab pos="800100" algn="l"/>
              </a:tabLst>
            </a:pPr>
            <a:r>
              <a:rPr lang="th-TH" sz="2800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  2.  และขีดที่</a:t>
            </a:r>
            <a:r>
              <a:rPr lang="en-US" sz="2800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13 </a:t>
            </a:r>
            <a:r>
              <a:rPr lang="th-TH" sz="2800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ของสเกล</a:t>
            </a:r>
            <a:r>
              <a:rPr lang="th-TH" sz="2800" dirty="0" err="1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เวอร์เนีย</a:t>
            </a:r>
            <a:r>
              <a:rPr lang="th-TH" sz="2800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ตรงกับขีดบนสเกลหลัก จึงนำเอาเลข</a:t>
            </a:r>
            <a:r>
              <a:rPr lang="en-US" sz="2800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13 </a:t>
            </a:r>
            <a:r>
              <a:rPr lang="th-TH" sz="2800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คูณกับ</a:t>
            </a:r>
            <a:r>
              <a:rPr lang="en-US" sz="2800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least count </a:t>
            </a:r>
            <a:r>
              <a:rPr lang="th-TH" sz="2800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จะได้เป็นค่าเศษของ มิลลิเมตร คือ</a:t>
            </a:r>
            <a:r>
              <a:rPr lang="en-US" sz="2800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13 x 0.05 = 0.65 </a:t>
            </a:r>
            <a:r>
              <a:rPr lang="th-TH" sz="2800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มิลลิเมตร</a:t>
            </a:r>
            <a:r>
              <a:rPr lang="en-US" sz="2800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</a:t>
            </a:r>
            <a:endParaRPr lang="en-US" sz="2800" dirty="0">
              <a:latin typeface="Cordia New" pitchFamily="34" charset="-34"/>
              <a:cs typeface="Cordia New" pitchFamily="34" charset="-34"/>
            </a:endParaRPr>
          </a:p>
          <a:p>
            <a:pPr eaLnBrk="0" hangingPunct="0">
              <a:tabLst>
                <a:tab pos="800100" algn="l"/>
              </a:tabLst>
            </a:pPr>
            <a:r>
              <a:rPr lang="th-TH" sz="28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  </a:t>
            </a:r>
            <a:r>
              <a:rPr lang="th-TH" sz="2800" dirty="0" smtClean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3</a:t>
            </a:r>
            <a:r>
              <a:rPr lang="th-TH" sz="28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.   นำค่าที่อ่านได้จากข้อ</a:t>
            </a:r>
            <a:r>
              <a:rPr lang="en-US" sz="28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1 </a:t>
            </a:r>
            <a:r>
              <a:rPr lang="th-TH" sz="28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บวกกับค่าที่อ่านได้ในข้อ</a:t>
            </a:r>
            <a:r>
              <a:rPr lang="en-US" sz="28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2 </a:t>
            </a:r>
            <a:r>
              <a:rPr lang="th-TH" sz="28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ก็จะเป็นผลการวัดในครั้งนี้ นั่นคือ</a:t>
            </a:r>
            <a:r>
              <a:rPr lang="en-US" sz="28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8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ค่าที่วัดได้ </a:t>
            </a:r>
            <a:r>
              <a:rPr lang="en-US" sz="28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	=  11.00  +  0.65 </a:t>
            </a:r>
            <a:r>
              <a:rPr lang="th-TH" sz="28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มิลลิเมตร</a:t>
            </a:r>
            <a:endParaRPr lang="en-US" sz="2800" dirty="0">
              <a:latin typeface="Cordia New" pitchFamily="34" charset="-34"/>
              <a:cs typeface="Cordia New" pitchFamily="34" charset="-34"/>
            </a:endParaRPr>
          </a:p>
          <a:p>
            <a:pPr eaLnBrk="0" hangingPunct="0">
              <a:tabLst>
                <a:tab pos="800100" algn="l"/>
              </a:tabLst>
            </a:pPr>
            <a:r>
              <a:rPr lang="en-US" sz="28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                           =  11.65  </a:t>
            </a:r>
            <a:r>
              <a:rPr lang="th-TH" sz="28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มิลลิเมตร</a:t>
            </a:r>
            <a:r>
              <a:rPr lang="en-US" sz="28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endParaRPr lang="en-US" sz="2800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61024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395536" y="332657"/>
            <a:ext cx="532859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r>
              <a:rPr lang="th-TH" sz="4000" dirty="0" smtClean="0">
                <a:latin typeface="Cordia New" pitchFamily="34" charset="-34"/>
                <a:cs typeface="Cordia New" pitchFamily="34" charset="-34"/>
              </a:rPr>
              <a:t>ไมโครมิเตอร์ (</a:t>
            </a:r>
            <a:r>
              <a:rPr lang="en-US" sz="4000" dirty="0" smtClean="0">
                <a:latin typeface="Cordia New" pitchFamily="34" charset="-34"/>
                <a:cs typeface="Cordia New" pitchFamily="34" charset="-34"/>
              </a:rPr>
              <a:t>Micrometer</a:t>
            </a:r>
            <a:r>
              <a:rPr lang="th-TH" sz="4000" dirty="0" smtClean="0">
                <a:latin typeface="Cordia New" pitchFamily="34" charset="-34"/>
                <a:cs typeface="Cordia New" pitchFamily="34" charset="-34"/>
              </a:rPr>
              <a:t>)</a:t>
            </a:r>
            <a:endParaRPr lang="th-TH" sz="40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397290" y="1628800"/>
            <a:ext cx="8497887" cy="129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th-TH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เป็นเครื่องมือวัดขนาดของวัตถุที่ต้องการความละเอียดสูงในระดับทศนิยม</a:t>
            </a:r>
            <a:r>
              <a:rPr lang="en-US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3 </a:t>
            </a:r>
            <a:r>
              <a:rPr lang="th-TH" dirty="0">
                <a:solidFill>
                  <a:srgbClr val="000000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ตำแหน่งในหน่วยมิลลิเมตรเครื่องวัดชนิดนี้อาศัยหลักการ การเคลื่อนที่ของสกรู ซึ่งมีส่วนประกอบที่สำคัญดังแสดงในรูป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    </a:t>
            </a:r>
          </a:p>
          <a:p>
            <a:pPr>
              <a:buFontTx/>
              <a:buNone/>
            </a:pPr>
            <a:r>
              <a:rPr lang="th-TH" dirty="0" smtClean="0">
                <a:latin typeface="Cordia New" pitchFamily="34" charset="-34"/>
                <a:cs typeface="Cordia New" pitchFamily="34" charset="-34"/>
              </a:rPr>
              <a:t>     </a:t>
            </a:r>
          </a:p>
        </p:txBody>
      </p:sp>
      <p:pic>
        <p:nvPicPr>
          <p:cNvPr id="7" name="Picture 4" descr="vfig1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64" y="3356992"/>
            <a:ext cx="8135937" cy="3022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734902"/>
      </p:ext>
    </p:extLst>
  </p:cSld>
  <p:clrMapOvr>
    <a:masterClrMapping/>
  </p:clrMapOvr>
</p:sld>
</file>

<file path=ppt/theme/theme1.xml><?xml version="1.0" encoding="utf-8"?>
<a:theme xmlns:a="http://schemas.openxmlformats.org/drawingml/2006/main" name="579TGp_makeup_light">
  <a:themeElements>
    <a:clrScheme name="ชุดรูปแบบของ Office 3">
      <a:dk1>
        <a:srgbClr val="000000"/>
      </a:dk1>
      <a:lt1>
        <a:srgbClr val="FFFFFF"/>
      </a:lt1>
      <a:dk2>
        <a:srgbClr val="5C1767"/>
      </a:dk2>
      <a:lt2>
        <a:srgbClr val="808080"/>
      </a:lt2>
      <a:accent1>
        <a:srgbClr val="D87AA5"/>
      </a:accent1>
      <a:accent2>
        <a:srgbClr val="AC8CD0"/>
      </a:accent2>
      <a:accent3>
        <a:srgbClr val="FFFFFF"/>
      </a:accent3>
      <a:accent4>
        <a:srgbClr val="000000"/>
      </a:accent4>
      <a:accent5>
        <a:srgbClr val="E9BECF"/>
      </a:accent5>
      <a:accent6>
        <a:srgbClr val="9B7EBC"/>
      </a:accent6>
      <a:hlink>
        <a:srgbClr val="DA7F70"/>
      </a:hlink>
      <a:folHlink>
        <a:srgbClr val="85A3D5"/>
      </a:folHlink>
    </a:clrScheme>
    <a:fontScheme name="ชุดรูปแบบของ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ชุดรูปแบบของ Office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ชุดรูปแบบของ Office 2">
        <a:dk1>
          <a:srgbClr val="000000"/>
        </a:dk1>
        <a:lt1>
          <a:srgbClr val="FFFFFF"/>
        </a:lt1>
        <a:dk2>
          <a:srgbClr val="006699"/>
        </a:dk2>
        <a:lt2>
          <a:srgbClr val="808080"/>
        </a:lt2>
        <a:accent1>
          <a:srgbClr val="78ABDA"/>
        </a:accent1>
        <a:accent2>
          <a:srgbClr val="8BD1C4"/>
        </a:accent2>
        <a:accent3>
          <a:srgbClr val="FFFFFF"/>
        </a:accent3>
        <a:accent4>
          <a:srgbClr val="000000"/>
        </a:accent4>
        <a:accent5>
          <a:srgbClr val="BED2EA"/>
        </a:accent5>
        <a:accent6>
          <a:srgbClr val="7DBDB1"/>
        </a:accent6>
        <a:hlink>
          <a:srgbClr val="89D278"/>
        </a:hlink>
        <a:folHlink>
          <a:srgbClr val="CEC0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ชุดรูปแบบของ Office 3">
        <a:dk1>
          <a:srgbClr val="000000"/>
        </a:dk1>
        <a:lt1>
          <a:srgbClr val="FFFFFF"/>
        </a:lt1>
        <a:dk2>
          <a:srgbClr val="5C1767"/>
        </a:dk2>
        <a:lt2>
          <a:srgbClr val="808080"/>
        </a:lt2>
        <a:accent1>
          <a:srgbClr val="D87AA5"/>
        </a:accent1>
        <a:accent2>
          <a:srgbClr val="AC8CD0"/>
        </a:accent2>
        <a:accent3>
          <a:srgbClr val="FFFFFF"/>
        </a:accent3>
        <a:accent4>
          <a:srgbClr val="000000"/>
        </a:accent4>
        <a:accent5>
          <a:srgbClr val="E9BECF"/>
        </a:accent5>
        <a:accent6>
          <a:srgbClr val="9B7EBC"/>
        </a:accent6>
        <a:hlink>
          <a:srgbClr val="DA7F70"/>
        </a:hlink>
        <a:folHlink>
          <a:srgbClr val="85A3D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579TGp_makeup_light</Template>
  <TotalTime>309</TotalTime>
  <Words>816</Words>
  <Application>Microsoft Office PowerPoint</Application>
  <PresentationFormat>นำเสนอทางหน้าจอ (4:3)</PresentationFormat>
  <Paragraphs>63</Paragraphs>
  <Slides>18</Slides>
  <Notes>0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2</vt:i4>
      </vt:variant>
      <vt:variant>
        <vt:lpstr>ชื่อเรื่องภาพนิ่ง</vt:lpstr>
      </vt:variant>
      <vt:variant>
        <vt:i4>18</vt:i4>
      </vt:variant>
    </vt:vector>
  </HeadingPairs>
  <TitlesOfParts>
    <vt:vector size="21" baseType="lpstr">
      <vt:lpstr>579TGp_makeup_light</vt:lpstr>
      <vt:lpstr>สมการ</vt:lpstr>
      <vt:lpstr>Equation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การอ่านค่าจากไมโครมิเตอร์</vt:lpstr>
      <vt:lpstr>งานนำเสนอ PowerPoint</vt:lpstr>
      <vt:lpstr>งานนำเสนอ PowerPoint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Teacher_SC</dc:creator>
  <cp:lastModifiedBy>Teacher_SC</cp:lastModifiedBy>
  <cp:revision>14</cp:revision>
  <dcterms:created xsi:type="dcterms:W3CDTF">2017-01-22T07:29:39Z</dcterms:created>
  <dcterms:modified xsi:type="dcterms:W3CDTF">2017-01-25T14:22:22Z</dcterms:modified>
</cp:coreProperties>
</file>